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charts/chart39.xml" ContentType="application/vnd.openxmlformats-officedocument.drawingml.char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35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charts/chart42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40.xml" ContentType="application/vnd.openxmlformats-officedocument.drawingml.chart+xml"/>
  <Override PartName="/docProps/custom.xml" ContentType="application/vnd.openxmlformats-officedocument.custom-properties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drawings/drawing1.xml" ContentType="application/vnd.openxmlformats-officedocument.drawingml.chartshapes+xml"/>
  <Override PartName="/ppt/charts/chart36.xml" ContentType="application/vnd.openxmlformats-officedocument.drawingml.chart+xml"/>
  <Override PartName="/ppt/charts/chart3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Override PartName="/ppt/charts/chart4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ppt/charts/chart4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charts/chart4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charts/chart37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charts/chart26.xml" ContentType="application/vnd.openxmlformats-officedocument.drawingml.chart+xml"/>
  <Override PartName="/ppt/theme/themeOverride3.xml" ContentType="application/vnd.openxmlformats-officedocument.themeOverride+xml"/>
  <Override PartName="/ppt/charts/chart44.xml" ContentType="application/vnd.openxmlformats-officedocument.drawingml.char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56" r:id="rId2"/>
    <p:sldId id="310" r:id="rId3"/>
    <p:sldId id="312" r:id="rId4"/>
    <p:sldId id="311" r:id="rId5"/>
    <p:sldId id="313" r:id="rId6"/>
    <p:sldId id="314" r:id="rId7"/>
    <p:sldId id="317" r:id="rId8"/>
    <p:sldId id="315" r:id="rId9"/>
    <p:sldId id="316" r:id="rId10"/>
    <p:sldId id="330" r:id="rId11"/>
    <p:sldId id="329" r:id="rId12"/>
    <p:sldId id="328" r:id="rId13"/>
    <p:sldId id="318" r:id="rId14"/>
    <p:sldId id="319" r:id="rId15"/>
    <p:sldId id="320" r:id="rId16"/>
    <p:sldId id="321" r:id="rId17"/>
    <p:sldId id="332" r:id="rId18"/>
    <p:sldId id="331" r:id="rId19"/>
    <p:sldId id="333" r:id="rId20"/>
    <p:sldId id="322" r:id="rId21"/>
    <p:sldId id="334" r:id="rId22"/>
    <p:sldId id="323" r:id="rId23"/>
    <p:sldId id="324" r:id="rId24"/>
    <p:sldId id="335" r:id="rId25"/>
    <p:sldId id="339" r:id="rId26"/>
    <p:sldId id="338" r:id="rId27"/>
    <p:sldId id="336" r:id="rId28"/>
    <p:sldId id="337" r:id="rId29"/>
    <p:sldId id="340" r:id="rId30"/>
    <p:sldId id="341" r:id="rId31"/>
    <p:sldId id="325" r:id="rId32"/>
  </p:sldIdLst>
  <p:sldSz cx="9144000" cy="6858000" type="screen4x3"/>
  <p:notesSz cx="6797675" cy="9982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66FF"/>
    <a:srgbClr val="3366CC"/>
    <a:srgbClr val="0099FF"/>
    <a:srgbClr val="99CCFF"/>
    <a:srgbClr val="CCECFF"/>
    <a:srgbClr val="FFFF00"/>
    <a:srgbClr val="000000"/>
    <a:srgbClr val="CC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70" autoAdjust="0"/>
  </p:normalViewPr>
  <p:slideViewPr>
    <p:cSldViewPr>
      <p:cViewPr>
        <p:scale>
          <a:sx n="100" d="100"/>
          <a:sy n="100" d="100"/>
        </p:scale>
        <p:origin x="-1224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\\Direction\&#964;&#945;%20&#941;&#947;&#947;&#961;&#945;&#966;&#940;%20&#956;&#959;&#965;\Palmos%20Analysis\PrimoQ\&#917;&#914;&#917;&#920;\&#928;&#929;&#927;&#915;&#929;&#913;&#924;&#924;&#913;&#932;&#913;%20&#917;&#932;&#917;&#913;&#925;%20&#927;&#921;&#922;&#927;&#925;&#927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\\Direction\&#964;&#945;%20&#941;&#947;&#947;&#961;&#945;&#966;&#940;%20&#956;&#959;&#965;\Palmos%20Analysis\PrimoQ\&#917;&#914;&#917;&#920;\&#928;&#929;&#927;&#915;&#929;&#913;&#924;&#924;&#913;&#932;&#913;%20&#917;&#932;&#917;&#913;&#925;%20&#927;&#921;&#922;&#927;&#925;&#927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3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Direction\&#964;&#945;%20&#941;&#947;&#947;&#961;&#945;&#966;&#940;%20&#956;&#959;&#965;\Palmos%20Analysis\PrimoQ\&#917;&#914;&#917;&#920;\&#928;&#929;&#927;&#915;&#929;&#913;&#924;&#924;&#913;&#932;&#913;%20&#917;&#932;&#917;&#913;&#925;%20&#927;&#921;&#922;&#927;&#925;&#927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3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Director\&#932;&#945;%20&#941;&#947;&#947;&#961;&#945;&#966;&#940;%20&#956;&#959;&#965;\Palmos%20Analysis\PrimoQ\&#917;&#914;&#917;&#920;\&#917;&#929;&#917;&#933;&#925;&#913;%20&#915;&#921;&#913;%20&#932;&#919;&#925;%20&#927;&#921;&#922;&#927;&#925;&#927;&#924;&#921;&#922;&#919;%20&#922;&#913;&#932;&#913;&#931;&#932;&#913;&#931;&#919;%20&#924;&#913;&#929;&#932;&#921;&#927;&#931;%202011\&#913;&#960;&#959;&#964;&#949;&#955;&#941;&#963;&#956;&#945;&#964;&#945;%20&#904;&#961;&#949;&#965;&#957;&#945;&#962;%20(PrimoQ).xlsx" TargetMode="External"/><Relationship Id="rId1" Type="http://schemas.openxmlformats.org/officeDocument/2006/relationships/themeOverride" Target="../theme/themeOverride3.xm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\\Direction\&#964;&#945;%20&#941;&#947;&#947;&#961;&#945;&#966;&#940;%20&#956;&#959;&#965;\Palmos%20Analysis\PrimoQ\&#917;&#914;&#917;&#920;\&#917;&#929;&#917;&#933;&#925;&#913;%20&#915;&#921;&#913;%20&#932;&#919;&#925;%20&#927;&#921;&#922;&#927;&#925;&#927;&#924;&#921;&#922;&#919;%20&#922;&#913;&#932;&#913;&#931;&#932;&#913;&#931;&#919;%20&#924;&#913;&#929;&#932;&#921;&#927;&#931;%202011\&#913;&#960;&#959;&#964;&#949;&#955;&#941;&#963;&#956;&#945;&#964;&#945;%20&#904;&#961;&#949;&#965;&#957;&#945;&#962;%20(PrimoQ)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\\Direction\&#964;&#945;%20&#941;&#947;&#947;&#961;&#945;&#966;&#940;%20&#956;&#959;&#965;\Palmos%20Analysis\PrimoQ\&#917;&#914;&#917;&#920;\&#917;&#929;&#917;&#933;&#925;&#913;%20&#915;&#921;&#913;%20&#932;&#919;&#925;%20&#927;&#921;&#922;&#927;&#925;&#927;&#924;&#921;&#922;&#919;%20&#922;&#913;&#932;&#913;&#931;&#932;&#913;&#931;&#919;%20&#924;&#913;&#929;&#932;&#921;&#927;&#931;%202011\&#913;&#960;&#959;&#964;&#949;&#955;&#941;&#963;&#956;&#945;&#964;&#945;%20&#904;&#961;&#949;&#965;&#957;&#945;&#962;%20(PrimoQ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oleObject" Target="file:///\\Direction\&#964;&#945;%20&#941;&#947;&#947;&#961;&#945;&#966;&#940;%20&#956;&#959;&#965;\Palmos%20Analysis\PrimoQ\&#917;&#914;&#917;&#920;\&#917;&#929;&#917;&#933;&#925;&#913;%20&#915;&#921;&#913;%20&#932;&#919;&#925;%20&#927;&#921;&#922;&#927;&#925;&#927;&#924;&#921;&#922;&#919;%20&#922;&#913;&#932;&#913;&#931;&#932;&#913;&#931;&#919;%20&#924;&#913;&#929;&#932;&#921;&#927;&#931;%202011\&#913;&#960;&#959;&#964;&#949;&#955;&#941;&#963;&#956;&#945;&#964;&#945;%20&#904;&#961;&#949;&#965;&#957;&#945;&#962;%20(PrimoQ).xlsx" TargetMode="External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oleObject" Target="file:///\\Direction\&#964;&#945;%20&#941;&#947;&#947;&#961;&#945;&#966;&#940;%20&#956;&#959;&#965;\Palmos%20Analysis\PrimoQ\&#917;&#914;&#917;&#920;\&#917;&#929;&#917;&#933;&#925;&#913;%20&#915;&#921;&#913;%20&#932;&#919;&#925;%20&#927;&#921;&#922;&#927;&#925;&#927;&#924;&#921;&#922;&#919;%20&#922;&#913;&#932;&#913;&#931;&#932;&#913;&#931;&#919;%20&#924;&#913;&#929;&#932;&#921;&#927;&#931;%202011\&#913;&#960;&#959;&#964;&#949;&#955;&#941;&#963;&#956;&#945;&#964;&#945;%20&#904;&#961;&#949;&#965;&#957;&#945;&#962;%20(PrimoQ).xlsx" TargetMode="External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oleObject" Target="file:///\\Direction\&#964;&#945;%20&#941;&#947;&#947;&#961;&#945;&#966;&#940;%20&#956;&#959;&#965;\Palmos%20Analysis\PrimoQ\&#917;&#914;&#917;&#920;\&#917;&#929;&#917;&#933;&#925;&#913;%20&#915;&#921;&#913;%20&#932;&#919;&#925;%20&#927;&#921;&#922;&#927;&#925;&#927;&#924;&#921;&#922;&#919;%20&#922;&#913;&#932;&#913;&#931;&#932;&#913;&#931;&#919;%20&#924;&#913;&#929;&#932;&#921;&#927;&#931;%202011\&#913;&#960;&#959;&#964;&#949;&#955;&#941;&#963;&#956;&#945;&#964;&#945;%20&#904;&#961;&#949;&#965;&#957;&#945;&#962;%20(PrimoQ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8;&#929;&#927;&#915;&#929;&#913;&#924;&#924;&#913;&#932;&#913;%20&#917;&#932;&#917;&#913;&#925;%20&#927;&#921;&#922;&#927;&#925;&#927;&#921;&#924;&#921;&#922;&#919;%20&#922;&#929;&#921;&#931;&#919;%202011\&#917;&#960;&#949;&#958;&#949;&#961;&#947;&#945;&#963;&#953;&#945;%20&#913;&#960;&#959;&#964;&#949;&#955;&#949;&#963;&#956;&#945;&#964;&#969;&#957;%20&#928;&#929;&#927;&#915;&#929;&#913;&#924;&#924;&#913;&#932;&#913;%20&#917;&#932;&#913;&#925;%20&#927;&#921;&#922;&#927;&#925;&#927;&#924;&#921;&#922;&#919;%20&#922;&#929;&#921;&#931;&#919;%2020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 dirty="0"/>
              <a:t>Γνωρίζετε το ΕΘΝΙΚΟ ΤΑΜΕΙΟ ΕΠΙΧΕΙΡΗΜΑΤΙΚΟΤΗΤΑΣ ΚΑΙ ΑΝΑΠΤΥΞΗΣ (ΕΤΕΑΝ - πρώην ΤΕΜΠΜΕ);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6189349925663935"/>
          <c:y val="0.27668963081488762"/>
          <c:w val="0.50659716755740258"/>
          <c:h val="0.60011930732835572"/>
        </c:manualLayout>
      </c:layout>
      <c:pieChart>
        <c:varyColors val="1"/>
        <c:ser>
          <c:idx val="0"/>
          <c:order val="0"/>
          <c:tx>
            <c:strRef>
              <c:f>ΑΠΟΤΕΛΕΣΜΑΤΑ!$D$9</c:f>
              <c:strCache>
                <c:ptCount val="1"/>
                <c:pt idx="0">
                  <c:v>ΠΟΣΟΣΤΟ</c:v>
                </c:pt>
              </c:strCache>
            </c:strRef>
          </c:tx>
          <c:explosion val="17"/>
          <c:dPt>
            <c:idx val="0"/>
            <c:spPr>
              <a:solidFill>
                <a:srgbClr val="0070C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r>
                      <a:rPr lang="el-GR"/>
                      <a:t>ΝΑΙ
</a:t>
                    </a:r>
                    <a:r>
                      <a:rPr lang="el-GR" smtClean="0"/>
                      <a:t>80%</a:t>
                    </a:r>
                    <a:endParaRPr lang="el-GR"/>
                  </a:p>
                </c:rich>
              </c:tx>
              <c:spPr/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r>
                      <a:rPr lang="el-GR" smtClean="0"/>
                      <a:t>ΟΧΙ</a:t>
                    </a:r>
                    <a:r>
                      <a:rPr lang="el-GR"/>
                      <a:t>
18%</a:t>
                    </a:r>
                  </a:p>
                </c:rich>
              </c:tx>
              <c:spPr/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ΑΠΟΤΕΛΕΣΜΑΤΑ!$B$10:$B$12</c:f>
              <c:strCache>
                <c:ptCount val="3"/>
                <c:pt idx="0">
                  <c:v>ΝΑΙ</c:v>
                </c:pt>
                <c:pt idx="1">
                  <c:v>ΌΧΙ</c:v>
                </c:pt>
                <c:pt idx="2">
                  <c:v>ΔΞ/ΔΑ</c:v>
                </c:pt>
              </c:strCache>
            </c:strRef>
          </c:cat>
          <c:val>
            <c:numRef>
              <c:f>ΑΠΟΤΕΛΕΣΜΑΤΑ!$D$10:$D$12</c:f>
              <c:numCache>
                <c:formatCode>0%</c:formatCode>
                <c:ptCount val="3"/>
                <c:pt idx="0">
                  <c:v>0.7976028871304176</c:v>
                </c:pt>
                <c:pt idx="1">
                  <c:v>0.17789623547329858</c:v>
                </c:pt>
                <c:pt idx="2">
                  <c:v>2.4500877396285151E-2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400" b="1" i="0" u="none" strike="noStrike" baseline="0" dirty="0"/>
              <a:t>Σε γενικές γραμμές, πως θα χαρακτηρίζατε τη διαδικασία υποβολής αίτησης και έγκρισης συμμετοχής της επιχείρησής σας στο πρόγραμμα του ΤΕΜΠΜΕ;  </a:t>
            </a:r>
            <a:r>
              <a:rPr lang="el-GR" sz="1200" b="1" i="0" u="none" strike="noStrike" baseline="0" dirty="0" smtClean="0"/>
              <a:t>(Ιούλιος 2010)</a:t>
            </a:r>
            <a:endParaRPr lang="el-GR" sz="1400" b="1" i="0" u="none" strike="noStrike" baseline="0" dirty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000" b="1" i="0" baseline="0" dirty="0"/>
              <a:t>(επί όσων έχουν χρησιμοποιήσει κάποιο πρόγραμμα του ΤΕΜΠΜΕ)</a:t>
            </a:r>
            <a:endParaRPr lang="el-GR" sz="1000" b="1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25027193648420093"/>
          <c:y val="0.34122575231834101"/>
          <c:w val="0.55981408684510869"/>
          <c:h val="0.55981039914495956"/>
        </c:manualLayout>
      </c:layout>
      <c:pieChart>
        <c:varyColors val="1"/>
        <c:ser>
          <c:idx val="0"/>
          <c:order val="0"/>
          <c:explosion val="11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66FF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21052227450063321"/>
                  <c:y val="-7.4261432784990034E-2"/>
                </c:manualLayout>
              </c:layout>
              <c:spPr/>
              <c:txPr>
                <a:bodyPr/>
                <a:lstStyle/>
                <a:p>
                  <a:pPr algn="ctr">
                    <a:defRPr lang="el-GR"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0.15755559361614191"/>
                  <c:y val="2.0466739566847771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'ΣΥΓΚΡΙΤΙΚΑ 2010 -2011'!$V$76:$V$78</c:f>
              <c:strCache>
                <c:ptCount val="3"/>
                <c:pt idx="0">
                  <c:v>Πολύπλοκη / Χρονοβόρα</c:v>
                </c:pt>
                <c:pt idx="1">
                  <c:v>Απλή / Γρήγορη</c:v>
                </c:pt>
                <c:pt idx="2">
                  <c:v>ΔΞ/ΔΑ</c:v>
                </c:pt>
              </c:strCache>
            </c:strRef>
          </c:cat>
          <c:val>
            <c:numRef>
              <c:f>'ΣΥΓΚΡΙΤΙΚΑ 2010 -2011'!$X$76:$X$78</c:f>
              <c:numCache>
                <c:formatCode>0%</c:formatCode>
                <c:ptCount val="3"/>
                <c:pt idx="0">
                  <c:v>0.60000000000000064</c:v>
                </c:pt>
                <c:pt idx="1">
                  <c:v>0.3800000000000015</c:v>
                </c:pt>
                <c:pt idx="2">
                  <c:v>2.0000000000000011E-2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100" dirty="0"/>
              <a:t>Σε μια κλίμακα από το 1 – Καθόλου Πρόθυμες μέχρι το 5 – Πολύ Πρόθυμες, πόσο πρόθυμες είναι με βάση την εμπειρία σας οι Τράπεζες που συνεργάζεσθε να παρέχουν δάνεια με την εγγύηση του ΕΤΕΑΝ (πρώην ΤΕΜΠΜΕ);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800" b="1" i="0" baseline="0" dirty="0"/>
              <a:t>(επί όσων έχουν χρησιμοποιήσει </a:t>
            </a:r>
            <a:r>
              <a:rPr lang="el-GR" sz="800" b="1" i="0" baseline="0" dirty="0" smtClean="0"/>
              <a:t>πρόγραμμα </a:t>
            </a:r>
            <a:r>
              <a:rPr lang="en-US" sz="800" b="1" i="0" baseline="0" dirty="0" smtClean="0"/>
              <a:t>ETEAN)</a:t>
            </a:r>
            <a:endParaRPr lang="el-GR" sz="8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24882464068882384"/>
          <c:y val="0.38235415938794798"/>
          <c:w val="0.54776732198259259"/>
          <c:h val="0.48854591734431763"/>
        </c:manualLayout>
      </c:layout>
      <c:pieChart>
        <c:varyColors val="1"/>
        <c:ser>
          <c:idx val="0"/>
          <c:order val="0"/>
          <c:tx>
            <c:strRef>
              <c:f>ΑΠΟΤΕΛΕΣΜΑΤΑ!$D$104</c:f>
              <c:strCache>
                <c:ptCount val="1"/>
                <c:pt idx="0">
                  <c:v>ΠΟΣΟΣΤΟ</c:v>
                </c:pt>
              </c:strCache>
            </c:strRef>
          </c:tx>
          <c:explosion val="12"/>
          <c:dPt>
            <c:idx val="0"/>
            <c:spPr>
              <a:solidFill>
                <a:schemeClr val="tx2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3"/>
            <c:spPr>
              <a:gradFill flip="none" rotWithShape="1">
                <a:gsLst>
                  <a:gs pos="0">
                    <a:srgbClr val="FF0000">
                      <a:tint val="66000"/>
                      <a:satMod val="160000"/>
                    </a:srgbClr>
                  </a:gs>
                  <a:gs pos="50000">
                    <a:srgbClr val="FF0000">
                      <a:tint val="44500"/>
                      <a:satMod val="160000"/>
                    </a:srgbClr>
                  </a:gs>
                  <a:gs pos="100000">
                    <a:srgbClr val="FF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4"/>
            <c:spPr>
              <a:solidFill>
                <a:srgbClr val="FF0000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Lbls>
            <c:dLbl>
              <c:idx val="1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4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ΑΠΟΤΕΛΕΣΜΑΤΑ!$B$105:$B$110</c:f>
              <c:strCache>
                <c:ptCount val="6"/>
                <c:pt idx="0">
                  <c:v>Πολύ Πρόθυμες</c:v>
                </c:pt>
                <c:pt idx="1">
                  <c:v>Αρκετά Πρόθυμες</c:v>
                </c:pt>
                <c:pt idx="2">
                  <c:v>Ούτε Πολύ/Ούτε Λίγο</c:v>
                </c:pt>
                <c:pt idx="3">
                  <c:v>Λίγο Πρόθυμες</c:v>
                </c:pt>
                <c:pt idx="4">
                  <c:v>Καθόλου Πρόθυμες</c:v>
                </c:pt>
                <c:pt idx="5">
                  <c:v>ΔΞ/ΔΑ</c:v>
                </c:pt>
              </c:strCache>
            </c:strRef>
          </c:cat>
          <c:val>
            <c:numRef>
              <c:f>ΑΠΟΤΕΛΕΣΜΑΤΑ!$D$105:$D$110</c:f>
              <c:numCache>
                <c:formatCode>0%</c:formatCode>
                <c:ptCount val="6"/>
                <c:pt idx="0">
                  <c:v>4.9600000000000012E-2</c:v>
                </c:pt>
                <c:pt idx="1">
                  <c:v>0.1736</c:v>
                </c:pt>
                <c:pt idx="2">
                  <c:v>0.19009999999999999</c:v>
                </c:pt>
                <c:pt idx="3">
                  <c:v>0.37190000000000151</c:v>
                </c:pt>
                <c:pt idx="4">
                  <c:v>0.1983</c:v>
                </c:pt>
                <c:pt idx="5">
                  <c:v>1.6500000000000084E-2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100" b="1" i="0" u="none" strike="noStrike" baseline="0" dirty="0"/>
              <a:t>Σε μια κλίμακα από το 1 – Καθόλου Πρόθυμες μέχρι το </a:t>
            </a:r>
            <a:endParaRPr lang="el-GR" sz="1100" b="1" i="0" u="none" strike="noStrike" baseline="0" dirty="0" smtClean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100" b="1" i="0" u="none" strike="noStrike" baseline="0" dirty="0" smtClean="0"/>
              <a:t>5 </a:t>
            </a:r>
            <a:r>
              <a:rPr lang="el-GR" sz="1100" b="1" i="0" u="none" strike="noStrike" baseline="0" dirty="0"/>
              <a:t>– Πολύ Πρόθυμες, πόσο πρόθυμες είναι με βάση </a:t>
            </a:r>
            <a:endParaRPr lang="el-GR" sz="1100" b="1" i="0" u="none" strike="noStrike" baseline="0" dirty="0" smtClean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100" b="1" i="0" u="none" strike="noStrike" baseline="0" dirty="0" smtClean="0"/>
              <a:t>την </a:t>
            </a:r>
            <a:r>
              <a:rPr lang="el-GR" sz="1100" b="1" i="0" u="none" strike="noStrike" baseline="0" dirty="0"/>
              <a:t>εμπειρία σας οι Τράπεζες που συνεργάζεσθε να παρέχουν δάνεια με την εγγύηση του ΤΕΜΠΜΕ; </a:t>
            </a:r>
            <a:endParaRPr lang="el-GR" sz="1100" b="1" i="0" u="none" strike="noStrike" baseline="0" dirty="0" smtClean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100" b="1" i="0" u="none" strike="noStrike" baseline="0" dirty="0" smtClean="0"/>
              <a:t>(Ιούλιος 2010)</a:t>
            </a:r>
            <a:endParaRPr lang="el-GR" sz="1100" b="1" i="0" u="none" strike="noStrike" baseline="0" dirty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800" b="1" i="0" baseline="0" dirty="0"/>
              <a:t>(επί όσων έχουν χρησιμοποιήσει </a:t>
            </a:r>
            <a:r>
              <a:rPr lang="el-GR" sz="800" b="1" i="0" baseline="0" dirty="0" smtClean="0"/>
              <a:t>πρόγραμμα ΤΕΜΠΜΕ)</a:t>
            </a:r>
            <a:endParaRPr lang="el-GR" sz="800" b="1" i="0" baseline="0" dirty="0"/>
          </a:p>
        </c:rich>
      </c:tx>
      <c:layout>
        <c:manualLayout>
          <c:xMode val="edge"/>
          <c:yMode val="edge"/>
          <c:x val="0.10681936036791558"/>
          <c:y val="4.0062317407904974E-2"/>
        </c:manualLayout>
      </c:layout>
    </c:title>
    <c:plotArea>
      <c:layout>
        <c:manualLayout>
          <c:layoutTarget val="inner"/>
          <c:xMode val="edge"/>
          <c:yMode val="edge"/>
          <c:x val="0.30290056453941022"/>
          <c:y val="0.38767260499392053"/>
          <c:w val="0.48598476031410798"/>
          <c:h val="0.47248216013264427"/>
        </c:manualLayout>
      </c:layout>
      <c:pieChart>
        <c:varyColors val="1"/>
        <c:ser>
          <c:idx val="0"/>
          <c:order val="0"/>
          <c:explosion val="14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gradFill flip="none" rotWithShape="1">
                <a:gsLst>
                  <a:gs pos="0">
                    <a:srgbClr val="FF0000">
                      <a:tint val="66000"/>
                      <a:satMod val="160000"/>
                    </a:srgbClr>
                  </a:gs>
                  <a:gs pos="50000">
                    <a:srgbClr val="FF0000">
                      <a:tint val="44500"/>
                      <a:satMod val="160000"/>
                    </a:srgbClr>
                  </a:gs>
                  <a:gs pos="100000">
                    <a:srgbClr val="FF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2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3"/>
            <c:spPr>
              <a:solidFill>
                <a:srgbClr val="0070C0"/>
              </a:solidFill>
            </c:spPr>
          </c:dPt>
          <c:dPt>
            <c:idx val="4"/>
            <c:spPr>
              <a:solidFill>
                <a:schemeClr val="tx2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2.3538473931167769E-2"/>
                  <c:y val="4.0658590753078941E-2"/>
                </c:manualLayout>
              </c:layout>
              <c:tx>
                <c:rich>
                  <a:bodyPr/>
                  <a:lstStyle/>
                  <a:p>
                    <a:r>
                      <a:rPr lang="el-GR" sz="1100" dirty="0" smtClean="0"/>
                      <a:t>Καθόλου </a:t>
                    </a:r>
                    <a:r>
                      <a:rPr lang="el-GR" sz="1100" dirty="0"/>
                      <a:t>Πρόθυμες
18%</a:t>
                    </a:r>
                  </a:p>
                </c:rich>
              </c:tx>
              <c:showCatName val="1"/>
              <c:showPercent val="1"/>
            </c:dLbl>
            <c:dLbl>
              <c:idx val="1"/>
              <c:layout>
                <c:manualLayout>
                  <c:x val="-0.15473442437105217"/>
                  <c:y val="-7.1270113471782276E-2"/>
                </c:manualLayout>
              </c:layout>
              <c:tx>
                <c:rich>
                  <a:bodyPr/>
                  <a:lstStyle/>
                  <a:p>
                    <a:pPr>
                      <a:defRPr sz="1100" b="1">
                        <a:solidFill>
                          <a:schemeClr val="tx1"/>
                        </a:solidFill>
                      </a:defRPr>
                    </a:pPr>
                    <a:r>
                      <a:rPr lang="el-GR" sz="1100" dirty="0" smtClean="0">
                        <a:solidFill>
                          <a:schemeClr val="tx1"/>
                        </a:solidFill>
                      </a:rPr>
                      <a:t>Λίγο </a:t>
                    </a:r>
                    <a:r>
                      <a:rPr lang="el-GR" sz="1100" dirty="0">
                        <a:solidFill>
                          <a:schemeClr val="tx1"/>
                        </a:solidFill>
                      </a:rPr>
                      <a:t>Πρόθυμες
30%</a:t>
                    </a:r>
                  </a:p>
                </c:rich>
              </c:tx>
              <c:spPr/>
              <c:showCatName val="1"/>
              <c:showPercent val="1"/>
            </c:dLbl>
            <c:dLbl>
              <c:idx val="2"/>
              <c:layout>
                <c:manualLayout>
                  <c:x val="0.13220717878938609"/>
                  <c:y val="-0.12458986399710731"/>
                </c:manualLayout>
              </c:layout>
              <c:tx>
                <c:rich>
                  <a:bodyPr/>
                  <a:lstStyle/>
                  <a:p>
                    <a:pPr>
                      <a:defRPr sz="1100" b="1">
                        <a:solidFill>
                          <a:schemeClr val="bg1"/>
                        </a:solidFill>
                      </a:defRPr>
                    </a:pPr>
                    <a:r>
                      <a:rPr lang="el-GR" sz="1100" dirty="0" smtClean="0">
                        <a:solidFill>
                          <a:schemeClr val="bg1"/>
                        </a:solidFill>
                      </a:rPr>
                      <a:t>Ούτε </a:t>
                    </a:r>
                    <a:r>
                      <a:rPr lang="el-GR" sz="1100" dirty="0">
                        <a:solidFill>
                          <a:schemeClr val="bg1"/>
                        </a:solidFill>
                      </a:rPr>
                      <a:t>Πολύ/Ούτε Λίγο
28%</a:t>
                    </a:r>
                  </a:p>
                </c:rich>
              </c:tx>
              <c:spPr/>
              <c:showCatName val="1"/>
              <c:showPercent val="1"/>
            </c:dLbl>
            <c:dLbl>
              <c:idx val="3"/>
              <c:layout>
                <c:manualLayout>
                  <c:x val="-2.4818924488658866E-2"/>
                  <c:y val="-1.057258227336968E-2"/>
                </c:manualLayout>
              </c:layout>
              <c:tx>
                <c:rich>
                  <a:bodyPr/>
                  <a:lstStyle/>
                  <a:p>
                    <a:r>
                      <a:rPr lang="el-GR" sz="1100" dirty="0" smtClean="0"/>
                      <a:t>Αρκετά </a:t>
                    </a:r>
                    <a:r>
                      <a:rPr lang="el-GR" sz="1100" dirty="0"/>
                      <a:t>Πρόθυμες
12%</a:t>
                    </a:r>
                  </a:p>
                </c:rich>
              </c:tx>
              <c:showCatName val="1"/>
              <c:showPercent val="1"/>
            </c:dLbl>
            <c:dLbl>
              <c:idx val="4"/>
              <c:layout>
                <c:manualLayout>
                  <c:x val="-4.2680118949325704E-2"/>
                  <c:y val="2.863294972743801E-2"/>
                </c:manualLayout>
              </c:layout>
              <c:tx>
                <c:rich>
                  <a:bodyPr/>
                  <a:lstStyle/>
                  <a:p>
                    <a:r>
                      <a:rPr lang="el-GR" sz="1100" dirty="0" smtClean="0"/>
                      <a:t>Πολύ </a:t>
                    </a:r>
                    <a:r>
                      <a:rPr lang="el-GR" sz="1100" dirty="0"/>
                      <a:t>Πρόθυμες
8%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'ΣΥΓΚΡΙΤΙΚΑ 2010 -2011'!$V$110:$V$115</c:f>
              <c:strCache>
                <c:ptCount val="6"/>
                <c:pt idx="0">
                  <c:v>1 – Καθόλου Πρόθυμες</c:v>
                </c:pt>
                <c:pt idx="1">
                  <c:v>2 – Λίγο Πρόθυμες</c:v>
                </c:pt>
                <c:pt idx="2">
                  <c:v>3 – Ούτε Πολύ/Ούτε Λίγο</c:v>
                </c:pt>
                <c:pt idx="3">
                  <c:v>4 – Αρκετά Πρόθυμες</c:v>
                </c:pt>
                <c:pt idx="4">
                  <c:v>5 – Πολύ Πρόθυμες</c:v>
                </c:pt>
                <c:pt idx="5">
                  <c:v>ΔΞ/ΔΑ</c:v>
                </c:pt>
              </c:strCache>
            </c:strRef>
          </c:cat>
          <c:val>
            <c:numRef>
              <c:f>'ΣΥΓΚΡΙΤΙΚΑ 2010 -2011'!$X$110:$X$115</c:f>
              <c:numCache>
                <c:formatCode>0%</c:formatCode>
                <c:ptCount val="6"/>
                <c:pt idx="0">
                  <c:v>0.18000000000000024</c:v>
                </c:pt>
                <c:pt idx="1">
                  <c:v>0.30000000000000032</c:v>
                </c:pt>
                <c:pt idx="2">
                  <c:v>0.28000000000000008</c:v>
                </c:pt>
                <c:pt idx="3">
                  <c:v>0.12000000000000002</c:v>
                </c:pt>
                <c:pt idx="4">
                  <c:v>8.0000000000000043E-2</c:v>
                </c:pt>
                <c:pt idx="5">
                  <c:v>4.0000000000000022E-2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400" dirty="0"/>
              <a:t>Υπό τις παρούσες συνθήκες, θεωρείτε ότι η αποπληρωμή των δανείων του ΕΤΕΑΝ (πρώην ΤΕΜΠΜΕ) από την επιχείρησή σας είναι: 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200" b="1" i="0" baseline="0" dirty="0"/>
              <a:t>(επί όσων έχουν χρησιμοποιήσει κάποιο πρόγραμμα του ΕΤΕΑΝ)</a:t>
            </a:r>
            <a:endParaRPr lang="el-GR" sz="1200" dirty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l-GR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29876927444427681"/>
          <c:y val="0.28911530900143401"/>
          <c:w val="0.41117811473645882"/>
          <c:h val="0.61105628501482245"/>
        </c:manualLayout>
      </c:layout>
      <c:pieChart>
        <c:varyColors val="1"/>
        <c:ser>
          <c:idx val="0"/>
          <c:order val="0"/>
          <c:tx>
            <c:strRef>
              <c:f>ΑΠΟΤΕΛΕΣΜΑΤΑ!$D$124</c:f>
              <c:strCache>
                <c:ptCount val="1"/>
                <c:pt idx="0">
                  <c:v>ΠΟΣΟΣΤΟ</c:v>
                </c:pt>
              </c:strCache>
            </c:strRef>
          </c:tx>
          <c:explosion val="9"/>
          <c:dPt>
            <c:idx val="0"/>
            <c:spPr>
              <a:solidFill>
                <a:srgbClr val="C000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gradFill flip="none" rotWithShape="1">
                <a:gsLst>
                  <a:gs pos="0">
                    <a:srgbClr val="FF0000">
                      <a:tint val="66000"/>
                      <a:satMod val="160000"/>
                    </a:srgbClr>
                  </a:gs>
                  <a:gs pos="50000">
                    <a:srgbClr val="FF0000">
                      <a:tint val="44500"/>
                      <a:satMod val="160000"/>
                    </a:srgbClr>
                  </a:gs>
                  <a:gs pos="100000">
                    <a:srgbClr val="FF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3"/>
            <c:spPr>
              <a:solidFill>
                <a:srgbClr val="0070C0"/>
              </a:solidFill>
            </c:spPr>
          </c:dPt>
          <c:dPt>
            <c:idx val="4"/>
            <c:spPr>
              <a:solidFill>
                <a:schemeClr val="tx2"/>
              </a:solidFill>
            </c:spPr>
          </c:dPt>
          <c:dPt>
            <c:idx val="5"/>
            <c:spPr>
              <a:solidFill>
                <a:schemeClr val="accent6">
                  <a:lumMod val="50000"/>
                </a:schemeClr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layout>
                <c:manualLayout>
                  <c:x val="9.6634228888134527E-2"/>
                  <c:y val="-0.17092307704271925"/>
                </c:manualLayout>
              </c:layout>
              <c:showCatName val="1"/>
              <c:showPercent val="1"/>
            </c:dLbl>
            <c:dLbl>
              <c:idx val="3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5"/>
              <c:layout>
                <c:manualLayout>
                  <c:x val="7.7424509721194704E-2"/>
                  <c:y val="9.7644888652475767E-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ΑΠΟΤΕΛΕΣΜΑΤΑ!$B$125:$B$130</c:f>
              <c:strCache>
                <c:ptCount val="6"/>
                <c:pt idx="0">
                  <c:v>Αδύνατη</c:v>
                </c:pt>
                <c:pt idx="1">
                  <c:v>Πολύ Δύσκολη</c:v>
                </c:pt>
                <c:pt idx="2">
                  <c:v>Αρκετά Δύσκολη</c:v>
                </c:pt>
                <c:pt idx="3">
                  <c:v>Αρκετά Εύκολη</c:v>
                </c:pt>
                <c:pt idx="4">
                  <c:v>Πολύ Εύκολη</c:v>
                </c:pt>
                <c:pt idx="5">
                  <c:v>Δεν έχω γνώμη</c:v>
                </c:pt>
              </c:strCache>
            </c:strRef>
          </c:cat>
          <c:val>
            <c:numRef>
              <c:f>ΑΠΟΤΕΛΕΣΜΑΤΑ!$D$125:$D$130</c:f>
              <c:numCache>
                <c:formatCode>0%</c:formatCode>
                <c:ptCount val="6"/>
                <c:pt idx="0">
                  <c:v>0.11570000000000009</c:v>
                </c:pt>
                <c:pt idx="1">
                  <c:v>0.23139999999999999</c:v>
                </c:pt>
                <c:pt idx="2">
                  <c:v>0.42150000000000032</c:v>
                </c:pt>
                <c:pt idx="3">
                  <c:v>0.1983</c:v>
                </c:pt>
                <c:pt idx="4">
                  <c:v>2.4799999999999999E-2</c:v>
                </c:pt>
                <c:pt idx="5">
                  <c:v>8.3000000000000226E-3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400"/>
              <a:t>Θεωρείτε ότι θα είστε ως επιχείρηση συνεπείς στην αποπληρωμή του/των δανείου/δανείων που έχετε λάβει από το ΕΤΕΑΝ (πρώην ΤΕΜΠΜΕ):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200" b="1" i="0" baseline="0"/>
              <a:t>(επί όσων έχουν χρησιμοποιήσει κάποιο πρόγραμμα του ΕΤΕΑΝ)</a:t>
            </a:r>
            <a:endParaRPr lang="el-GR" sz="120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l-GR" sz="1400"/>
          </a:p>
        </c:rich>
      </c:tx>
      <c:layout>
        <c:manualLayout>
          <c:xMode val="edge"/>
          <c:yMode val="edge"/>
          <c:x val="9.8708223972003767E-2"/>
          <c:y val="1.3888888888888994E-2"/>
        </c:manualLayout>
      </c:layout>
    </c:title>
    <c:plotArea>
      <c:layout>
        <c:manualLayout>
          <c:layoutTarget val="inner"/>
          <c:xMode val="edge"/>
          <c:yMode val="edge"/>
          <c:x val="0.32096700735503114"/>
          <c:y val="0.27222886578971839"/>
          <c:w val="0.37665578143685202"/>
          <c:h val="0.60264925029896588"/>
        </c:manualLayout>
      </c:layout>
      <c:pieChart>
        <c:varyColors val="1"/>
        <c:ser>
          <c:idx val="0"/>
          <c:order val="0"/>
          <c:tx>
            <c:strRef>
              <c:f>ΑΠΟΤΕΛΕΣΜΑΤΑ!$D$145</c:f>
              <c:strCache>
                <c:ptCount val="1"/>
                <c:pt idx="0">
                  <c:v>ΠΟΣΟΣΤΟ</c:v>
                </c:pt>
              </c:strCache>
            </c:strRef>
          </c:tx>
          <c:spPr>
            <a:solidFill>
              <a:srgbClr val="0070C0"/>
            </a:solidFill>
          </c:spPr>
          <c:explosion val="9"/>
          <c:dPt>
            <c:idx val="0"/>
            <c:spPr>
              <a:solidFill>
                <a:schemeClr val="tx2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C00000"/>
              </a:solidFill>
            </c:spPr>
          </c:dPt>
          <c:dPt>
            <c:idx val="4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3"/>
              <c:layout>
                <c:manualLayout>
                  <c:x val="2.7999054124855552E-2"/>
                  <c:y val="9.6079517503689524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4"/>
              <c:layout>
                <c:manualLayout>
                  <c:x val="4.8758563869569218E-3"/>
                  <c:y val="8.6890530449980595E-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ΑΠΟΤΕΛΕΣΜΑΤΑ!$B$146:$B$150</c:f>
              <c:strCache>
                <c:ptCount val="5"/>
                <c:pt idx="0">
                  <c:v>ΝΑΙ</c:v>
                </c:pt>
                <c:pt idx="1">
                  <c:v>Μάλλον ΝΑΙ</c:v>
                </c:pt>
                <c:pt idx="2">
                  <c:v>Μάλλον ΟΧΙ</c:v>
                </c:pt>
                <c:pt idx="3">
                  <c:v>ΟΧΙ</c:v>
                </c:pt>
                <c:pt idx="4">
                  <c:v>ΔΞ/ΔΑ</c:v>
                </c:pt>
              </c:strCache>
            </c:strRef>
          </c:cat>
          <c:val>
            <c:numRef>
              <c:f>ΑΠΟΤΕΛΕΣΜΑΤΑ!$D$146:$D$150</c:f>
              <c:numCache>
                <c:formatCode>0%</c:formatCode>
                <c:ptCount val="5"/>
                <c:pt idx="0">
                  <c:v>0.46280000000000032</c:v>
                </c:pt>
                <c:pt idx="1">
                  <c:v>0.33880000000000238</c:v>
                </c:pt>
                <c:pt idx="2">
                  <c:v>0.12400000000000012</c:v>
                </c:pt>
                <c:pt idx="3">
                  <c:v>6.6100000000000006E-2</c:v>
                </c:pt>
                <c:pt idx="4">
                  <c:v>8.3000000000000226E-3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400"/>
              <a:t>Θεωρείτε ότι είναι απαραίτητη η παράταση της αποπληρωμής των δανείων που έχετε λάβει από το ΕΤΕΑΝ (πρώην ΤΕΜΠΜΕ) λόγω της κρίσης και αν ναι, για πόσο χρονικό διάστημα</a:t>
            </a:r>
            <a:r>
              <a:rPr lang="el-GR" sz="1200"/>
              <a:t>;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200" b="1" i="0" baseline="0"/>
              <a:t>(επί όσων έχουν χρησιμοποιήσει κάποιο πρόγραμμα του ΕΤΕΑΝ)</a:t>
            </a:r>
            <a:endParaRPr lang="el-GR" sz="120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l-GR" sz="140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ΑΠΟΤΕΛΕΣΜΑΤΑ!$D$169</c:f>
              <c:strCache>
                <c:ptCount val="1"/>
                <c:pt idx="0">
                  <c:v>ΠΟΣΟΣΤΟ</c:v>
                </c:pt>
              </c:strCache>
            </c:strRef>
          </c:tx>
          <c:dPt>
            <c:idx val="4"/>
            <c:spPr>
              <a:solidFill>
                <a:srgbClr val="FF0000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ΑΠΟΤΕΛΕΣΜΑΤΑ!$B$170:$B$175</c:f>
              <c:strCache>
                <c:ptCount val="6"/>
                <c:pt idx="0">
                  <c:v>ΝΑΙ, για δύο χρόνια επιπλέον</c:v>
                </c:pt>
                <c:pt idx="1">
                  <c:v>ΝΑΙ, για ένα χρόνο επιπλέον</c:v>
                </c:pt>
                <c:pt idx="2">
                  <c:v>ΝΑΙ, για περισσότερο από τρία χρόνια επιπλέον</c:v>
                </c:pt>
                <c:pt idx="3">
                  <c:v>ΝΑΙ, για τρία χρόνια επιπλέον</c:v>
                </c:pt>
                <c:pt idx="4">
                  <c:v>ΟΧΙ</c:v>
                </c:pt>
                <c:pt idx="5">
                  <c:v>ΔΞ/ΔΑ</c:v>
                </c:pt>
              </c:strCache>
            </c:strRef>
          </c:cat>
          <c:val>
            <c:numRef>
              <c:f>ΑΠΟΤΕΛΕΣΜΑΤΑ!$D$170:$D$175</c:f>
              <c:numCache>
                <c:formatCode>0%</c:formatCode>
                <c:ptCount val="6"/>
                <c:pt idx="0">
                  <c:v>0.28930000000000133</c:v>
                </c:pt>
                <c:pt idx="1">
                  <c:v>0.21490000000000081</c:v>
                </c:pt>
                <c:pt idx="2">
                  <c:v>0.18180000000000004</c:v>
                </c:pt>
                <c:pt idx="3">
                  <c:v>0.15700000000000044</c:v>
                </c:pt>
                <c:pt idx="4">
                  <c:v>0.12400000000000012</c:v>
                </c:pt>
                <c:pt idx="5">
                  <c:v>3.3099999999999997E-2</c:v>
                </c:pt>
              </c:numCache>
            </c:numRef>
          </c:val>
        </c:ser>
        <c:dLbls>
          <c:showVal val="1"/>
        </c:dLbls>
        <c:overlap val="-25"/>
        <c:axId val="137083136"/>
        <c:axId val="137117696"/>
      </c:barChart>
      <c:catAx>
        <c:axId val="137083136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37117696"/>
        <c:crosses val="autoZero"/>
        <c:auto val="1"/>
        <c:lblAlgn val="ctr"/>
        <c:lblOffset val="100"/>
      </c:catAx>
      <c:valAx>
        <c:axId val="137117696"/>
        <c:scaling>
          <c:orientation val="minMax"/>
        </c:scaling>
        <c:delete val="1"/>
        <c:axPos val="t"/>
        <c:numFmt formatCode="0%" sourceLinked="1"/>
        <c:tickLblPos val="none"/>
        <c:crossAx val="137083136"/>
        <c:crosses val="autoZero"/>
        <c:crossBetween val="between"/>
      </c:valAx>
      <c:spPr>
        <a:noFill/>
        <a:ln>
          <a:noFill/>
        </a:ln>
      </c:spPr>
    </c:plotArea>
    <c:plotVisOnly val="1"/>
  </c:chart>
  <c:spPr>
    <a:noFill/>
    <a:ln>
      <a:noFill/>
    </a:ln>
  </c:sp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200" dirty="0"/>
              <a:t>Ποια κατηγορία προγραμμάτων του ΕΤΕΑΝ (πρώην ΤΕΜΠΜΕ) θεωρείτε χρήσιμη και σκοπεύετε να χρησιμοποιήσετε στο μέλλον;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000" b="1" i="0" baseline="0" dirty="0"/>
              <a:t>(επί όσων </a:t>
            </a:r>
            <a:r>
              <a:rPr lang="el-GR" sz="1000" b="1" i="0" u="sng" baseline="0" dirty="0" smtClean="0"/>
              <a:t>ΔΕΝ</a:t>
            </a:r>
            <a:r>
              <a:rPr lang="el-GR" sz="1000" b="1" i="0" baseline="0" dirty="0" smtClean="0"/>
              <a:t> </a:t>
            </a:r>
            <a:r>
              <a:rPr lang="el-GR" sz="1000" b="1" i="0" baseline="0" dirty="0"/>
              <a:t>έχουν χρησιμοποιήσει κάποιο πρόγραμμα του ΕΤΕΑΝ)</a:t>
            </a:r>
            <a:endParaRPr lang="el-GR" sz="1000" dirty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l-GR" sz="1400" dirty="0"/>
          </a:p>
        </c:rich>
      </c:tx>
      <c:layout>
        <c:manualLayout>
          <c:xMode val="edge"/>
          <c:yMode val="edge"/>
          <c:x val="0.15264007907704141"/>
          <c:y val="2.2145336764601252E-2"/>
        </c:manualLayout>
      </c:layout>
    </c:title>
    <c:plotArea>
      <c:layout>
        <c:manualLayout>
          <c:layoutTarget val="inner"/>
          <c:xMode val="edge"/>
          <c:yMode val="edge"/>
          <c:x val="0.57118911727434363"/>
          <c:y val="0.19714755676942075"/>
          <c:w val="0.40004687382203197"/>
          <c:h val="0.74404914353774465"/>
        </c:manualLayout>
      </c:layout>
      <c:barChart>
        <c:barDir val="bar"/>
        <c:grouping val="clustered"/>
        <c:ser>
          <c:idx val="0"/>
          <c:order val="0"/>
          <c:tx>
            <c:strRef>
              <c:f>ΑΠΟΤΕΛΕΣΜΑΤΑ!$D$193</c:f>
              <c:strCache>
                <c:ptCount val="1"/>
                <c:pt idx="0">
                  <c:v>ΠΟΣΟΣΤΟ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6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7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ΑΠΟΤΕΛΕΣΜΑΤΑ!$B$194:$B$201</c:f>
              <c:strCache>
                <c:ptCount val="8"/>
                <c:pt idx="0">
                  <c:v>Δεν σκοπεύω να χρησιμοποιήσω πρόγραμμα του ΕΤΕΑΝ (πρώην ΤΕΜΠΜΕ)</c:v>
                </c:pt>
                <c:pt idx="1">
                  <c:v>Εγγύηση από την ΕΤΕΑΝ ΑΕ (πρώην ΤΕΜΠΜΕ ΑΕ) Χαμηλότοκων Δανείων για την κάλυψη δαπανών αγοράς πρώτων υλών, εμπορευμάτων και υπηρεσιών</c:v>
                </c:pt>
                <c:pt idx="2">
                  <c:v>Επιδότηση Επιτοκίου για Άτοκο Δάνειο Κεφαλαίου Κίνησης</c:v>
                </c:pt>
                <c:pt idx="3">
                  <c:v>Εγγύηση Δανείου Κεφαλαίου Κίνησης με Επιδότηση Επιτοκίου</c:v>
                </c:pt>
                <c:pt idx="4">
                  <c:v>Εγγύηση από την ΕΤΕΑΝ ΑΕ (πρώην ΤΕΜΠΜΕ ΑΕ) Χαμηλότοκων Δανείων για την Κάλυψη Φορολογικών και Ασφαλιστικών Υποχρεώσεων</c:v>
                </c:pt>
                <c:pt idx="5">
                  <c:v>Εγγύηση Επενδυτικού Δανείου με Επιδότηση Επιτοκίου</c:v>
                </c:pt>
                <c:pt idx="6">
                  <c:v>Δεν έχω γνώμη</c:v>
                </c:pt>
                <c:pt idx="7">
                  <c:v>ΔΞ/ΔΑ</c:v>
                </c:pt>
              </c:strCache>
            </c:strRef>
          </c:cat>
          <c:val>
            <c:numRef>
              <c:f>ΑΠΟΤΕΛΕΣΜΑΤΑ!$D$194:$D$201</c:f>
              <c:numCache>
                <c:formatCode>0%</c:formatCode>
                <c:ptCount val="8"/>
                <c:pt idx="0">
                  <c:v>0.22409999999999999</c:v>
                </c:pt>
                <c:pt idx="1">
                  <c:v>0.17240000000000041</c:v>
                </c:pt>
                <c:pt idx="2">
                  <c:v>0.16089999999999999</c:v>
                </c:pt>
                <c:pt idx="3">
                  <c:v>6.9000000000000034E-2</c:v>
                </c:pt>
                <c:pt idx="4">
                  <c:v>5.1700000000000003E-2</c:v>
                </c:pt>
                <c:pt idx="5">
                  <c:v>3.4500000000000003E-2</c:v>
                </c:pt>
                <c:pt idx="6">
                  <c:v>9.7700000000000023E-2</c:v>
                </c:pt>
                <c:pt idx="7">
                  <c:v>0.18970000000000081</c:v>
                </c:pt>
              </c:numCache>
            </c:numRef>
          </c:val>
        </c:ser>
        <c:dLbls>
          <c:showVal val="1"/>
        </c:dLbls>
        <c:overlap val="-25"/>
        <c:axId val="137143424"/>
        <c:axId val="137144960"/>
      </c:barChart>
      <c:catAx>
        <c:axId val="137143424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800" b="1"/>
            </a:pPr>
            <a:endParaRPr lang="el-GR"/>
          </a:p>
        </c:txPr>
        <c:crossAx val="137144960"/>
        <c:crosses val="autoZero"/>
        <c:auto val="1"/>
        <c:lblAlgn val="ctr"/>
        <c:lblOffset val="100"/>
      </c:catAx>
      <c:valAx>
        <c:axId val="137144960"/>
        <c:scaling>
          <c:orientation val="minMax"/>
        </c:scaling>
        <c:delete val="1"/>
        <c:axPos val="t"/>
        <c:numFmt formatCode="0%" sourceLinked="1"/>
        <c:tickLblPos val="none"/>
        <c:crossAx val="137143424"/>
        <c:crosses val="autoZero"/>
        <c:crossBetween val="between"/>
      </c:valAx>
      <c:spPr>
        <a:noFill/>
        <a:ln>
          <a:noFill/>
        </a:ln>
      </c:spPr>
    </c:plotArea>
    <c:plotVisOnly val="1"/>
  </c:chart>
  <c:spPr>
    <a:noFill/>
    <a:ln>
      <a:noFill/>
    </a:ln>
  </c:sp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200" dirty="0"/>
              <a:t>Ποια κατηγορία προγραμμάτων του ΤΕΜΠΜΕ θεωρείτε χρήσιμη και σκοπεύετε να χρησιμοποιήσετε στο μέλλον</a:t>
            </a:r>
            <a:r>
              <a:rPr lang="el-GR" sz="1200" dirty="0" smtClean="0"/>
              <a:t>; (Ιούλιος</a:t>
            </a:r>
            <a:r>
              <a:rPr lang="el-GR" sz="1200" baseline="0" dirty="0" smtClean="0"/>
              <a:t> 2010)</a:t>
            </a:r>
            <a:endParaRPr lang="el-GR" sz="1200" dirty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000" b="1" i="0" baseline="0" dirty="0"/>
              <a:t>(επί όσων </a:t>
            </a:r>
            <a:r>
              <a:rPr lang="el-GR" sz="1000" b="1" i="0" u="sng" baseline="0" dirty="0"/>
              <a:t>ΔΕΝ</a:t>
            </a:r>
            <a:r>
              <a:rPr lang="el-GR" sz="1000" b="1" i="0" baseline="0" dirty="0"/>
              <a:t> έχουν χρησιμοποιήσει κάποιο πρόγραμμα του ΤΕΜΠΜΕ) </a:t>
            </a:r>
            <a:r>
              <a:rPr lang="el-GR" sz="1000" dirty="0"/>
              <a:t> 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dPt>
            <c:idx val="0"/>
            <c:spPr>
              <a:solidFill>
                <a:srgbClr val="FFC000"/>
              </a:solidFill>
            </c:spPr>
          </c:dPt>
          <c:dPt>
            <c:idx val="5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'ΣΥΓΚΡΙΤΙΚΑ 2010 -2011'!$V$148:$V$154</c:f>
              <c:strCache>
                <c:ptCount val="7"/>
                <c:pt idx="0">
                  <c:v>ΔΞ/ΔΑ</c:v>
                </c:pt>
                <c:pt idx="1">
                  <c:v>Εγγύηση από την ΤΕΜΠΜΕ ΑΕ Χαμηλότοκων Δανείων για την Κάλυψη Φορολογικών και Ασφαλιστικών Υποχρεώσεων</c:v>
                </c:pt>
                <c:pt idx="2">
                  <c:v>Εγγύηση Επενδυτικού Δανείου με Επιδότηση Επιτοκίου</c:v>
                </c:pt>
                <c:pt idx="3">
                  <c:v>Εγγύηση ΔανείουΚεφαλαίου Κίνησης με Επιδότηση Επιτοκίου</c:v>
                </c:pt>
                <c:pt idx="4">
                  <c:v>Επιδότηση Επιτοκίου για Άτοκο Δάνειο Κεφαλαίου Κίνησης</c:v>
                </c:pt>
                <c:pt idx="5">
                  <c:v>Δεν σκοπεύω να χρησιμοποιήσω πρόγραμμα του ΤΕΜΠΜΕ</c:v>
                </c:pt>
                <c:pt idx="6">
                  <c:v>Εγγύηση από την ΤΕΜΠΜΕ ΑΕ Χαμηλότοκων Δανείων για την κάλυψη δαπανών αγοράς πρώτων υλών, εμπορευμάτων και υπηρεσιών</c:v>
                </c:pt>
              </c:strCache>
            </c:strRef>
          </c:cat>
          <c:val>
            <c:numRef>
              <c:f>'ΣΥΓΚΡΙΤΙΚΑ 2010 -2011'!$Y$148:$Y$154</c:f>
              <c:numCache>
                <c:formatCode>0%</c:formatCode>
                <c:ptCount val="7"/>
                <c:pt idx="0">
                  <c:v>0.10344827586206895</c:v>
                </c:pt>
                <c:pt idx="1">
                  <c:v>0.12643678160919541</c:v>
                </c:pt>
                <c:pt idx="2">
                  <c:v>0.14942528735632354</c:v>
                </c:pt>
                <c:pt idx="3">
                  <c:v>0.16091954022988506</c:v>
                </c:pt>
                <c:pt idx="4">
                  <c:v>0.27586206896551896</c:v>
                </c:pt>
                <c:pt idx="5">
                  <c:v>0.29885057471264709</c:v>
                </c:pt>
                <c:pt idx="6">
                  <c:v>0.31034482758620857</c:v>
                </c:pt>
              </c:numCache>
            </c:numRef>
          </c:val>
        </c:ser>
        <c:dLbls>
          <c:showVal val="1"/>
        </c:dLbls>
        <c:overlap val="-25"/>
        <c:axId val="137314304"/>
        <c:axId val="137315840"/>
      </c:barChart>
      <c:catAx>
        <c:axId val="137314304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sz="900" b="1"/>
            </a:pPr>
            <a:endParaRPr lang="el-GR"/>
          </a:p>
        </c:txPr>
        <c:crossAx val="137315840"/>
        <c:crosses val="autoZero"/>
        <c:auto val="1"/>
        <c:lblAlgn val="ctr"/>
        <c:lblOffset val="100"/>
      </c:catAx>
      <c:valAx>
        <c:axId val="137315840"/>
        <c:scaling>
          <c:orientation val="minMax"/>
        </c:scaling>
        <c:delete val="1"/>
        <c:axPos val="b"/>
        <c:numFmt formatCode="0%" sourceLinked="1"/>
        <c:tickLblPos val="none"/>
        <c:crossAx val="137314304"/>
        <c:crosses val="autoZero"/>
        <c:crossBetween val="between"/>
      </c:valAx>
      <c:spPr>
        <a:noFill/>
      </c:spPr>
    </c:plotArea>
    <c:plotVisOnly val="1"/>
  </c:chart>
  <c:spPr>
    <a:noFill/>
    <a:ln>
      <a:noFill/>
    </a:ln>
  </c:sp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200" dirty="0"/>
              <a:t>Πόσο σημαντική θεωρείτε για την επιχείρησή σας την υποστήριξη που μπορείτε να λάβετε από το πρόγραμμα του ΕΤΕΑΝ (πρώην ΤΕΜΠΜΕ);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000" b="1" i="0" baseline="0" dirty="0"/>
              <a:t>(επί όσων </a:t>
            </a:r>
            <a:r>
              <a:rPr lang="el-GR" sz="1000" b="1" i="0" u="sng" strike="noStrike" baseline="0" dirty="0" smtClean="0"/>
              <a:t>ΔΕΝ</a:t>
            </a:r>
            <a:r>
              <a:rPr lang="el-GR" sz="1000" b="1" i="0" baseline="0" dirty="0" smtClean="0"/>
              <a:t> </a:t>
            </a:r>
            <a:r>
              <a:rPr lang="el-GR" sz="1000" b="1" i="0" baseline="0" dirty="0"/>
              <a:t>έχουν χρησιμοποιήσει κάποιο πρόγραμμα του ΕΤΕΑΝ)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l-GR" sz="1400" dirty="0"/>
          </a:p>
        </c:rich>
      </c:tx>
      <c:layout>
        <c:manualLayout>
          <c:xMode val="edge"/>
          <c:yMode val="edge"/>
          <c:x val="7.2526861236925533E-2"/>
          <c:y val="1.3757546322725979E-2"/>
        </c:manualLayout>
      </c:layout>
    </c:title>
    <c:plotArea>
      <c:layout>
        <c:manualLayout>
          <c:layoutTarget val="inner"/>
          <c:xMode val="edge"/>
          <c:yMode val="edge"/>
          <c:x val="0.19903334555129351"/>
          <c:y val="0.31920838623214975"/>
          <c:w val="0.58518580413908861"/>
          <c:h val="0.55125819044060098"/>
        </c:manualLayout>
      </c:layout>
      <c:pieChart>
        <c:varyColors val="1"/>
        <c:ser>
          <c:idx val="0"/>
          <c:order val="0"/>
          <c:tx>
            <c:strRef>
              <c:f>ΑΠΟΤΕΛΕΣΜΑΤΑ!$D$218</c:f>
              <c:strCache>
                <c:ptCount val="1"/>
                <c:pt idx="0">
                  <c:v>ΠΟΣΟΣΤΟ</c:v>
                </c:pt>
              </c:strCache>
            </c:strRef>
          </c:tx>
          <c:explosion val="8"/>
          <c:dPt>
            <c:idx val="0"/>
            <c:spPr>
              <a:solidFill>
                <a:schemeClr val="tx2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gradFill flip="none" rotWithShape="1">
                <a:gsLst>
                  <a:gs pos="0">
                    <a:srgbClr val="C00000">
                      <a:tint val="66000"/>
                      <a:satMod val="160000"/>
                    </a:srgbClr>
                  </a:gs>
                  <a:gs pos="50000">
                    <a:srgbClr val="C00000">
                      <a:tint val="44500"/>
                      <a:satMod val="160000"/>
                    </a:srgbClr>
                  </a:gs>
                  <a:gs pos="100000">
                    <a:srgbClr val="C0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3"/>
            <c:spPr>
              <a:solidFill>
                <a:srgbClr val="FF0000"/>
              </a:solidFill>
            </c:spPr>
          </c:dPt>
          <c:dPt>
            <c:idx val="4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Lbls>
            <c:dLbl>
              <c:idx val="4"/>
              <c:spPr/>
              <c:txPr>
                <a:bodyPr/>
                <a:lstStyle/>
                <a:p>
                  <a:pPr algn="ctr" rtl="0">
                    <a:defRPr lang="el-GR"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5"/>
              <c:spPr/>
              <c:txPr>
                <a:bodyPr/>
                <a:lstStyle/>
                <a:p>
                  <a:pPr algn="ctr" rtl="0">
                    <a:defRPr lang="el-GR"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 algn="ctr" rtl="0">
                  <a:defRPr lang="el-GR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ΑΠΟΤΕΛΕΣΜΑΤΑ!$B$219:$B$224</c:f>
              <c:strCache>
                <c:ptCount val="6"/>
                <c:pt idx="0">
                  <c:v>Πολύ</c:v>
                </c:pt>
                <c:pt idx="1">
                  <c:v>Αρκετά</c:v>
                </c:pt>
                <c:pt idx="2">
                  <c:v>Λίγο</c:v>
                </c:pt>
                <c:pt idx="3">
                  <c:v>Καθόλου</c:v>
                </c:pt>
                <c:pt idx="4">
                  <c:v>Δεν έχω γνώμη</c:v>
                </c:pt>
                <c:pt idx="5">
                  <c:v>ΔΞ/ΔΑ</c:v>
                </c:pt>
              </c:strCache>
            </c:strRef>
          </c:cat>
          <c:val>
            <c:numRef>
              <c:f>ΑΠΟΤΕΛΕΣΜΑΤΑ!$D$219:$D$224</c:f>
              <c:numCache>
                <c:formatCode>0%</c:formatCode>
                <c:ptCount val="6"/>
                <c:pt idx="0">
                  <c:v>0.26440000000000002</c:v>
                </c:pt>
                <c:pt idx="1">
                  <c:v>0.32180000000000197</c:v>
                </c:pt>
                <c:pt idx="2">
                  <c:v>9.7700000000000023E-2</c:v>
                </c:pt>
                <c:pt idx="3">
                  <c:v>0.16089999999999999</c:v>
                </c:pt>
                <c:pt idx="4">
                  <c:v>6.9000000000000034E-2</c:v>
                </c:pt>
                <c:pt idx="5">
                  <c:v>8.620000000000004E-2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200" b="1" i="0" u="none" strike="noStrike" baseline="0" dirty="0"/>
              <a:t>Πόσο σημαντική θεωρείτε για την επιχείρησή σας την υποστήριξη που μπορείτε να λάβετε από τα προγράμματα του ΤΕΜΠΜΕ</a:t>
            </a:r>
            <a:r>
              <a:rPr lang="el-GR" sz="1200" b="1" i="0" u="none" strike="noStrike" baseline="0" dirty="0" smtClean="0"/>
              <a:t>; (Ιούλιος 2010)</a:t>
            </a:r>
            <a:endParaRPr lang="el-GR" sz="1200" b="1" i="0" u="none" strike="noStrike" baseline="0" dirty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000" b="1" i="0" baseline="0" dirty="0"/>
              <a:t>(επί όσων </a:t>
            </a:r>
            <a:r>
              <a:rPr lang="el-GR" sz="1000" b="1" i="0" u="sng" baseline="0" dirty="0"/>
              <a:t>ΔΕΝ</a:t>
            </a:r>
            <a:r>
              <a:rPr lang="el-GR" sz="1000" b="1" i="0" baseline="0" dirty="0"/>
              <a:t> έχουν χρησιμοποιήσει κάποιο πρόγραμμα του ΤΕΜΠΜΕ)</a:t>
            </a:r>
            <a:r>
              <a:rPr lang="el-GR" sz="1000" b="1" i="0" u="none" strike="noStrike" baseline="0" dirty="0"/>
              <a:t> </a:t>
            </a:r>
            <a:endParaRPr lang="el-GR" sz="1000" b="1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24891513560804981"/>
          <c:y val="0.31859444553318955"/>
          <c:w val="0.59017782152230958"/>
          <c:h val="0.5245988362869437"/>
        </c:manualLayout>
      </c:layout>
      <c:pieChart>
        <c:varyColors val="1"/>
        <c:ser>
          <c:idx val="0"/>
          <c:order val="0"/>
          <c:explosion val="9"/>
          <c:dPt>
            <c:idx val="0"/>
            <c:spPr>
              <a:solidFill>
                <a:schemeClr val="tx2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gradFill flip="none" rotWithShape="1">
                <a:gsLst>
                  <a:gs pos="0">
                    <a:srgbClr val="C00000">
                      <a:tint val="66000"/>
                      <a:satMod val="160000"/>
                    </a:srgbClr>
                  </a:gs>
                  <a:gs pos="50000">
                    <a:srgbClr val="C00000">
                      <a:tint val="44500"/>
                      <a:satMod val="160000"/>
                    </a:srgbClr>
                  </a:gs>
                  <a:gs pos="100000">
                    <a:srgbClr val="C0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3"/>
            <c:spPr>
              <a:solidFill>
                <a:srgbClr val="FF0000"/>
              </a:solidFill>
            </c:spPr>
          </c:dPt>
          <c:dPt>
            <c:idx val="4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12041185476815409"/>
                  <c:y val="0.11692326057404863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-0.11374868766404198"/>
                  <c:y val="-0.15257344363877301"/>
                </c:manualLayout>
              </c:layout>
              <c:spPr/>
              <c:txPr>
                <a:bodyPr/>
                <a:lstStyle/>
                <a:p>
                  <a:pPr algn="ctr" rtl="0">
                    <a:defRPr lang="el-GR"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0.10579024496937969"/>
                  <c:y val="-9.5306808390182018E-2"/>
                </c:manualLayout>
              </c:layout>
              <c:spPr/>
              <c:txPr>
                <a:bodyPr/>
                <a:lstStyle/>
                <a:p>
                  <a:pPr algn="ctr" rtl="0">
                    <a:defRPr lang="el-GR"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3"/>
              <c:layout>
                <c:manualLayout>
                  <c:x val="0.165828740157481"/>
                  <c:y val="5.0467032796115432E-2"/>
                </c:manualLayout>
              </c:layout>
              <c:spPr/>
              <c:txPr>
                <a:bodyPr/>
                <a:lstStyle/>
                <a:p>
                  <a:pPr algn="ctr" rtl="0">
                    <a:defRPr lang="el-GR"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4"/>
              <c:layout>
                <c:manualLayout>
                  <c:x val="-2.3673131012076364E-2"/>
                  <c:y val="8.2392489400363415E-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'ΣΥΓΚΡΙΤΙΚΑ 2010 -2011'!$V$186:$V$191</c:f>
              <c:strCache>
                <c:ptCount val="6"/>
                <c:pt idx="0">
                  <c:v>Πολύ</c:v>
                </c:pt>
                <c:pt idx="1">
                  <c:v>Αρκετά</c:v>
                </c:pt>
                <c:pt idx="2">
                  <c:v>Λίγο</c:v>
                </c:pt>
                <c:pt idx="3">
                  <c:v>Καθόλου</c:v>
                </c:pt>
                <c:pt idx="4">
                  <c:v>Δεν έχω γνώμη</c:v>
                </c:pt>
                <c:pt idx="5">
                  <c:v>ΔΞ/ΔΑ</c:v>
                </c:pt>
              </c:strCache>
            </c:strRef>
          </c:cat>
          <c:val>
            <c:numRef>
              <c:f>'ΣΥΓΚΡΙΤΙΚΑ 2010 -2011'!$X$186:$X$191</c:f>
              <c:numCache>
                <c:formatCode>0%</c:formatCode>
                <c:ptCount val="6"/>
                <c:pt idx="0">
                  <c:v>0.20689655172413793</c:v>
                </c:pt>
                <c:pt idx="1">
                  <c:v>0.34482758620689835</c:v>
                </c:pt>
                <c:pt idx="2">
                  <c:v>0.17241379310344909</c:v>
                </c:pt>
                <c:pt idx="3">
                  <c:v>0.16091954022988506</c:v>
                </c:pt>
                <c:pt idx="4">
                  <c:v>6.8965517241379309E-2</c:v>
                </c:pt>
                <c:pt idx="5">
                  <c:v>4.5977011494252866E-2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b="1"/>
            </a:pPr>
            <a:r>
              <a:rPr lang="el-GR" sz="1400" b="1" i="0" u="none" strike="noStrike" baseline="0" dirty="0"/>
              <a:t>Γνωρίζετε το ΤΕΜΠΜΕ</a:t>
            </a:r>
            <a:r>
              <a:rPr lang="el-GR" sz="1800" b="1" i="0" u="none" strike="noStrike" baseline="0" dirty="0" smtClean="0"/>
              <a:t>; </a:t>
            </a:r>
          </a:p>
          <a:p>
            <a:pPr>
              <a:defRPr b="1"/>
            </a:pPr>
            <a:r>
              <a:rPr lang="el-GR" sz="1200" b="1" i="0" u="none" strike="noStrike" baseline="0" dirty="0" smtClean="0"/>
              <a:t>(Ιούλιος 2010) </a:t>
            </a:r>
            <a:endParaRPr lang="el-GR" sz="1200" b="1" dirty="0"/>
          </a:p>
        </c:rich>
      </c:tx>
      <c:layout>
        <c:manualLayout>
          <c:xMode val="edge"/>
          <c:yMode val="edge"/>
          <c:x val="0.29396854041496184"/>
          <c:y val="1.7204180661056053E-2"/>
        </c:manualLayout>
      </c:layout>
    </c:title>
    <c:plotArea>
      <c:layout>
        <c:manualLayout>
          <c:layoutTarget val="inner"/>
          <c:xMode val="edge"/>
          <c:yMode val="edge"/>
          <c:x val="0.24595234107964944"/>
          <c:y val="0.26170699853584395"/>
          <c:w val="0.59617763242137589"/>
          <c:h val="0.58656186415651157"/>
        </c:manualLayout>
      </c:layout>
      <c:pieChart>
        <c:varyColors val="1"/>
        <c:ser>
          <c:idx val="0"/>
          <c:order val="0"/>
          <c:explosion val="12"/>
          <c:dPt>
            <c:idx val="0"/>
            <c:spPr>
              <a:solidFill>
                <a:srgbClr val="0070C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9.1517804624538249E-2"/>
                  <c:y val="-0.18299342381542671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-4.1539279880015371E-2"/>
                  <c:y val="1.0763842330707121E-3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el-GR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5.9116234416600126E-2"/>
                  <c:y val="-1.4361121875772103E-2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el-GR"/>
                </a:p>
              </c:txPr>
              <c:showCatName val="1"/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'ΣΥΓΚΡΙΤΙΚΑ 2010 -2011'!$B$5:$B$7</c:f>
              <c:strCache>
                <c:ptCount val="3"/>
                <c:pt idx="0">
                  <c:v>ΝΑΙ</c:v>
                </c:pt>
                <c:pt idx="1">
                  <c:v>ΟΧΙ</c:v>
                </c:pt>
                <c:pt idx="2">
                  <c:v>ΔΞ/ΔΑ</c:v>
                </c:pt>
              </c:strCache>
            </c:strRef>
          </c:cat>
          <c:val>
            <c:numRef>
              <c:f>'ΣΥΓΚΡΙΤΙΚΑ 2010 -2011'!$D$5:$D$7</c:f>
              <c:numCache>
                <c:formatCode>0%</c:formatCode>
                <c:ptCount val="3"/>
                <c:pt idx="0">
                  <c:v>0.95680000000000065</c:v>
                </c:pt>
                <c:pt idx="1">
                  <c:v>2.8799999999999999E-2</c:v>
                </c:pt>
                <c:pt idx="2">
                  <c:v>1.4400000000000001E-2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200" dirty="0"/>
              <a:t>Σε γενικές γραμμές, πως θα χαρακτηρίζατε τη διαδικασία υποβολής αίτησης και έγκρισης συμμετοχής της επιχείρησής σας στο πρόγραμμα του ΕΤΕΑΝ (πρώην ΤΕΜΠΜΕ);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000" b="1" i="0" baseline="0" dirty="0"/>
              <a:t>(επί όσων </a:t>
            </a:r>
            <a:r>
              <a:rPr lang="el-GR" sz="1000" b="1" i="0" u="sng" baseline="0" dirty="0"/>
              <a:t>ΔΕΝ</a:t>
            </a:r>
            <a:r>
              <a:rPr lang="el-GR" sz="1000" b="1" i="0" baseline="0" dirty="0"/>
              <a:t> έχουν χρησιμοποιήσει κάποιο πρόγραμμα του ΕΤΕΑΝ)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l-GR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24233518822574243"/>
          <c:y val="0.2739745138858582"/>
          <c:w val="0.55750646796975656"/>
          <c:h val="0.58323753572220116"/>
        </c:manualLayout>
      </c:layout>
      <c:pieChart>
        <c:varyColors val="1"/>
        <c:ser>
          <c:idx val="0"/>
          <c:order val="0"/>
          <c:tx>
            <c:strRef>
              <c:f>ΑΠΟΤΕΛΕΣΜΑΤΑ!$D$249</c:f>
              <c:strCache>
                <c:ptCount val="1"/>
                <c:pt idx="0">
                  <c:v>ΠΟΣΟΣΤΟ</c:v>
                </c:pt>
              </c:strCache>
            </c:strRef>
          </c:tx>
          <c:explosion val="6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layout>
                <c:manualLayout>
                  <c:x val="1.3883902618971943E-2"/>
                  <c:y val="2.567860256640464E-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ΑΠΟΤΕΛΕΣΜΑΤΑ!$B$250:$B$253</c:f>
              <c:strCache>
                <c:ptCount val="4"/>
                <c:pt idx="0">
                  <c:v>Πολύπλοκη / Χρονοβόρα</c:v>
                </c:pt>
                <c:pt idx="1">
                  <c:v>Απλή / Γρήγορη</c:v>
                </c:pt>
                <c:pt idx="2">
                  <c:v>Δεν έχω γνώμη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ΑΠΟΤΕΛΕΣΜΑΤΑ!$D$250:$D$253</c:f>
              <c:numCache>
                <c:formatCode>0%</c:formatCode>
                <c:ptCount val="4"/>
                <c:pt idx="0">
                  <c:v>0.49430000000000174</c:v>
                </c:pt>
                <c:pt idx="1">
                  <c:v>2.87E-2</c:v>
                </c:pt>
                <c:pt idx="2">
                  <c:v>0.28160000000000002</c:v>
                </c:pt>
                <c:pt idx="3">
                  <c:v>0.19539999999999999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200" b="1" i="0" u="none" strike="noStrike" baseline="0" dirty="0"/>
              <a:t>Σε γενικές γραμμές, πως θα χαρακτηρίζατε τη διαδικασία υποβολής αίτησης και έγκρισης συμμετοχής της επιχείρησής σας στο πρόγραμμα του ΤΕΜΠΜΕ; </a:t>
            </a:r>
            <a:r>
              <a:rPr lang="el-GR" sz="1200" b="1" i="0" u="none" strike="noStrike" baseline="0" dirty="0" smtClean="0"/>
              <a:t>(Ιούλιος 2010)</a:t>
            </a:r>
            <a:endParaRPr lang="el-GR" sz="1200" b="1" i="0" u="none" strike="noStrike" baseline="0" dirty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000" b="1" i="0" baseline="0" dirty="0"/>
              <a:t>(επί όσων </a:t>
            </a:r>
            <a:r>
              <a:rPr lang="el-GR" sz="1000" b="1" i="0" u="sng" baseline="0" dirty="0"/>
              <a:t>ΔΕΝ</a:t>
            </a:r>
            <a:r>
              <a:rPr lang="el-GR" sz="1000" b="1" i="0" baseline="0" dirty="0"/>
              <a:t> έχουν χρησιμοποιήσει κάποιο πρόγραμμα του ΤΕΜΠΜΕ)</a:t>
            </a:r>
            <a:endParaRPr lang="el-GR" sz="1100" b="1" dirty="0"/>
          </a:p>
        </c:rich>
      </c:tx>
      <c:layout>
        <c:manualLayout>
          <c:xMode val="edge"/>
          <c:yMode val="edge"/>
          <c:x val="0.10360206204607562"/>
          <c:y val="1.5384615384615453E-2"/>
        </c:manualLayout>
      </c:layout>
    </c:title>
    <c:plotArea>
      <c:layout>
        <c:manualLayout>
          <c:layoutTarget val="inner"/>
          <c:xMode val="edge"/>
          <c:yMode val="edge"/>
          <c:x val="0.23922918554862949"/>
          <c:y val="0.25583796635564188"/>
          <c:w val="0.61420876273474745"/>
          <c:h val="0.58509946784098044"/>
        </c:manualLayout>
      </c:layout>
      <c:pieChart>
        <c:varyColors val="1"/>
        <c:ser>
          <c:idx val="0"/>
          <c:order val="0"/>
          <c:explosion val="11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tx2"/>
              </a:solidFill>
            </c:spPr>
          </c:dPt>
          <c:dPt>
            <c:idx val="2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3"/>
            <c:explosion val="3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20834424987579303"/>
                  <c:y val="-8.2492609123647254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0.16963868229288756"/>
                  <c:y val="-2.0267938424158236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7.6056230326719113E-2"/>
                  <c:y val="0.1028314012432838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'ΣΥΓΚΡΙΤΙΚΑ 2010 -2011'!$V$224:$V$227</c:f>
              <c:strCache>
                <c:ptCount val="4"/>
                <c:pt idx="0">
                  <c:v>Πολύπλοκη / Χρονοβόρα</c:v>
                </c:pt>
                <c:pt idx="1">
                  <c:v>Απλή / Γρήγορη</c:v>
                </c:pt>
                <c:pt idx="2">
                  <c:v>Δεν έχω γνώμη</c:v>
                </c:pt>
                <c:pt idx="3">
                  <c:v>ΔΞ/ΔΑ</c:v>
                </c:pt>
              </c:strCache>
            </c:strRef>
          </c:cat>
          <c:val>
            <c:numRef>
              <c:f>'ΣΥΓΚΡΙΤΙΚΑ 2010 -2011'!$X$224:$X$227</c:f>
              <c:numCache>
                <c:formatCode>0%</c:formatCode>
                <c:ptCount val="4"/>
                <c:pt idx="0">
                  <c:v>0.58620689655172409</c:v>
                </c:pt>
                <c:pt idx="1">
                  <c:v>2.2988505747126436E-2</c:v>
                </c:pt>
                <c:pt idx="2">
                  <c:v>0.28735632183908305</c:v>
                </c:pt>
                <c:pt idx="3">
                  <c:v>0.10344827586206895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100" dirty="0"/>
              <a:t>Σε μια κλίμακα από το 1 – Καθόλου Πρόθυμες μέχρι το 5 – Πολύ Πρόθυμες, πόσο πρόθυμες είναι με βάση την εμπειρία σας οι Τράπεζες που συνεργάζεσθε να παρέχουν δάνεια με την εγγύηση του ΕΤΕΑΝ (πρώην ΤΕΜΠΜΕ);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800" b="1" i="0" baseline="0" dirty="0"/>
              <a:t>(επί όσων </a:t>
            </a:r>
            <a:r>
              <a:rPr lang="el-GR" sz="800" b="1" i="0" u="sng" baseline="0" dirty="0" smtClean="0"/>
              <a:t>ΔΕΝ</a:t>
            </a:r>
            <a:r>
              <a:rPr lang="el-GR" sz="800" b="1" i="0" baseline="0" dirty="0" smtClean="0"/>
              <a:t> </a:t>
            </a:r>
            <a:r>
              <a:rPr lang="el-GR" sz="800" b="1" i="0" baseline="0" dirty="0"/>
              <a:t>έχουν χρησιμοποιήσει </a:t>
            </a:r>
            <a:r>
              <a:rPr lang="el-GR" sz="800" b="1" i="0" baseline="0" dirty="0" smtClean="0"/>
              <a:t>πρόγραμμα</a:t>
            </a:r>
            <a:r>
              <a:rPr lang="en-US" sz="800" b="1" i="0" baseline="0" dirty="0" smtClean="0"/>
              <a:t> ETEAN)</a:t>
            </a:r>
            <a:endParaRPr lang="el-GR" sz="800" b="1" i="0" baseline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25288237295142835"/>
          <c:y val="0.34608952744998261"/>
          <c:w val="0.54050605046161249"/>
          <c:h val="0.55573157300982823"/>
        </c:manualLayout>
      </c:layout>
      <c:pieChart>
        <c:varyColors val="1"/>
        <c:ser>
          <c:idx val="0"/>
          <c:order val="0"/>
          <c:tx>
            <c:strRef>
              <c:f>ΑΠΟΤΕΛΕΣΜΑΤΑ!$D$280</c:f>
              <c:strCache>
                <c:ptCount val="1"/>
                <c:pt idx="0">
                  <c:v>ΠΟΣΟΣΤΟ</c:v>
                </c:pt>
              </c:strCache>
            </c:strRef>
          </c:tx>
          <c:explosion val="9"/>
          <c:dPt>
            <c:idx val="0"/>
            <c:spPr>
              <a:solidFill>
                <a:srgbClr val="0066FF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solidFill>
                <a:schemeClr val="bg1">
                  <a:lumMod val="50000"/>
                </a:schemeClr>
              </a:solidFill>
            </c:spPr>
          </c:dPt>
          <c:dPt>
            <c:idx val="3"/>
            <c:spPr>
              <a:gradFill flip="none" rotWithShape="1">
                <a:gsLst>
                  <a:gs pos="0">
                    <a:srgbClr val="C00000">
                      <a:tint val="66000"/>
                      <a:satMod val="160000"/>
                    </a:srgbClr>
                  </a:gs>
                  <a:gs pos="50000">
                    <a:srgbClr val="C00000">
                      <a:tint val="44500"/>
                      <a:satMod val="160000"/>
                    </a:srgbClr>
                  </a:gs>
                  <a:gs pos="100000">
                    <a:srgbClr val="C0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4"/>
            <c:spPr>
              <a:solidFill>
                <a:srgbClr val="FF0000"/>
              </a:solidFill>
            </c:spPr>
          </c:dPt>
          <c:dPt>
            <c:idx val="5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6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10553283678883164"/>
                  <c:y val="9.976542251352423E-3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1.8035564510964004E-2"/>
                  <c:y val="1.8780788541546321E-2"/>
                </c:manualLayout>
              </c:layout>
              <c:showCatName val="1"/>
              <c:showPercent val="1"/>
            </c:dLbl>
            <c:dLbl>
              <c:idx val="4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ΑΠΟΤΕΛΕΣΜΑΤΑ!$B$281:$B$287</c:f>
              <c:strCache>
                <c:ptCount val="7"/>
                <c:pt idx="0">
                  <c:v>Πολύ Πρόθυμες</c:v>
                </c:pt>
                <c:pt idx="1">
                  <c:v>Αρκετά Πρόθυμες</c:v>
                </c:pt>
                <c:pt idx="2">
                  <c:v>Ούτε Πολύ/ Ούτε Λίγο</c:v>
                </c:pt>
                <c:pt idx="3">
                  <c:v>Λίγο Πρόθυμες</c:v>
                </c:pt>
                <c:pt idx="4">
                  <c:v>Καθόλου Πρόθυμες</c:v>
                </c:pt>
                <c:pt idx="5">
                  <c:v>Δεν έχω γνώμη</c:v>
                </c:pt>
                <c:pt idx="6">
                  <c:v>ΔΞ/ΔΑ</c:v>
                </c:pt>
              </c:strCache>
            </c:strRef>
          </c:cat>
          <c:val>
            <c:numRef>
              <c:f>ΑΠΟΤΕΛΕΣΜΑΤΑ!$D$281:$D$287</c:f>
              <c:numCache>
                <c:formatCode>0%</c:formatCode>
                <c:ptCount val="7"/>
                <c:pt idx="0">
                  <c:v>5.7000000000000123E-3</c:v>
                </c:pt>
                <c:pt idx="1">
                  <c:v>3.4500000000000003E-2</c:v>
                </c:pt>
                <c:pt idx="2">
                  <c:v>9.2000000000000026E-2</c:v>
                </c:pt>
                <c:pt idx="3">
                  <c:v>0.19539999999999999</c:v>
                </c:pt>
                <c:pt idx="4">
                  <c:v>0.41380000000000128</c:v>
                </c:pt>
                <c:pt idx="5">
                  <c:v>0.10920000000000039</c:v>
                </c:pt>
                <c:pt idx="6">
                  <c:v>0.14940000000000078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100" b="1" i="0" u="none" strike="noStrike" baseline="0" dirty="0"/>
              <a:t>Σε μια κλίμακα από το 1 – Καθόλου Πρόθυμες μέχρι το 5 – Πολύ Πρόθυμες, πόσο πρόθυμες είναι με βάση την εμπειρία σας οι Τράπεζες που συνεργάζεσθε να παρέχουν δάνεια με την εγγύηση του ΤΕΜΠΜΕ; </a:t>
            </a:r>
            <a:r>
              <a:rPr lang="en-US" sz="1100" b="1" i="0" u="none" strike="noStrike" baseline="0" dirty="0" smtClean="0"/>
              <a:t>(</a:t>
            </a:r>
            <a:r>
              <a:rPr lang="el-GR" sz="1100" b="1" i="0" u="none" strike="noStrike" baseline="0" dirty="0" smtClean="0"/>
              <a:t>Ιούλιος 2010)</a:t>
            </a:r>
            <a:endParaRPr lang="el-GR" sz="1100" b="1" i="0" u="none" strike="noStrike" baseline="0" dirty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700" b="1" i="0" baseline="0" dirty="0"/>
              <a:t>(επί όσων </a:t>
            </a:r>
            <a:r>
              <a:rPr lang="el-GR" sz="700" b="1" i="0" u="sng" baseline="0" dirty="0"/>
              <a:t>ΔΕΝ</a:t>
            </a:r>
            <a:r>
              <a:rPr lang="el-GR" sz="700" b="1" i="0" baseline="0" dirty="0"/>
              <a:t> έχουν χρησιμοποιήσει </a:t>
            </a:r>
            <a:r>
              <a:rPr lang="el-GR" sz="700" b="1" i="0" baseline="0" dirty="0" smtClean="0"/>
              <a:t>πρόγραμμα ΤΕΜΠΜ</a:t>
            </a:r>
            <a:endParaRPr lang="el-GR" sz="700" b="1" i="0" baseline="0" dirty="0"/>
          </a:p>
        </c:rich>
      </c:tx>
      <c:layout/>
    </c:title>
    <c:plotArea>
      <c:layout/>
      <c:pieChart>
        <c:varyColors val="1"/>
        <c:ser>
          <c:idx val="0"/>
          <c:order val="0"/>
          <c:explosion val="10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gradFill flip="none" rotWithShape="1">
                <a:gsLst>
                  <a:gs pos="0">
                    <a:srgbClr val="C00000">
                      <a:tint val="66000"/>
                      <a:satMod val="160000"/>
                    </a:srgbClr>
                  </a:gs>
                  <a:gs pos="50000">
                    <a:srgbClr val="C00000">
                      <a:tint val="44500"/>
                      <a:satMod val="160000"/>
                    </a:srgbClr>
                  </a:gs>
                  <a:gs pos="100000">
                    <a:srgbClr val="C0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2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3"/>
            <c:spPr>
              <a:solidFill>
                <a:srgbClr val="0070C0"/>
              </a:solidFill>
            </c:spPr>
          </c:dPt>
          <c:dPt>
            <c:idx val="4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'ΣΥΓΚΡΙΤΙΚΑ 2010 -2011'!$V$260:$V$265</c:f>
              <c:strCache>
                <c:ptCount val="6"/>
                <c:pt idx="0">
                  <c:v>Καθόλου Πρόθυμες</c:v>
                </c:pt>
                <c:pt idx="1">
                  <c:v>Λίγο Πρόθυμες</c:v>
                </c:pt>
                <c:pt idx="2">
                  <c:v>Ούτε Πολύ/Ούτε Λίγο</c:v>
                </c:pt>
                <c:pt idx="3">
                  <c:v>Αρκετά Πρόθυμες</c:v>
                </c:pt>
                <c:pt idx="4">
                  <c:v>Δεν έχω γνώμη</c:v>
                </c:pt>
                <c:pt idx="5">
                  <c:v>ΔΞ/ΔΑ</c:v>
                </c:pt>
              </c:strCache>
            </c:strRef>
          </c:cat>
          <c:val>
            <c:numRef>
              <c:f>'ΣΥΓΚΡΙΤΙΚΑ 2010 -2011'!$X$260:$X$265</c:f>
              <c:numCache>
                <c:formatCode>0%</c:formatCode>
                <c:ptCount val="6"/>
                <c:pt idx="0">
                  <c:v>0.36781609195402676</c:v>
                </c:pt>
                <c:pt idx="1">
                  <c:v>0.19540229885057539</c:v>
                </c:pt>
                <c:pt idx="2">
                  <c:v>0.11494252873563222</c:v>
                </c:pt>
                <c:pt idx="3">
                  <c:v>0.11494252873563222</c:v>
                </c:pt>
                <c:pt idx="4">
                  <c:v>0.12643678160919541</c:v>
                </c:pt>
                <c:pt idx="5">
                  <c:v>8.0459770114942528E-2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200" dirty="0"/>
              <a:t>Σε μια κλίμακα από το 1 – Καθόλου μέχρι και το 5 – Πολύ, σε ποιο βαθμό θεωρείτε ότι τα προγράμματα στήριξης των επιχειρήσεων του ΕΤΕΑΝ (πρώην ΤΕΜΠΜΕ) έχουν βοηθήσει τις Ελληνικές επιχειρήσεις</a:t>
            </a:r>
            <a:r>
              <a:rPr lang="el-GR" sz="1200" dirty="0" smtClean="0"/>
              <a:t>; </a:t>
            </a:r>
          </a:p>
          <a:p>
            <a:pPr>
              <a:defRPr sz="1400"/>
            </a:pPr>
            <a:r>
              <a:rPr lang="el-GR" sz="1000" dirty="0" smtClean="0"/>
              <a:t>(επί</a:t>
            </a:r>
            <a:r>
              <a:rPr lang="el-GR" sz="1000" baseline="0" dirty="0" smtClean="0"/>
              <a:t> του ΣΥΝΟΛΟΥ  των επιχειρήσεων)</a:t>
            </a:r>
            <a:endParaRPr lang="el-GR" sz="10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22614459623871175"/>
          <c:y val="0.23775990516620327"/>
          <c:w val="0.51904774983641522"/>
          <c:h val="0.57098394505766359"/>
        </c:manualLayout>
      </c:layout>
      <c:pieChart>
        <c:varyColors val="1"/>
        <c:ser>
          <c:idx val="0"/>
          <c:order val="0"/>
          <c:tx>
            <c:strRef>
              <c:f>ΑΠΟΤΕΛΕΣΜΑΤΑ!$D$323</c:f>
              <c:strCache>
                <c:ptCount val="1"/>
                <c:pt idx="0">
                  <c:v>ΠΟΣΟΣΤΟ</c:v>
                </c:pt>
              </c:strCache>
            </c:strRef>
          </c:tx>
          <c:explosion val="9"/>
          <c:dPt>
            <c:idx val="0"/>
            <c:spPr>
              <a:solidFill>
                <a:schemeClr val="tx2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3"/>
            <c:spPr>
              <a:gradFill flip="none" rotWithShape="1">
                <a:gsLst>
                  <a:gs pos="0">
                    <a:srgbClr val="C00000">
                      <a:tint val="66000"/>
                      <a:satMod val="160000"/>
                    </a:srgbClr>
                  </a:gs>
                  <a:gs pos="50000">
                    <a:srgbClr val="C00000">
                      <a:tint val="44500"/>
                      <a:satMod val="160000"/>
                    </a:srgbClr>
                  </a:gs>
                  <a:gs pos="100000">
                    <a:srgbClr val="C0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4"/>
            <c:spPr>
              <a:solidFill>
                <a:srgbClr val="FF0000"/>
              </a:solidFill>
            </c:spPr>
          </c:dPt>
          <c:dPt>
            <c:idx val="5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6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ΑΠΟΤΕΛΕΣΜΑΤΑ!$B$324:$B$330</c:f>
              <c:strCache>
                <c:ptCount val="7"/>
                <c:pt idx="0">
                  <c:v>Πολύ</c:v>
                </c:pt>
                <c:pt idx="1">
                  <c:v>Αρκετά</c:v>
                </c:pt>
                <c:pt idx="2">
                  <c:v>Ούτε Πολύ/ Ούτε Λίγο</c:v>
                </c:pt>
                <c:pt idx="3">
                  <c:v>Λίγο</c:v>
                </c:pt>
                <c:pt idx="4">
                  <c:v>Καθόλου</c:v>
                </c:pt>
                <c:pt idx="5">
                  <c:v>Δεν έχω γνώμη</c:v>
                </c:pt>
                <c:pt idx="6">
                  <c:v>ΔΞ/ΔΑ</c:v>
                </c:pt>
              </c:strCache>
            </c:strRef>
          </c:cat>
          <c:val>
            <c:numRef>
              <c:f>ΑΠΟΤΕΛΕΣΜΑΤΑ!$D$324:$D$330</c:f>
              <c:numCache>
                <c:formatCode>0%</c:formatCode>
                <c:ptCount val="7"/>
                <c:pt idx="0">
                  <c:v>9.4596384345408221E-2</c:v>
                </c:pt>
                <c:pt idx="1">
                  <c:v>0.22389245745314881</c:v>
                </c:pt>
                <c:pt idx="2">
                  <c:v>0.12995828090854911</c:v>
                </c:pt>
                <c:pt idx="3">
                  <c:v>0.24713595126150589</c:v>
                </c:pt>
                <c:pt idx="4">
                  <c:v>0.1011522415734062</c:v>
                </c:pt>
                <c:pt idx="5">
                  <c:v>6.8074961923051514E-2</c:v>
                </c:pt>
                <c:pt idx="6">
                  <c:v>0.13518972253493147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200" b="1" i="0" u="none" strike="noStrike" baseline="0" dirty="0"/>
              <a:t>Σε μια κλίμακα από το 1 – Καθόλου μέχρι και το 5 – Πολύ, σε ποιο βαθμό θεωρείτε ότι τα προγράμματα στήριξης των επιχειρήσεων του ΤΕΜΠΜΕ έχουν βοηθήσει τις Ελληνικές επιχειρήσεις</a:t>
            </a:r>
            <a:r>
              <a:rPr lang="el-GR" sz="1200" b="1" i="0" u="none" strike="noStrike" baseline="0" dirty="0" smtClean="0"/>
              <a:t>; (Ιούλιος 2010)</a:t>
            </a:r>
            <a:endParaRPr lang="en-US" sz="1200" b="1" i="0" u="none" strike="noStrike" baseline="0" dirty="0" smtClean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000" b="1" i="0" baseline="0" dirty="0" smtClean="0"/>
              <a:t>(επί του ΣΥΝΟΛΟΥ  των επιχειρήσεων)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l-GR" sz="1200" b="1" i="0" baseline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26651635215570596"/>
          <c:y val="0.29298442885807341"/>
          <c:w val="0.51685276969369753"/>
          <c:h val="0.48631668575597342"/>
        </c:manualLayout>
      </c:layout>
      <c:pieChart>
        <c:varyColors val="1"/>
        <c:ser>
          <c:idx val="0"/>
          <c:order val="0"/>
          <c:explosion val="9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gradFill flip="none" rotWithShape="1">
                <a:gsLst>
                  <a:gs pos="0">
                    <a:srgbClr val="C00000">
                      <a:tint val="66000"/>
                      <a:satMod val="160000"/>
                    </a:srgbClr>
                  </a:gs>
                  <a:gs pos="50000">
                    <a:srgbClr val="C00000">
                      <a:tint val="44500"/>
                      <a:satMod val="160000"/>
                    </a:srgbClr>
                  </a:gs>
                  <a:gs pos="100000">
                    <a:srgbClr val="C0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2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3"/>
            <c:spPr>
              <a:solidFill>
                <a:srgbClr val="0070C0"/>
              </a:solidFill>
            </c:spPr>
          </c:dPt>
          <c:dPt>
            <c:idx val="4"/>
            <c:spPr>
              <a:solidFill>
                <a:schemeClr val="tx2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5.0473534558180433E-2"/>
                  <c:y val="1.9182134624896256E-2"/>
                </c:manualLayout>
              </c:layout>
              <c:tx>
                <c:rich>
                  <a:bodyPr/>
                  <a:lstStyle/>
                  <a:p>
                    <a:r>
                      <a:rPr lang="el-GR" dirty="0" smtClean="0"/>
                      <a:t>Καθόλου</a:t>
                    </a:r>
                    <a:r>
                      <a:rPr lang="el-GR" dirty="0"/>
                      <a:t>
11%</a:t>
                    </a:r>
                  </a:p>
                </c:rich>
              </c:tx>
              <c:showCatName val="1"/>
              <c:showPercent val="1"/>
            </c:dLbl>
            <c:dLbl>
              <c:idx val="1"/>
              <c:layout>
                <c:manualLayout>
                  <c:x val="-0.15063429571303591"/>
                  <c:y val="-6.4439521760905338E-2"/>
                </c:manualLayout>
              </c:layout>
              <c:tx>
                <c:rich>
                  <a:bodyPr/>
                  <a:lstStyle/>
                  <a:p>
                    <a:r>
                      <a:rPr lang="el-GR" dirty="0" smtClean="0"/>
                      <a:t>Λίγο</a:t>
                    </a:r>
                    <a:r>
                      <a:rPr lang="el-GR" dirty="0"/>
                      <a:t>
32%</a:t>
                    </a:r>
                  </a:p>
                </c:rich>
              </c:tx>
              <c:showCatName val="1"/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l-GR" smtClean="0"/>
                      <a:t>Ούτε </a:t>
                    </a:r>
                    <a:r>
                      <a:rPr lang="el-GR" dirty="0"/>
                      <a:t>Πολύ/Ούτε Λίγο
17%</a:t>
                    </a:r>
                  </a:p>
                </c:rich>
              </c:tx>
              <c:showCatName val="1"/>
              <c:showPercent val="1"/>
            </c:dLbl>
            <c:dLbl>
              <c:idx val="3"/>
              <c:layout>
                <c:manualLayout>
                  <c:x val="0.14545888013998337"/>
                  <c:y val="-5.8482141468437283E-2"/>
                </c:manualLayout>
              </c:layout>
              <c:tx>
                <c:rich>
                  <a:bodyPr/>
                  <a:lstStyle/>
                  <a:p>
                    <a:r>
                      <a:rPr lang="el-GR" dirty="0" smtClean="0"/>
                      <a:t>Αρκετά</a:t>
                    </a:r>
                    <a:r>
                      <a:rPr lang="el-GR" dirty="0"/>
                      <a:t>
21%</a:t>
                    </a:r>
                  </a:p>
                </c:rich>
              </c:tx>
              <c:showCatName val="1"/>
              <c:showPercent val="1"/>
            </c:dLbl>
            <c:dLbl>
              <c:idx val="4"/>
              <c:layout>
                <c:manualLayout>
                  <c:x val="2.9702537182854871E-4"/>
                  <c:y val="4.0539815411032458E-2"/>
                </c:manualLayout>
              </c:layout>
              <c:tx>
                <c:rich>
                  <a:bodyPr/>
                  <a:lstStyle/>
                  <a:p>
                    <a:r>
                      <a:rPr lang="el-GR" dirty="0" smtClean="0"/>
                      <a:t>Πολύ</a:t>
                    </a:r>
                    <a:r>
                      <a:rPr lang="el-GR" dirty="0"/>
                      <a:t>
4%</a:t>
                    </a:r>
                  </a:p>
                </c:rich>
              </c:tx>
              <c:showCatName val="1"/>
              <c:showPercent val="1"/>
            </c:dLbl>
            <c:dLbl>
              <c:idx val="5"/>
              <c:layout>
                <c:manualLayout>
                  <c:x val="8.7315179352581013E-2"/>
                  <c:y val="0.1036065461581300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'ΣΥΓΚΡΙΤΙΚΑ 2010 -2011'!$B$165:$B$170</c:f>
              <c:strCache>
                <c:ptCount val="6"/>
                <c:pt idx="0">
                  <c:v>1 – Καθόλου</c:v>
                </c:pt>
                <c:pt idx="1">
                  <c:v>2 – Λίγο</c:v>
                </c:pt>
                <c:pt idx="2">
                  <c:v>3 – Ούτε Πολύ/Ούτε Λίγο</c:v>
                </c:pt>
                <c:pt idx="3">
                  <c:v>4 – Αρκετά</c:v>
                </c:pt>
                <c:pt idx="4">
                  <c:v>5 – Πολύ</c:v>
                </c:pt>
                <c:pt idx="5">
                  <c:v>ΔΞ/ΔΑ</c:v>
                </c:pt>
              </c:strCache>
            </c:strRef>
          </c:cat>
          <c:val>
            <c:numRef>
              <c:f>'ΣΥΓΚΡΙΤΙΚΑ 2010 -2011'!$D$165:$D$170</c:f>
              <c:numCache>
                <c:formatCode>0%</c:formatCode>
                <c:ptCount val="6"/>
                <c:pt idx="0">
                  <c:v>0.11049369523402436</c:v>
                </c:pt>
                <c:pt idx="1">
                  <c:v>0.31666310465199116</c:v>
                </c:pt>
                <c:pt idx="2">
                  <c:v>0.16748593004203288</c:v>
                </c:pt>
                <c:pt idx="3">
                  <c:v>0.21471824463916908</c:v>
                </c:pt>
                <c:pt idx="4">
                  <c:v>4.3029137280045586E-2</c:v>
                </c:pt>
                <c:pt idx="5">
                  <c:v>0.14760988815274001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l-GR" sz="1400" dirty="0"/>
              <a:t>Υπό τις παρούσες συνθήκες, θεωρείτε ότι η αποπληρωμή των δανείων του ΕΤΕΑΝ (πρώην ΤΕΜΠΜΕ) από τις επιχειρήσεις είναι</a:t>
            </a:r>
            <a:r>
              <a:rPr lang="el-GR" sz="1400" dirty="0" smtClean="0"/>
              <a:t>: 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l-GR" sz="1200" b="1" i="0" baseline="0" dirty="0" smtClean="0"/>
              <a:t>(επί του ΣΥΝΟΛΟΥ  των επιχειρήσεων)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el-GR" sz="1400" dirty="0"/>
          </a:p>
        </c:rich>
      </c:tx>
      <c:layout>
        <c:manualLayout>
          <c:xMode val="edge"/>
          <c:yMode val="edge"/>
          <c:x val="0.12192590301629891"/>
          <c:y val="3.0050144492038158E-2"/>
        </c:manualLayout>
      </c:layout>
    </c:title>
    <c:plotArea>
      <c:layout>
        <c:manualLayout>
          <c:layoutTarget val="inner"/>
          <c:xMode val="edge"/>
          <c:yMode val="edge"/>
          <c:x val="0.30297446248078874"/>
          <c:y val="0.27876760267644685"/>
          <c:w val="0.39813312165307108"/>
          <c:h val="0.56269473762796662"/>
        </c:manualLayout>
      </c:layout>
      <c:pieChart>
        <c:varyColors val="1"/>
        <c:ser>
          <c:idx val="0"/>
          <c:order val="0"/>
          <c:tx>
            <c:strRef>
              <c:f>ΑΠΟΤΕΛΕΣΜΑΤΑ!$D$353</c:f>
              <c:strCache>
                <c:ptCount val="1"/>
                <c:pt idx="0">
                  <c:v>ΠΟΣΟΣΤΟ</c:v>
                </c:pt>
              </c:strCache>
            </c:strRef>
          </c:tx>
          <c:explosion val="7"/>
          <c:dPt>
            <c:idx val="0"/>
            <c:spPr>
              <a:solidFill>
                <a:srgbClr val="C000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gradFill flip="none" rotWithShape="1">
                <a:gsLst>
                  <a:gs pos="0">
                    <a:srgbClr val="FF0000">
                      <a:tint val="66000"/>
                      <a:satMod val="160000"/>
                    </a:srgbClr>
                  </a:gs>
                  <a:gs pos="50000">
                    <a:srgbClr val="FF0000">
                      <a:tint val="44500"/>
                      <a:satMod val="160000"/>
                    </a:srgbClr>
                  </a:gs>
                  <a:gs pos="100000">
                    <a:srgbClr val="FF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3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4"/>
            <c:spPr>
              <a:solidFill>
                <a:schemeClr val="tx2">
                  <a:lumMod val="50000"/>
                </a:schemeClr>
              </a:solidFill>
            </c:spPr>
          </c:dPt>
          <c:dPt>
            <c:idx val="5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6"/>
            <c:spPr>
              <a:solidFill>
                <a:srgbClr val="FFC00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l-GR" smtClean="0"/>
                      <a:t>Αδύνατη</a:t>
                    </a:r>
                    <a:r>
                      <a:rPr lang="el-GR" dirty="0"/>
                      <a:t>
9%</a:t>
                    </a:r>
                  </a:p>
                </c:rich>
              </c:tx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l-GR" smtClean="0"/>
                      <a:t>Πολύ </a:t>
                    </a:r>
                    <a:r>
                      <a:rPr lang="el-GR" dirty="0"/>
                      <a:t>Δύσκολη
31%</a:t>
                    </a:r>
                  </a:p>
                </c:rich>
              </c:tx>
              <c:showCatName val="1"/>
              <c:showPercent val="1"/>
            </c:dLbl>
            <c:dLbl>
              <c:idx val="2"/>
              <c:layout>
                <c:manualLayout>
                  <c:x val="0.10624407472003419"/>
                  <c:y val="-0.16945341881538378"/>
                </c:manualLayout>
              </c:layout>
              <c:tx>
                <c:rich>
                  <a:bodyPr/>
                  <a:lstStyle/>
                  <a:p>
                    <a:r>
                      <a:rPr lang="el-GR" smtClean="0"/>
                      <a:t>Αρκετά </a:t>
                    </a:r>
                    <a:r>
                      <a:rPr lang="el-GR"/>
                      <a:t>Δύσκολη
35%</a:t>
                    </a:r>
                  </a:p>
                </c:rich>
              </c:tx>
              <c:showCatName val="1"/>
              <c:showPercent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l-GR" smtClean="0"/>
                      <a:t>Αρκετά </a:t>
                    </a:r>
                    <a:r>
                      <a:rPr lang="el-GR" dirty="0"/>
                      <a:t>Εύκολη
5%</a:t>
                    </a:r>
                  </a:p>
                </c:rich>
              </c:tx>
              <c:showCatName val="1"/>
              <c:showPercent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l-GR" smtClean="0"/>
                      <a:t>Πολύ </a:t>
                    </a:r>
                    <a:r>
                      <a:rPr lang="el-GR" dirty="0"/>
                      <a:t>Εύκολη
1%</a:t>
                    </a:r>
                  </a:p>
                </c:rich>
              </c:tx>
              <c:showCatName val="1"/>
              <c:showPercent val="1"/>
            </c:dLbl>
            <c:dLbl>
              <c:idx val="5"/>
              <c:layout>
                <c:manualLayout>
                  <c:x val="-1.1726755503882733E-4"/>
                  <c:y val="-8.2850397080918223E-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ΑΠΟΤΕΛΕΣΜΑΤΑ!$B$354:$B$360</c:f>
              <c:strCache>
                <c:ptCount val="7"/>
                <c:pt idx="0">
                  <c:v>1-Αδύνατη</c:v>
                </c:pt>
                <c:pt idx="1">
                  <c:v>2-Πολύ Δύσκολη</c:v>
                </c:pt>
                <c:pt idx="2">
                  <c:v>3-Αρκετά Δύσκολη</c:v>
                </c:pt>
                <c:pt idx="3">
                  <c:v>4-Αρκετά Εύκολη</c:v>
                </c:pt>
                <c:pt idx="4">
                  <c:v>5-Πολύ Εύκολη</c:v>
                </c:pt>
                <c:pt idx="5">
                  <c:v>Δεν έχω γνώμη</c:v>
                </c:pt>
                <c:pt idx="6">
                  <c:v>ΔΞ/ΔΑ</c:v>
                </c:pt>
              </c:strCache>
            </c:strRef>
          </c:cat>
          <c:val>
            <c:numRef>
              <c:f>ΑΠΟΤΕΛΕΣΜΑΤΑ!$D$354:$D$360</c:f>
              <c:numCache>
                <c:formatCode>0%</c:formatCode>
                <c:ptCount val="7"/>
                <c:pt idx="0">
                  <c:v>8.5780499917232758E-2</c:v>
                </c:pt>
                <c:pt idx="1">
                  <c:v>0.31491474921370843</c:v>
                </c:pt>
                <c:pt idx="2">
                  <c:v>0.34812117199139231</c:v>
                </c:pt>
                <c:pt idx="3">
                  <c:v>4.9097831484853534E-2</c:v>
                </c:pt>
                <c:pt idx="4">
                  <c:v>1.0627379572918401E-2</c:v>
                </c:pt>
                <c:pt idx="5">
                  <c:v>9.2468134414831427E-2</c:v>
                </c:pt>
                <c:pt idx="6">
                  <c:v>9.8990233405065395E-2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 dirty="0"/>
              <a:t>Θεωρείτε ότι είναι απαραίτητη η παράταση της αποπληρωμής των δανείων που έχουν λάβει οι επιχειρήσεις από το ΕΤΕΑΝ (πρώην ΤΕΜΠΜΕ) λόγω της κρίσης και αν ναι, για πόσο χρονικό διάστημα</a:t>
            </a:r>
            <a:r>
              <a:rPr lang="el-GR" sz="1400" dirty="0" smtClean="0"/>
              <a:t>; </a:t>
            </a:r>
          </a:p>
          <a:p>
            <a:pPr>
              <a:defRPr sz="1400"/>
            </a:pPr>
            <a:r>
              <a:rPr lang="el-GR" sz="1200" dirty="0" smtClean="0"/>
              <a:t>(επί</a:t>
            </a:r>
            <a:r>
              <a:rPr lang="el-GR" sz="1200" baseline="0" dirty="0" smtClean="0"/>
              <a:t> του ΣΥΝΟΛΟΥ  των επιχειρήσεων)</a:t>
            </a:r>
            <a:endParaRPr lang="el-GR" sz="12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45683453420512127"/>
          <c:y val="0.23201055268923684"/>
          <c:w val="0.52538781244512356"/>
          <c:h val="0.74120120253715871"/>
        </c:manualLayout>
      </c:layout>
      <c:barChart>
        <c:barDir val="bar"/>
        <c:grouping val="clustered"/>
        <c:ser>
          <c:idx val="0"/>
          <c:order val="0"/>
          <c:tx>
            <c:strRef>
              <c:f>ΑΠΟΤΕΛΕΣΜΑΤΑ!$D$377</c:f>
              <c:strCache>
                <c:ptCount val="1"/>
                <c:pt idx="0">
                  <c:v>ΠΟΣΟΣΤΟ</c:v>
                </c:pt>
              </c:strCache>
            </c:strRef>
          </c:tx>
          <c:dPt>
            <c:idx val="4"/>
            <c:spPr>
              <a:solidFill>
                <a:srgbClr val="FF0000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ΑΠΟΤΕΛΕΣΜΑΤΑ!$B$378:$B$383</c:f>
              <c:strCache>
                <c:ptCount val="6"/>
                <c:pt idx="0">
                  <c:v>ΝΑΙ, για δύο χρόνια επιπλέον</c:v>
                </c:pt>
                <c:pt idx="1">
                  <c:v>ΝΑΙ, για περισσότερο από τρία χρόνια επιπλέον</c:v>
                </c:pt>
                <c:pt idx="2">
                  <c:v>ΝΑΙ, για τρία χρόνια επιπλέον</c:v>
                </c:pt>
                <c:pt idx="3">
                  <c:v>ΝΑΙ, για ένα χρόνο επιπλέον</c:v>
                </c:pt>
                <c:pt idx="4">
                  <c:v>ΟΧΙ</c:v>
                </c:pt>
                <c:pt idx="5">
                  <c:v>ΔΞ/ΔΑ</c:v>
                </c:pt>
              </c:strCache>
            </c:strRef>
          </c:cat>
          <c:val>
            <c:numRef>
              <c:f>ΑΠΟΤΕΛΕΣΜΑΤΑ!$D$378:$D$383</c:f>
              <c:numCache>
                <c:formatCode>0%</c:formatCode>
                <c:ptCount val="6"/>
                <c:pt idx="0">
                  <c:v>0.22086092715231789</c:v>
                </c:pt>
                <c:pt idx="1">
                  <c:v>0.20821192052980197</c:v>
                </c:pt>
                <c:pt idx="2">
                  <c:v>0.20718543046357621</c:v>
                </c:pt>
                <c:pt idx="3">
                  <c:v>0.14254966887417284</c:v>
                </c:pt>
                <c:pt idx="4">
                  <c:v>5.1754966887417334E-2</c:v>
                </c:pt>
                <c:pt idx="5">
                  <c:v>0.16943708609271624</c:v>
                </c:pt>
              </c:numCache>
            </c:numRef>
          </c:val>
        </c:ser>
        <c:dLbls>
          <c:showVal val="1"/>
        </c:dLbls>
        <c:overlap val="-25"/>
        <c:axId val="137671808"/>
        <c:axId val="137673344"/>
      </c:barChart>
      <c:catAx>
        <c:axId val="137671808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37673344"/>
        <c:crosses val="autoZero"/>
        <c:auto val="1"/>
        <c:lblAlgn val="ctr"/>
        <c:lblOffset val="100"/>
      </c:catAx>
      <c:valAx>
        <c:axId val="137673344"/>
        <c:scaling>
          <c:orientation val="minMax"/>
        </c:scaling>
        <c:delete val="1"/>
        <c:axPos val="t"/>
        <c:numFmt formatCode="0%" sourceLinked="1"/>
        <c:tickLblPos val="none"/>
        <c:crossAx val="137671808"/>
        <c:crosses val="autoZero"/>
        <c:crossBetween val="between"/>
      </c:valAx>
      <c:spPr>
        <a:noFill/>
        <a:ln>
          <a:noFill/>
        </a:ln>
      </c:spPr>
    </c:plotArea>
    <c:plotVisOnly val="1"/>
  </c:chart>
  <c:spPr>
    <a:noFill/>
    <a:ln>
      <a:noFill/>
    </a:ln>
  </c:sp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200"/>
            </a:pPr>
            <a:r>
              <a:rPr lang="el-GR" sz="1400"/>
              <a:t>Ως επιχείρηση είστε ικανοποιημένοι από την αντιμετώπισή σας το τελευταίο τρίμηνο από τράπεζες με τις οποίες συνεργάζεστε;</a:t>
            </a:r>
          </a:p>
        </c:rich>
      </c:tx>
      <c:layout>
        <c:manualLayout>
          <c:xMode val="edge"/>
          <c:yMode val="edge"/>
          <c:x val="0.11432437471019009"/>
          <c:y val="0"/>
        </c:manualLayout>
      </c:layout>
    </c:title>
    <c:plotArea>
      <c:layout>
        <c:manualLayout>
          <c:layoutTarget val="inner"/>
          <c:xMode val="edge"/>
          <c:yMode val="edge"/>
          <c:x val="0.26545177128414527"/>
          <c:y val="0.24624623395865591"/>
          <c:w val="0.46936014051312924"/>
          <c:h val="0.61755669790049261"/>
        </c:manualLayout>
      </c:layout>
      <c:pieChart>
        <c:varyColors val="1"/>
        <c:ser>
          <c:idx val="0"/>
          <c:order val="0"/>
          <c:tx>
            <c:strRef>
              <c:f>ΑΠΟΤΕΛΕΣΜΑΤΑ!$D$399</c:f>
              <c:strCache>
                <c:ptCount val="1"/>
                <c:pt idx="0">
                  <c:v>ΠΟΣΟΣΤΟ</c:v>
                </c:pt>
              </c:strCache>
            </c:strRef>
          </c:tx>
          <c:explosion val="4"/>
          <c:dPt>
            <c:idx val="0"/>
            <c:explosion val="10"/>
            <c:spPr>
              <a:solidFill>
                <a:srgbClr val="0070C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 algn="ctr">
                    <a:defRPr lang="el-GR" sz="1200" b="1" i="0" u="none" strike="noStrike" kern="1200" baseline="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ΑΠΟΤΕΛΕΣΜΑΤΑ!$B$400:$B$402</c:f>
              <c:strCache>
                <c:ptCount val="3"/>
                <c:pt idx="0">
                  <c:v>ΝΑΙ / ΜΑΛΛΟΝ ΝΑΙ</c:v>
                </c:pt>
                <c:pt idx="1">
                  <c:v>ΟΧΙ / ΜΑΛΛΟΝ ΟΧΙ</c:v>
                </c:pt>
                <c:pt idx="2">
                  <c:v>ΔΞ/ΔΑ</c:v>
                </c:pt>
              </c:strCache>
            </c:strRef>
          </c:cat>
          <c:val>
            <c:numRef>
              <c:f>ΑΠΟΤΕΛΕΣΜΑΤΑ!$D$400:$D$402</c:f>
              <c:numCache>
                <c:formatCode>0%</c:formatCode>
                <c:ptCount val="3"/>
                <c:pt idx="0">
                  <c:v>0.36336545147511684</c:v>
                </c:pt>
                <c:pt idx="1">
                  <c:v>0.58584152842621107</c:v>
                </c:pt>
                <c:pt idx="2">
                  <c:v>5.079302009867253E-2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600"/>
            </a:pPr>
            <a:r>
              <a:rPr lang="el-GR" sz="1600"/>
              <a:t>Ως επιχείρηση είστε ικανοποιημένοι από την αντιμετώπισή σας το τελευταίο τρίμηνο από τράπεζες με τις οποίες συνεργάζεστε;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"/>
          <c:y val="0.15782382719761509"/>
          <c:w val="0.86062488958421912"/>
          <c:h val="0.73240425567282463"/>
        </c:manualLayout>
      </c:layout>
      <c:lineChart>
        <c:grouping val="standard"/>
        <c:ser>
          <c:idx val="0"/>
          <c:order val="0"/>
          <c:tx>
            <c:strRef>
              <c:f>'ΣΥΓΚΡΙΤΙΚΑ 2010 -2011'!$B$54</c:f>
              <c:strCache>
                <c:ptCount val="1"/>
                <c:pt idx="0">
                  <c:v>Ναι/Μάλλον Ναι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dLbls>
            <c:txPr>
              <a:bodyPr/>
              <a:lstStyle/>
              <a:p>
                <a:pPr>
                  <a:defRPr sz="1600" b="1"/>
                </a:pPr>
                <a:endParaRPr lang="el-GR"/>
              </a:p>
            </c:txPr>
            <c:dLblPos val="t"/>
            <c:showVal val="1"/>
          </c:dLbls>
          <c:cat>
            <c:strRef>
              <c:f>'ΣΥΓΚΡΙΤΙΚΑ 2010 -2011'!$C$53:$H$53</c:f>
              <c:strCache>
                <c:ptCount val="6"/>
                <c:pt idx="0">
                  <c:v>ΔΕΚ 2008</c:v>
                </c:pt>
                <c:pt idx="1">
                  <c:v>ΑΠΡ 2009</c:v>
                </c:pt>
                <c:pt idx="2">
                  <c:v>ΜΑΡ 2010</c:v>
                </c:pt>
                <c:pt idx="3">
                  <c:v>ΙΟΥΛ 2010</c:v>
                </c:pt>
                <c:pt idx="4">
                  <c:v>ΜΑΡ 2011</c:v>
                </c:pt>
                <c:pt idx="5">
                  <c:v>ΙΟΥΛ 2011</c:v>
                </c:pt>
              </c:strCache>
            </c:strRef>
          </c:cat>
          <c:val>
            <c:numRef>
              <c:f>'ΣΥΓΚΡΙΤΙΚΑ 2010 -2011'!$C$54:$H$54</c:f>
              <c:numCache>
                <c:formatCode>0%</c:formatCode>
                <c:ptCount val="6"/>
                <c:pt idx="0">
                  <c:v>0.47000000000000008</c:v>
                </c:pt>
                <c:pt idx="1">
                  <c:v>0.48000000000000032</c:v>
                </c:pt>
                <c:pt idx="2">
                  <c:v>0.42000000000000032</c:v>
                </c:pt>
                <c:pt idx="3">
                  <c:v>0.35000000000000031</c:v>
                </c:pt>
                <c:pt idx="4">
                  <c:v>0.36000000000000032</c:v>
                </c:pt>
                <c:pt idx="5">
                  <c:v>0.36000000000000032</c:v>
                </c:pt>
              </c:numCache>
            </c:numRef>
          </c:val>
        </c:ser>
        <c:ser>
          <c:idx val="1"/>
          <c:order val="1"/>
          <c:tx>
            <c:strRef>
              <c:f>'ΣΥΓΚΡΙΤΙΚΑ 2010 -2011'!$B$55</c:f>
              <c:strCache>
                <c:ptCount val="1"/>
                <c:pt idx="0">
                  <c:v>Όχι/Μάλλον Όχι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Lbls>
            <c:dLbl>
              <c:idx val="0"/>
              <c:layout>
                <c:manualLayout>
                  <c:x val="-3.4695598485414314E-2"/>
                  <c:y val="5.0772988769974367E-2"/>
                </c:manualLayout>
              </c:layout>
              <c:showVal val="1"/>
            </c:dLbl>
            <c:dLbl>
              <c:idx val="1"/>
              <c:layout>
                <c:manualLayout>
                  <c:x val="-3.9032548296090971E-2"/>
                  <c:y val="5.3445251336815117E-2"/>
                </c:manualLayout>
              </c:layout>
              <c:showVal val="1"/>
            </c:dLbl>
            <c:dLbl>
              <c:idx val="2"/>
              <c:layout>
                <c:manualLayout>
                  <c:x val="-4.1923848169875259E-2"/>
                  <c:y val="-5.3445251336815117E-2"/>
                </c:manualLayout>
              </c:layout>
              <c:showVal val="1"/>
            </c:dLbl>
            <c:dLbl>
              <c:idx val="3"/>
              <c:layout>
                <c:manualLayout>
                  <c:x val="-2.8912998737845159E-2"/>
                  <c:y val="-4.810072620313377E-2"/>
                </c:manualLayout>
              </c:layout>
              <c:showVal val="1"/>
            </c:dLbl>
            <c:dLbl>
              <c:idx val="4"/>
              <c:layout>
                <c:manualLayout>
                  <c:x val="-3.3249948548522049E-2"/>
                  <c:y val="-5.3445251336815117E-2"/>
                </c:manualLayout>
              </c:layout>
              <c:showVal val="1"/>
            </c:dLbl>
            <c:dLbl>
              <c:idx val="5"/>
              <c:layout>
                <c:manualLayout>
                  <c:x val="-3.6141248422306621E-2"/>
                  <c:y val="-5.8789776470496623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el-GR"/>
              </a:p>
            </c:txPr>
            <c:showVal val="1"/>
          </c:dLbls>
          <c:cat>
            <c:strRef>
              <c:f>'ΣΥΓΚΡΙΤΙΚΑ 2010 -2011'!$C$53:$H$53</c:f>
              <c:strCache>
                <c:ptCount val="6"/>
                <c:pt idx="0">
                  <c:v>ΔΕΚ 2008</c:v>
                </c:pt>
                <c:pt idx="1">
                  <c:v>ΑΠΡ 2009</c:v>
                </c:pt>
                <c:pt idx="2">
                  <c:v>ΜΑΡ 2010</c:v>
                </c:pt>
                <c:pt idx="3">
                  <c:v>ΙΟΥΛ 2010</c:v>
                </c:pt>
                <c:pt idx="4">
                  <c:v>ΜΑΡ 2011</c:v>
                </c:pt>
                <c:pt idx="5">
                  <c:v>ΙΟΥΛ 2011</c:v>
                </c:pt>
              </c:strCache>
            </c:strRef>
          </c:cat>
          <c:val>
            <c:numRef>
              <c:f>'ΣΥΓΚΡΙΤΙΚΑ 2010 -2011'!$C$55:$H$55</c:f>
              <c:numCache>
                <c:formatCode>0%</c:formatCode>
                <c:ptCount val="6"/>
                <c:pt idx="0">
                  <c:v>0.38000000000000089</c:v>
                </c:pt>
                <c:pt idx="1">
                  <c:v>0.44</c:v>
                </c:pt>
                <c:pt idx="2">
                  <c:v>0.51</c:v>
                </c:pt>
                <c:pt idx="3">
                  <c:v>0.63000000000000178</c:v>
                </c:pt>
                <c:pt idx="4">
                  <c:v>0.61000000000000065</c:v>
                </c:pt>
                <c:pt idx="5">
                  <c:v>0.59</c:v>
                </c:pt>
              </c:numCache>
            </c:numRef>
          </c:val>
        </c:ser>
        <c:ser>
          <c:idx val="2"/>
          <c:order val="2"/>
          <c:tx>
            <c:strRef>
              <c:f>'ΣΥΓΚΡΙΤΙΚΑ 2010 -2011'!$B$56</c:f>
              <c:strCache>
                <c:ptCount val="1"/>
                <c:pt idx="0">
                  <c:v>ΔΞ/ΔΑ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txPr>
              <a:bodyPr/>
              <a:lstStyle/>
              <a:p>
                <a:pPr>
                  <a:defRPr sz="1600" b="1"/>
                </a:pPr>
                <a:endParaRPr lang="el-GR"/>
              </a:p>
            </c:txPr>
            <c:dLblPos val="t"/>
            <c:showVal val="1"/>
          </c:dLbls>
          <c:cat>
            <c:strRef>
              <c:f>'ΣΥΓΚΡΙΤΙΚΑ 2010 -2011'!$C$53:$H$53</c:f>
              <c:strCache>
                <c:ptCount val="6"/>
                <c:pt idx="0">
                  <c:v>ΔΕΚ 2008</c:v>
                </c:pt>
                <c:pt idx="1">
                  <c:v>ΑΠΡ 2009</c:v>
                </c:pt>
                <c:pt idx="2">
                  <c:v>ΜΑΡ 2010</c:v>
                </c:pt>
                <c:pt idx="3">
                  <c:v>ΙΟΥΛ 2010</c:v>
                </c:pt>
                <c:pt idx="4">
                  <c:v>ΜΑΡ 2011</c:v>
                </c:pt>
                <c:pt idx="5">
                  <c:v>ΙΟΥΛ 2011</c:v>
                </c:pt>
              </c:strCache>
            </c:strRef>
          </c:cat>
          <c:val>
            <c:numRef>
              <c:f>'ΣΥΓΚΡΙΤΙΚΑ 2010 -2011'!$C$56:$H$56</c:f>
              <c:numCache>
                <c:formatCode>0%</c:formatCode>
                <c:ptCount val="6"/>
                <c:pt idx="0">
                  <c:v>0.15000000000000024</c:v>
                </c:pt>
                <c:pt idx="1">
                  <c:v>8.0000000000000043E-2</c:v>
                </c:pt>
                <c:pt idx="2">
                  <c:v>6.0000000000000032E-2</c:v>
                </c:pt>
                <c:pt idx="3">
                  <c:v>2.0000000000000011E-2</c:v>
                </c:pt>
                <c:pt idx="4">
                  <c:v>3.0000000000000002E-2</c:v>
                </c:pt>
                <c:pt idx="5">
                  <c:v>0.05</c:v>
                </c:pt>
              </c:numCache>
            </c:numRef>
          </c:val>
        </c:ser>
        <c:dLbls>
          <c:showVal val="1"/>
        </c:dLbls>
        <c:marker val="1"/>
        <c:axId val="137799936"/>
        <c:axId val="137695232"/>
      </c:lineChart>
      <c:catAx>
        <c:axId val="13779993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137695232"/>
        <c:crosses val="autoZero"/>
        <c:auto val="1"/>
        <c:lblAlgn val="ctr"/>
        <c:lblOffset val="100"/>
      </c:catAx>
      <c:valAx>
        <c:axId val="137695232"/>
        <c:scaling>
          <c:orientation val="minMax"/>
        </c:scaling>
        <c:delete val="1"/>
        <c:axPos val="l"/>
        <c:numFmt formatCode="0%" sourceLinked="1"/>
        <c:tickLblPos val="none"/>
        <c:crossAx val="137799936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81147279172988052"/>
          <c:y val="0.47234618551351731"/>
          <c:w val="0.17985330864876581"/>
          <c:h val="0.26924897007423632"/>
        </c:manualLayout>
      </c:layout>
      <c:txPr>
        <a:bodyPr/>
        <a:lstStyle/>
        <a:p>
          <a:pPr>
            <a:defRPr sz="14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Έχετε χρησιμοποιήσει, μέχρι σήμερα, κάποιο από τα προγράμματα που υποστηρίζει το ΕΤΕΑΝ(πρώην ΤΕΜΠΜΕ);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4191926332438027"/>
          <c:y val="0.31238673510022369"/>
          <c:w val="0.49107561911736475"/>
          <c:h val="0.51306069389885312"/>
        </c:manualLayout>
      </c:layout>
      <c:pieChart>
        <c:varyColors val="1"/>
        <c:ser>
          <c:idx val="0"/>
          <c:order val="0"/>
          <c:tx>
            <c:strRef>
              <c:f>ΑΠΟΤΕΛΕΣΜΑΤΑ!$D$34</c:f>
              <c:strCache>
                <c:ptCount val="1"/>
                <c:pt idx="0">
                  <c:v>ΠΟΣΟΣΤΟ</c:v>
                </c:pt>
              </c:strCache>
            </c:strRef>
          </c:tx>
          <c:dPt>
            <c:idx val="0"/>
            <c:explosion val="11"/>
            <c:spPr>
              <a:solidFill>
                <a:srgbClr val="0070C0"/>
              </a:solidFill>
            </c:spPr>
          </c:dPt>
          <c:dPt>
            <c:idx val="1"/>
            <c:explosion val="12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ΑΠΟΤΕΛΕΣΜΑΤΑ!$B$35:$B$37</c:f>
              <c:strCache>
                <c:ptCount val="3"/>
                <c:pt idx="0">
                  <c:v>ΝΑΙ</c:v>
                </c:pt>
                <c:pt idx="1">
                  <c:v>ΟΧΙ</c:v>
                </c:pt>
                <c:pt idx="2">
                  <c:v>ΔΞ/ΔΑ</c:v>
                </c:pt>
              </c:strCache>
            </c:strRef>
          </c:cat>
          <c:val>
            <c:numRef>
              <c:f>ΑΠΟΤΕΛΕΣΜΑΤΑ!$D$35:$D$37</c:f>
              <c:numCache>
                <c:formatCode>0%</c:formatCode>
                <c:ptCount val="3"/>
                <c:pt idx="0">
                  <c:v>0.35453431778300182</c:v>
                </c:pt>
                <c:pt idx="1">
                  <c:v>0.62301758103499649</c:v>
                </c:pt>
                <c:pt idx="2">
                  <c:v>2.2448101182001811E-2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Οι σχέσεις της επιχείρησής σας με τις τράπεζες θα λέγατε ότι το τελευταίο τρίμηνο γενικά;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9351184229540411"/>
          <c:y val="0.26477198759763731"/>
          <c:w val="0.44529932149966306"/>
          <c:h val="0.68882238794479134"/>
        </c:manualLayout>
      </c:layout>
      <c:pieChart>
        <c:varyColors val="1"/>
        <c:ser>
          <c:idx val="0"/>
          <c:order val="0"/>
          <c:tx>
            <c:strRef>
              <c:f>ΑΠΟΤΕΛΕΣΜΑΤΑ!$D$419</c:f>
              <c:strCache>
                <c:ptCount val="1"/>
                <c:pt idx="0">
                  <c:v>ΠΟΣΟΣΤΟ</c:v>
                </c:pt>
              </c:strCache>
            </c:strRef>
          </c:tx>
          <c:spPr>
            <a:ln>
              <a:noFill/>
            </a:ln>
          </c:spPr>
          <c:explosion val="12"/>
          <c:dPt>
            <c:idx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c:spPr>
          </c:dPt>
          <c:dPt>
            <c:idx val="1"/>
            <c:spPr>
              <a:solidFill>
                <a:srgbClr val="FF0000"/>
              </a:solidFill>
              <a:ln>
                <a:noFill/>
              </a:ln>
            </c:spPr>
          </c:dPt>
          <c:dPt>
            <c:idx val="2"/>
            <c:spPr>
              <a:solidFill>
                <a:schemeClr val="accent1"/>
              </a:solidFill>
              <a:ln>
                <a:noFill/>
              </a:ln>
            </c:spPr>
          </c:dPt>
          <c:dPt>
            <c:idx val="3"/>
            <c:spPr>
              <a:solidFill>
                <a:srgbClr val="FFC000"/>
              </a:solidFill>
              <a:ln>
                <a:noFill/>
              </a:ln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ysClr val="windowText" lastClr="000000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ΑΠΟΤΕΛΕΣΜΑΤΑ!$B$420:$B$423</c:f>
              <c:strCache>
                <c:ptCount val="4"/>
                <c:pt idx="0">
                  <c:v>Έμειναν Αμετάβλητες</c:v>
                </c:pt>
                <c:pt idx="1">
                  <c:v>Επιδεινώθηκαν</c:v>
                </c:pt>
                <c:pt idx="2">
                  <c:v>Βελτιώθηκαν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ΑΠΟΤΕΛΕΣΜΑΤΑ!$D$420:$D$423</c:f>
              <c:numCache>
                <c:formatCode>0%</c:formatCode>
                <c:ptCount val="4"/>
                <c:pt idx="0">
                  <c:v>0.59014602165491159</c:v>
                </c:pt>
                <c:pt idx="1">
                  <c:v>0.37121287374590511</c:v>
                </c:pt>
                <c:pt idx="2">
                  <c:v>2.3939604648852687E-2</c:v>
                </c:pt>
                <c:pt idx="3">
                  <c:v>1.4701499950332781E-2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600" b="1" i="0" u="none" strike="noStrike" baseline="0"/>
              <a:t>Οι σχέσεις της επιχείρησής σας με τις τράπεζες θα λέγατε ότι το τελευταίο τρίμηνο γενικά; </a:t>
            </a:r>
            <a:endParaRPr lang="el-GR" sz="1600" b="1"/>
          </a:p>
        </c:rich>
      </c:tx>
      <c:layout/>
    </c:title>
    <c:plotArea>
      <c:layout>
        <c:manualLayout>
          <c:layoutTarget val="inner"/>
          <c:xMode val="edge"/>
          <c:yMode val="edge"/>
          <c:x val="0"/>
          <c:y val="0.16457075705286475"/>
          <c:w val="0.83069970272120364"/>
          <c:h val="0.72096460331742862"/>
        </c:manualLayout>
      </c:layout>
      <c:lineChart>
        <c:grouping val="standard"/>
        <c:ser>
          <c:idx val="0"/>
          <c:order val="0"/>
          <c:tx>
            <c:strRef>
              <c:f>'ΣΥΓΚΡΙΤΙΚΑ 2010 -2011'!$B$84</c:f>
              <c:strCache>
                <c:ptCount val="1"/>
                <c:pt idx="0">
                  <c:v>Επιδεινώθηκαν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Lbls>
            <c:txPr>
              <a:bodyPr/>
              <a:lstStyle/>
              <a:p>
                <a:pPr>
                  <a:defRPr sz="1600" b="1"/>
                </a:pPr>
                <a:endParaRPr lang="el-GR"/>
              </a:p>
            </c:txPr>
            <c:dLblPos val="t"/>
            <c:showVal val="1"/>
          </c:dLbls>
          <c:cat>
            <c:strRef>
              <c:f>'ΣΥΓΚΡΙΤΙΚΑ 2010 -2011'!$C$83:$I$83</c:f>
              <c:strCache>
                <c:ptCount val="7"/>
                <c:pt idx="0">
                  <c:v>ΔΕΚ 2008</c:v>
                </c:pt>
                <c:pt idx="1">
                  <c:v>ΑΠΡ 2009</c:v>
                </c:pt>
                <c:pt idx="2">
                  <c:v>ΙΟΥΛ 2009</c:v>
                </c:pt>
                <c:pt idx="3">
                  <c:v>ΜΑΡ 2010</c:v>
                </c:pt>
                <c:pt idx="4">
                  <c:v>ΙΟΥΛ 2010</c:v>
                </c:pt>
                <c:pt idx="5">
                  <c:v>ΜΑΡ 2011</c:v>
                </c:pt>
                <c:pt idx="6">
                  <c:v>ΙΟΥΛ 2011</c:v>
                </c:pt>
              </c:strCache>
            </c:strRef>
          </c:cat>
          <c:val>
            <c:numRef>
              <c:f>'ΣΥΓΚΡΙΤΙΚΑ 2010 -2011'!$C$84:$I$84</c:f>
              <c:numCache>
                <c:formatCode>0%</c:formatCode>
                <c:ptCount val="7"/>
                <c:pt idx="0">
                  <c:v>0.23</c:v>
                </c:pt>
                <c:pt idx="1">
                  <c:v>0.35000000000000031</c:v>
                </c:pt>
                <c:pt idx="2">
                  <c:v>0.23</c:v>
                </c:pt>
                <c:pt idx="3">
                  <c:v>0.26</c:v>
                </c:pt>
                <c:pt idx="4">
                  <c:v>0.35000000000000031</c:v>
                </c:pt>
                <c:pt idx="5">
                  <c:v>0.3900000000000009</c:v>
                </c:pt>
                <c:pt idx="6">
                  <c:v>0.59</c:v>
                </c:pt>
              </c:numCache>
            </c:numRef>
          </c:val>
        </c:ser>
        <c:ser>
          <c:idx val="1"/>
          <c:order val="1"/>
          <c:tx>
            <c:strRef>
              <c:f>'ΣΥΓΚΡΙΤΙΚΑ 2010 -2011'!$B$85</c:f>
              <c:strCache>
                <c:ptCount val="1"/>
                <c:pt idx="0">
                  <c:v>Έμειναν αμετάβλητες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marker>
            <c:spPr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marker>
          <c:dLbls>
            <c:dLbl>
              <c:idx val="6"/>
              <c:layout>
                <c:manualLayout>
                  <c:x val="-3.6159288752862478E-2"/>
                  <c:y val="-7.1794092047128541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el-GR"/>
              </a:p>
            </c:txPr>
            <c:dLblPos val="t"/>
            <c:showVal val="1"/>
          </c:dLbls>
          <c:cat>
            <c:strRef>
              <c:f>'ΣΥΓΚΡΙΤΙΚΑ 2010 -2011'!$C$83:$I$83</c:f>
              <c:strCache>
                <c:ptCount val="7"/>
                <c:pt idx="0">
                  <c:v>ΔΕΚ 2008</c:v>
                </c:pt>
                <c:pt idx="1">
                  <c:v>ΑΠΡ 2009</c:v>
                </c:pt>
                <c:pt idx="2">
                  <c:v>ΙΟΥΛ 2009</c:v>
                </c:pt>
                <c:pt idx="3">
                  <c:v>ΜΑΡ 2010</c:v>
                </c:pt>
                <c:pt idx="4">
                  <c:v>ΙΟΥΛ 2010</c:v>
                </c:pt>
                <c:pt idx="5">
                  <c:v>ΜΑΡ 2011</c:v>
                </c:pt>
                <c:pt idx="6">
                  <c:v>ΙΟΥΛ 2011</c:v>
                </c:pt>
              </c:strCache>
            </c:strRef>
          </c:cat>
          <c:val>
            <c:numRef>
              <c:f>'ΣΥΓΚΡΙΤΙΚΑ 2010 -2011'!$C$85:$I$85</c:f>
              <c:numCache>
                <c:formatCode>0%</c:formatCode>
                <c:ptCount val="7"/>
                <c:pt idx="0">
                  <c:v>0.71000000000000063</c:v>
                </c:pt>
                <c:pt idx="1">
                  <c:v>0.61000000000000065</c:v>
                </c:pt>
                <c:pt idx="2">
                  <c:v>0.70000000000000062</c:v>
                </c:pt>
                <c:pt idx="3">
                  <c:v>0.70000000000000062</c:v>
                </c:pt>
                <c:pt idx="4">
                  <c:v>0.62000000000000155</c:v>
                </c:pt>
                <c:pt idx="5">
                  <c:v>0.58000000000000007</c:v>
                </c:pt>
                <c:pt idx="6">
                  <c:v>0.37000000000000038</c:v>
                </c:pt>
              </c:numCache>
            </c:numRef>
          </c:val>
        </c:ser>
        <c:ser>
          <c:idx val="2"/>
          <c:order val="2"/>
          <c:tx>
            <c:strRef>
              <c:f>'ΣΥΓΚΡΙΤΙΚΑ 2010 -2011'!$B$86</c:f>
              <c:strCache>
                <c:ptCount val="1"/>
                <c:pt idx="0">
                  <c:v>Βελτιώθηκαν</c:v>
                </c:pt>
              </c:strCache>
            </c:strRef>
          </c:tx>
          <c:spPr>
            <a:ln>
              <a:solidFill>
                <a:schemeClr val="tx2"/>
              </a:solidFill>
            </a:ln>
          </c:spPr>
          <c:marker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marker>
          <c:dLbls>
            <c:dLbl>
              <c:idx val="0"/>
              <c:layout>
                <c:manualLayout>
                  <c:x val="-7.1116650121312913E-3"/>
                  <c:y val="2.7865011353346555E-2"/>
                </c:manualLayout>
              </c:layout>
              <c:showVal val="1"/>
            </c:dLbl>
            <c:dLbl>
              <c:idx val="1"/>
              <c:layout>
                <c:manualLayout>
                  <c:x val="-5.6893320097050164E-3"/>
                  <c:y val="3.0651512488681337E-2"/>
                </c:manualLayout>
              </c:layout>
              <c:showVal val="1"/>
            </c:dLbl>
            <c:dLbl>
              <c:idx val="2"/>
              <c:layout>
                <c:manualLayout>
                  <c:x val="-3.555832506065635E-2"/>
                  <c:y val="-5.0157020436024012E-2"/>
                </c:manualLayout>
              </c:layout>
              <c:showVal val="1"/>
            </c:dLbl>
            <c:dLbl>
              <c:idx val="3"/>
              <c:layout>
                <c:manualLayout>
                  <c:x val="-1.4223330024263061E-3"/>
                  <c:y val="2.7865011353346555E-2"/>
                </c:manualLayout>
              </c:layout>
              <c:showVal val="1"/>
            </c:dLbl>
            <c:dLbl>
              <c:idx val="4"/>
              <c:layout>
                <c:manualLayout>
                  <c:x val="1.4223330024262541E-3"/>
                  <c:y val="3.6224295349812315E-2"/>
                </c:manualLayout>
              </c:layout>
              <c:showVal val="1"/>
            </c:dLbl>
            <c:dLbl>
              <c:idx val="5"/>
              <c:layout>
                <c:manualLayout>
                  <c:x val="-4.2669990072787614E-3"/>
                  <c:y val="2.7865011353346555E-2"/>
                </c:manualLayout>
              </c:layout>
              <c:showVal val="1"/>
            </c:dLbl>
            <c:dLbl>
              <c:idx val="6"/>
              <c:layout>
                <c:manualLayout>
                  <c:x val="-1.4223330024262541E-3"/>
                  <c:y val="1.9505507947342546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el-GR"/>
              </a:p>
            </c:txPr>
            <c:showVal val="1"/>
          </c:dLbls>
          <c:cat>
            <c:strRef>
              <c:f>'ΣΥΓΚΡΙΤΙΚΑ 2010 -2011'!$C$83:$I$83</c:f>
              <c:strCache>
                <c:ptCount val="7"/>
                <c:pt idx="0">
                  <c:v>ΔΕΚ 2008</c:v>
                </c:pt>
                <c:pt idx="1">
                  <c:v>ΑΠΡ 2009</c:v>
                </c:pt>
                <c:pt idx="2">
                  <c:v>ΙΟΥΛ 2009</c:v>
                </c:pt>
                <c:pt idx="3">
                  <c:v>ΜΑΡ 2010</c:v>
                </c:pt>
                <c:pt idx="4">
                  <c:v>ΙΟΥΛ 2010</c:v>
                </c:pt>
                <c:pt idx="5">
                  <c:v>ΜΑΡ 2011</c:v>
                </c:pt>
                <c:pt idx="6">
                  <c:v>ΙΟΥΛ 2011</c:v>
                </c:pt>
              </c:strCache>
            </c:strRef>
          </c:cat>
          <c:val>
            <c:numRef>
              <c:f>'ΣΥΓΚΡΙΤΙΚΑ 2010 -2011'!$C$86:$I$86</c:f>
              <c:numCache>
                <c:formatCode>0%</c:formatCode>
                <c:ptCount val="7"/>
                <c:pt idx="0">
                  <c:v>1.0000000000000005E-2</c:v>
                </c:pt>
                <c:pt idx="1">
                  <c:v>1.0000000000000005E-2</c:v>
                </c:pt>
                <c:pt idx="2">
                  <c:v>6.0000000000000032E-2</c:v>
                </c:pt>
                <c:pt idx="3">
                  <c:v>1.0000000000000005E-2</c:v>
                </c:pt>
                <c:pt idx="4">
                  <c:v>2.0000000000000011E-2</c:v>
                </c:pt>
                <c:pt idx="5">
                  <c:v>1.0000000000000005E-2</c:v>
                </c:pt>
                <c:pt idx="6">
                  <c:v>2.0000000000000011E-2</c:v>
                </c:pt>
              </c:numCache>
            </c:numRef>
          </c:val>
        </c:ser>
        <c:ser>
          <c:idx val="3"/>
          <c:order val="3"/>
          <c:tx>
            <c:strRef>
              <c:f>'ΣΥΓΚΡΙΤΙΚΑ 2010 -2011'!$B$87</c:f>
              <c:strCache>
                <c:ptCount val="1"/>
                <c:pt idx="0">
                  <c:v>ΔΞ/ΔΑ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square"/>
            <c:size val="13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dLbl>
              <c:idx val="1"/>
              <c:layout>
                <c:manualLayout>
                  <c:x val="-3.0501875239668772E-2"/>
                  <c:y val="-5.0157020436023936E-2"/>
                </c:manualLayout>
              </c:layout>
              <c:dLblPos val="r"/>
              <c:showVal val="1"/>
            </c:dLbl>
            <c:dLbl>
              <c:idx val="2"/>
              <c:layout>
                <c:manualLayout>
                  <c:x val="-4.2456080148800916E-3"/>
                  <c:y val="2.7865011353346555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3.4768874246947468E-2"/>
                  <c:y val="-6.4089526112697082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3.269226806340525E-2"/>
                  <c:y val="-6.4089526112697082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2.9726759750708605E-2"/>
                  <c:y val="-5.5730022706693333E-2"/>
                </c:manualLayout>
              </c:layout>
              <c:dLblPos val="r"/>
              <c:showVal val="1"/>
            </c:dLbl>
            <c:dLbl>
              <c:idx val="6"/>
              <c:layout>
                <c:manualLayout>
                  <c:x val="-2.7002936053700213E-2"/>
                  <c:y val="-6.4089526112697082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el-GR"/>
              </a:p>
            </c:txPr>
            <c:dLblPos val="l"/>
            <c:showVal val="1"/>
          </c:dLbls>
          <c:cat>
            <c:strRef>
              <c:f>'ΣΥΓΚΡΙΤΙΚΑ 2010 -2011'!$C$83:$I$83</c:f>
              <c:strCache>
                <c:ptCount val="7"/>
                <c:pt idx="0">
                  <c:v>ΔΕΚ 2008</c:v>
                </c:pt>
                <c:pt idx="1">
                  <c:v>ΑΠΡ 2009</c:v>
                </c:pt>
                <c:pt idx="2">
                  <c:v>ΙΟΥΛ 2009</c:v>
                </c:pt>
                <c:pt idx="3">
                  <c:v>ΜΑΡ 2010</c:v>
                </c:pt>
                <c:pt idx="4">
                  <c:v>ΙΟΥΛ 2010</c:v>
                </c:pt>
                <c:pt idx="5">
                  <c:v>ΜΑΡ 2011</c:v>
                </c:pt>
                <c:pt idx="6">
                  <c:v>ΙΟΥΛ 2011</c:v>
                </c:pt>
              </c:strCache>
            </c:strRef>
          </c:cat>
          <c:val>
            <c:numRef>
              <c:f>'ΣΥΓΚΡΙΤΙΚΑ 2010 -2011'!$C$87:$I$87</c:f>
              <c:numCache>
                <c:formatCode>0%</c:formatCode>
                <c:ptCount val="7"/>
                <c:pt idx="0">
                  <c:v>0.05</c:v>
                </c:pt>
                <c:pt idx="1">
                  <c:v>3.0000000000000002E-2</c:v>
                </c:pt>
                <c:pt idx="2">
                  <c:v>1.0000000000000005E-2</c:v>
                </c:pt>
                <c:pt idx="3">
                  <c:v>3.0000000000000002E-2</c:v>
                </c:pt>
                <c:pt idx="4">
                  <c:v>1.0000000000000005E-2</c:v>
                </c:pt>
                <c:pt idx="5">
                  <c:v>2.0000000000000011E-2</c:v>
                </c:pt>
                <c:pt idx="6">
                  <c:v>1.0000000000000005E-2</c:v>
                </c:pt>
              </c:numCache>
            </c:numRef>
          </c:val>
        </c:ser>
        <c:dLbls>
          <c:showVal val="1"/>
        </c:dLbls>
        <c:marker val="1"/>
        <c:axId val="137872512"/>
        <c:axId val="137874048"/>
      </c:lineChart>
      <c:catAx>
        <c:axId val="13787251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137874048"/>
        <c:crosses val="autoZero"/>
        <c:auto val="1"/>
        <c:lblAlgn val="ctr"/>
        <c:lblOffset val="100"/>
      </c:catAx>
      <c:valAx>
        <c:axId val="137874048"/>
        <c:scaling>
          <c:orientation val="minMax"/>
        </c:scaling>
        <c:delete val="1"/>
        <c:axPos val="l"/>
        <c:numFmt formatCode="0%" sourceLinked="1"/>
        <c:tickLblPos val="none"/>
        <c:crossAx val="137872512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8091804763628425"/>
          <c:y val="0.43923200518157568"/>
          <c:w val="0.21054795434915841"/>
          <c:h val="0.37248806247555116"/>
        </c:manualLayout>
      </c:layout>
      <c:txPr>
        <a:bodyPr/>
        <a:lstStyle/>
        <a:p>
          <a:pPr>
            <a:defRPr sz="14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Πως κρίνετε μέχρι στιγμής την αναπτυξιακή πολιτική της κυβέρνησης;</a:t>
            </a: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17786320645611367"/>
          <c:y val="0.14670555123504797"/>
          <c:w val="0.80623464423807345"/>
          <c:h val="0.82742695256082799"/>
        </c:manualLayout>
      </c:layout>
      <c:bar3DChart>
        <c:barDir val="bar"/>
        <c:grouping val="percentStacked"/>
        <c:ser>
          <c:idx val="0"/>
          <c:order val="0"/>
          <c:tx>
            <c:strRef>
              <c:f>'ΣΥΓΚΡΙΤΙΚΑ 2010 -2011'!$C$117</c:f>
              <c:strCache>
                <c:ptCount val="1"/>
                <c:pt idx="0">
                  <c:v>Θετικά</c:v>
                </c:pt>
              </c:strCache>
            </c:strRef>
          </c:tx>
          <c:dLbls>
            <c:dLbl>
              <c:idx val="1"/>
              <c:delete val="1"/>
            </c:dLbl>
            <c:dLbl>
              <c:idx val="2"/>
              <c:layout>
                <c:manualLayout>
                  <c:x val="8.6738996213535507E-3"/>
                  <c:y val="-8.4657260304411078E-2"/>
                </c:manualLayout>
              </c:layout>
              <c:showVal val="1"/>
            </c:dLbl>
            <c:dLbl>
              <c:idx val="3"/>
              <c:layout>
                <c:manualLayout>
                  <c:x val="7.2282496844613556E-3"/>
                  <c:y val="-7.7602488612376494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('ΣΥΓΚΡΙΤΙΚΑ 2010 -2011'!$E$116,'ΣΥΓΚΡΙΤΙΚΑ 2010 -2011'!$G$116,'ΣΥΓΚΡΙΤΙΚΑ 2010 -2011'!$I$116,'ΣΥΓΚΡΙΤΙΚΑ 2010 -2011'!$K$116)</c:f>
              <c:strCache>
                <c:ptCount val="4"/>
                <c:pt idx="0">
                  <c:v>ΜΑΡΤΙΟΣ 2010</c:v>
                </c:pt>
                <c:pt idx="1">
                  <c:v>ΙΟΥΛΙΟΣ 2010</c:v>
                </c:pt>
                <c:pt idx="2">
                  <c:v>ΜΑΡ 2011</c:v>
                </c:pt>
                <c:pt idx="3">
                  <c:v>ΙΟΥΛ 2011</c:v>
                </c:pt>
              </c:strCache>
            </c:strRef>
          </c:cat>
          <c:val>
            <c:numRef>
              <c:f>('ΣΥΓΚΡΙΤΙΚΑ 2010 -2011'!$E$117,'ΣΥΓΚΡΙΤΙΚΑ 2010 -2011'!$G$117,'ΣΥΓΚΡΙΤΙΚΑ 2010 -2011'!$I$117,'ΣΥΓΚΡΙΤΙΚΑ 2010 -2011'!$K$117)</c:f>
              <c:numCache>
                <c:formatCode>0%</c:formatCode>
                <c:ptCount val="4"/>
                <c:pt idx="0">
                  <c:v>7.4000000000000203E-3</c:v>
                </c:pt>
                <c:pt idx="1">
                  <c:v>0</c:v>
                </c:pt>
                <c:pt idx="2">
                  <c:v>0</c:v>
                </c:pt>
                <c:pt idx="3">
                  <c:v>3.6750099324592772E-3</c:v>
                </c:pt>
              </c:numCache>
            </c:numRef>
          </c:val>
        </c:ser>
        <c:ser>
          <c:idx val="1"/>
          <c:order val="1"/>
          <c:tx>
            <c:strRef>
              <c:f>'ΣΥΓΚΡΙΤΙΚΑ 2010 -2011'!$C$118</c:f>
              <c:strCache>
                <c:ptCount val="1"/>
                <c:pt idx="0">
                  <c:v>Μάλλον Θετικά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2"/>
              <c:delete val="1"/>
            </c:dLbl>
            <c:dLbl>
              <c:idx val="3"/>
              <c:layout>
                <c:manualLayout>
                  <c:x val="7.2282496844613244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chemeClr val="tx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('ΣΥΓΚΡΙΤΙΚΑ 2010 -2011'!$E$116,'ΣΥΓΚΡΙΤΙΚΑ 2010 -2011'!$G$116,'ΣΥΓΚΡΙΤΙΚΑ 2010 -2011'!$I$116,'ΣΥΓΚΡΙΤΙΚΑ 2010 -2011'!$K$116)</c:f>
              <c:strCache>
                <c:ptCount val="4"/>
                <c:pt idx="0">
                  <c:v>ΜΑΡΤΙΟΣ 2010</c:v>
                </c:pt>
                <c:pt idx="1">
                  <c:v>ΙΟΥΛΙΟΣ 2010</c:v>
                </c:pt>
                <c:pt idx="2">
                  <c:v>ΜΑΡ 2011</c:v>
                </c:pt>
                <c:pt idx="3">
                  <c:v>ΙΟΥΛ 2011</c:v>
                </c:pt>
              </c:strCache>
            </c:strRef>
          </c:cat>
          <c:val>
            <c:numRef>
              <c:f>('ΣΥΓΚΡΙΤΙΚΑ 2010 -2011'!$E$118,'ΣΥΓΚΡΙΤΙΚΑ 2010 -2011'!$G$118,'ΣΥΓΚΡΙΤΙΚΑ 2010 -2011'!$I$118,'ΣΥΓΚΡΙΤΙΚΑ 2010 -2011'!$K$118)</c:f>
              <c:numCache>
                <c:formatCode>0%</c:formatCode>
                <c:ptCount val="4"/>
                <c:pt idx="0">
                  <c:v>8.5500000000000048E-2</c:v>
                </c:pt>
                <c:pt idx="1">
                  <c:v>4.2553191489361722E-2</c:v>
                </c:pt>
                <c:pt idx="2">
                  <c:v>1.0000000000000005E-2</c:v>
                </c:pt>
                <c:pt idx="3">
                  <c:v>1.0561515031121705E-2</c:v>
                </c:pt>
              </c:numCache>
            </c:numRef>
          </c:val>
        </c:ser>
        <c:ser>
          <c:idx val="2"/>
          <c:order val="2"/>
          <c:tx>
            <c:strRef>
              <c:f>'ΣΥΓΚΡΙΤΙΚΑ 2010 -2011'!$C$119</c:f>
              <c:strCache>
                <c:ptCount val="1"/>
                <c:pt idx="0">
                  <c:v>Ούτε θετικά / ούτε αρνητικά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dPt>
            <c:idx val="2"/>
            <c:spPr>
              <a:solidFill>
                <a:prstClr val="black">
                  <a:lumMod val="50000"/>
                  <a:lumOff val="50000"/>
                </a:prstClr>
              </a:solidFill>
            </c:spPr>
          </c:dPt>
          <c:dLbls>
            <c:dLbl>
              <c:idx val="3"/>
              <c:layout>
                <c:manualLayout>
                  <c:x val="8.6738996213535507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chemeClr val="tx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('ΣΥΓΚΡΙΤΙΚΑ 2010 -2011'!$E$116,'ΣΥΓΚΡΙΤΙΚΑ 2010 -2011'!$G$116,'ΣΥΓΚΡΙΤΙΚΑ 2010 -2011'!$I$116,'ΣΥΓΚΡΙΤΙΚΑ 2010 -2011'!$K$116)</c:f>
              <c:strCache>
                <c:ptCount val="4"/>
                <c:pt idx="0">
                  <c:v>ΜΑΡΤΙΟΣ 2010</c:v>
                </c:pt>
                <c:pt idx="1">
                  <c:v>ΙΟΥΛΙΟΣ 2010</c:v>
                </c:pt>
                <c:pt idx="2">
                  <c:v>ΜΑΡ 2011</c:v>
                </c:pt>
                <c:pt idx="3">
                  <c:v>ΙΟΥΛ 2011</c:v>
                </c:pt>
              </c:strCache>
            </c:strRef>
          </c:cat>
          <c:val>
            <c:numRef>
              <c:f>('ΣΥΓΚΡΙΤΙΚΑ 2010 -2011'!$E$119,'ΣΥΓΚΡΙΤΙΚΑ 2010 -2011'!$G$119,'ΣΥΓΚΡΙΤΙΚΑ 2010 -2011'!$I$119,'ΣΥΓΚΡΙΤΙΚΑ 2010 -2011'!$K$119)</c:f>
              <c:numCache>
                <c:formatCode>0%</c:formatCode>
                <c:ptCount val="4"/>
                <c:pt idx="0">
                  <c:v>0.21560000000000001</c:v>
                </c:pt>
                <c:pt idx="1">
                  <c:v>0.14893617021276637</c:v>
                </c:pt>
                <c:pt idx="2">
                  <c:v>7.0000000000000021E-2</c:v>
                </c:pt>
                <c:pt idx="3">
                  <c:v>7.9426566017746239E-2</c:v>
                </c:pt>
              </c:numCache>
            </c:numRef>
          </c:val>
        </c:ser>
        <c:ser>
          <c:idx val="3"/>
          <c:order val="3"/>
          <c:tx>
            <c:strRef>
              <c:f>'ΣΥΓΚΡΙΤΙΚΑ 2010 -2011'!$C$120</c:f>
              <c:strCache>
                <c:ptCount val="1"/>
                <c:pt idx="0">
                  <c:v>Μάλλον αρνητικά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('ΣΥΓΚΡΙΤΙΚΑ 2010 -2011'!$E$116,'ΣΥΓΚΡΙΤΙΚΑ 2010 -2011'!$G$116,'ΣΥΓΚΡΙΤΙΚΑ 2010 -2011'!$I$116,'ΣΥΓΚΡΙΤΙΚΑ 2010 -2011'!$K$116)</c:f>
              <c:strCache>
                <c:ptCount val="4"/>
                <c:pt idx="0">
                  <c:v>ΜΑΡΤΙΟΣ 2010</c:v>
                </c:pt>
                <c:pt idx="1">
                  <c:v>ΙΟΥΛΙΟΣ 2010</c:v>
                </c:pt>
                <c:pt idx="2">
                  <c:v>ΜΑΡ 2011</c:v>
                </c:pt>
                <c:pt idx="3">
                  <c:v>ΙΟΥΛ 2011</c:v>
                </c:pt>
              </c:strCache>
            </c:strRef>
          </c:cat>
          <c:val>
            <c:numRef>
              <c:f>('ΣΥΓΚΡΙΤΙΚΑ 2010 -2011'!$E$120,'ΣΥΓΚΡΙΤΙΚΑ 2010 -2011'!$G$120,'ΣΥΓΚΡΙΤΙΚΑ 2010 -2011'!$I$120,'ΣΥΓΚΡΙΤΙΚΑ 2010 -2011'!$K$120)</c:f>
              <c:numCache>
                <c:formatCode>0%</c:formatCode>
                <c:ptCount val="4"/>
                <c:pt idx="0">
                  <c:v>0.18960000000000021</c:v>
                </c:pt>
                <c:pt idx="1">
                  <c:v>0.30496453900709325</c:v>
                </c:pt>
                <c:pt idx="2">
                  <c:v>0.22</c:v>
                </c:pt>
                <c:pt idx="3">
                  <c:v>0.21364719904648452</c:v>
                </c:pt>
              </c:numCache>
            </c:numRef>
          </c:val>
        </c:ser>
        <c:ser>
          <c:idx val="4"/>
          <c:order val="4"/>
          <c:tx>
            <c:strRef>
              <c:f>'ΣΥΓΚΡΙΤΙΚΑ 2010 -2011'!$C$121</c:f>
              <c:strCache>
                <c:ptCount val="1"/>
                <c:pt idx="0">
                  <c:v>Αρνητικά</c:v>
                </c:pt>
              </c:strCache>
            </c:strRef>
          </c:tx>
          <c:spPr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('ΣΥΓΚΡΙΤΙΚΑ 2010 -2011'!$E$116,'ΣΥΓΚΡΙΤΙΚΑ 2010 -2011'!$G$116,'ΣΥΓΚΡΙΤΙΚΑ 2010 -2011'!$I$116,'ΣΥΓΚΡΙΤΙΚΑ 2010 -2011'!$K$116)</c:f>
              <c:strCache>
                <c:ptCount val="4"/>
                <c:pt idx="0">
                  <c:v>ΜΑΡΤΙΟΣ 2010</c:v>
                </c:pt>
                <c:pt idx="1">
                  <c:v>ΙΟΥΛΙΟΣ 2010</c:v>
                </c:pt>
                <c:pt idx="2">
                  <c:v>ΜΑΡ 2011</c:v>
                </c:pt>
                <c:pt idx="3">
                  <c:v>ΙΟΥΛ 2011</c:v>
                </c:pt>
              </c:strCache>
            </c:strRef>
          </c:cat>
          <c:val>
            <c:numRef>
              <c:f>('ΣΥΓΚΡΙΤΙΚΑ 2010 -2011'!$E$121,'ΣΥΓΚΡΙΤΙΚΑ 2010 -2011'!$G$121,'ΣΥΓΚΡΙΤΙΚΑ 2010 -2011'!$I$121,'ΣΥΓΚΡΙΤΙΚΑ 2010 -2011'!$K$121)</c:f>
              <c:numCache>
                <c:formatCode>0%</c:formatCode>
                <c:ptCount val="4"/>
                <c:pt idx="0">
                  <c:v>0.47210000000000002</c:v>
                </c:pt>
                <c:pt idx="1">
                  <c:v>0.50354609929078009</c:v>
                </c:pt>
                <c:pt idx="2">
                  <c:v>0.68</c:v>
                </c:pt>
                <c:pt idx="3">
                  <c:v>0.67381803734604895</c:v>
                </c:pt>
              </c:numCache>
            </c:numRef>
          </c:val>
        </c:ser>
        <c:ser>
          <c:idx val="5"/>
          <c:order val="5"/>
          <c:tx>
            <c:strRef>
              <c:f>'ΣΥΓΚΡΙΤΙΚΑ 2010 -2011'!$C$122</c:f>
              <c:strCache>
                <c:ptCount val="1"/>
                <c:pt idx="0">
                  <c:v>ΔΞ/ΔΑ</c:v>
                </c:pt>
              </c:strCache>
            </c:strRef>
          </c:tx>
          <c:spPr>
            <a:solidFill>
              <a:srgbClr val="FFC000"/>
            </a:solidFill>
          </c:spPr>
          <c:dLbls>
            <c:dLbl>
              <c:idx val="0"/>
              <c:layout>
                <c:manualLayout>
                  <c:x val="2.6879982369900717E-3"/>
                  <c:y val="-2.7276598896418952E-3"/>
                </c:manualLayout>
              </c:layout>
              <c:showVal val="1"/>
            </c:dLbl>
            <c:dLbl>
              <c:idx val="1"/>
              <c:delete val="1"/>
            </c:dLbl>
            <c:dLbl>
              <c:idx val="2"/>
              <c:layout>
                <c:manualLayout>
                  <c:x val="8.0225603348262273E-3"/>
                  <c:y val="-2.3515905640114137E-3"/>
                </c:manualLayout>
              </c:layout>
              <c:showVal val="1"/>
            </c:dLbl>
            <c:dLbl>
              <c:idx val="3"/>
              <c:layout>
                <c:manualLayout>
                  <c:x val="5.7825997475690434E-3"/>
                  <c:y val="0"/>
                </c:manualLayout>
              </c:layout>
              <c:showVal val="1"/>
            </c:dLbl>
            <c:txPr>
              <a:bodyPr/>
              <a:lstStyle/>
              <a:p>
                <a:pPr algn="ctr">
                  <a:defRPr lang="el-GR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Val val="1"/>
          </c:dLbls>
          <c:cat>
            <c:strRef>
              <c:f>('ΣΥΓΚΡΙΤΙΚΑ 2010 -2011'!$E$116,'ΣΥΓΚΡΙΤΙΚΑ 2010 -2011'!$G$116,'ΣΥΓΚΡΙΤΙΚΑ 2010 -2011'!$I$116,'ΣΥΓΚΡΙΤΙΚΑ 2010 -2011'!$K$116)</c:f>
              <c:strCache>
                <c:ptCount val="4"/>
                <c:pt idx="0">
                  <c:v>ΜΑΡΤΙΟΣ 2010</c:v>
                </c:pt>
                <c:pt idx="1">
                  <c:v>ΙΟΥΛΙΟΣ 2010</c:v>
                </c:pt>
                <c:pt idx="2">
                  <c:v>ΜΑΡ 2011</c:v>
                </c:pt>
                <c:pt idx="3">
                  <c:v>ΙΟΥΛ 2011</c:v>
                </c:pt>
              </c:strCache>
            </c:strRef>
          </c:cat>
          <c:val>
            <c:numRef>
              <c:f>('ΣΥΓΚΡΙΤΙΚΑ 2010 -2011'!$E$122,'ΣΥΓΚΡΙΤΙΚΑ 2010 -2011'!$G$122,'ΣΥΓΚΡΙΤΙΚΑ 2010 -2011'!$I$122,'ΣΥΓΚΡΙΤΙΚΑ 2010 -2011'!$K$122)</c:f>
              <c:numCache>
                <c:formatCode>0%</c:formatCode>
                <c:ptCount val="4"/>
                <c:pt idx="0">
                  <c:v>2.9700000000000001E-2</c:v>
                </c:pt>
                <c:pt idx="1">
                  <c:v>0</c:v>
                </c:pt>
                <c:pt idx="2">
                  <c:v>2.0000000000000011E-2</c:v>
                </c:pt>
                <c:pt idx="3">
                  <c:v>1.8871672626142241E-2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138041600"/>
        <c:axId val="138047488"/>
        <c:axId val="0"/>
      </c:bar3DChart>
      <c:catAx>
        <c:axId val="138041600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38047488"/>
        <c:crosses val="autoZero"/>
        <c:auto val="1"/>
        <c:lblAlgn val="ctr"/>
        <c:lblOffset val="100"/>
      </c:catAx>
      <c:valAx>
        <c:axId val="138047488"/>
        <c:scaling>
          <c:orientation val="minMax"/>
        </c:scaling>
        <c:delete val="1"/>
        <c:axPos val="b"/>
        <c:numFmt formatCode="0%" sourceLinked="1"/>
        <c:majorTickMark val="none"/>
        <c:tickLblPos val="none"/>
        <c:crossAx val="138041600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100" b="1"/>
          </a:pPr>
          <a:endParaRPr lang="el-GR"/>
        </a:p>
      </c:txPr>
    </c:legend>
    <c:plotVisOnly val="1"/>
  </c:chart>
  <c:spPr>
    <a:noFill/>
    <a:ln>
      <a:noFill/>
    </a:ln>
  </c:spPr>
  <c:externalData r:id="rId1"/>
  <c:userShapes r:id="rId2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Σε μια κλίμακα από το 1 – Αρνητικά μέχρι και το 5 – Θετικά, πως κρίνετε την αποτελεσματικότητα των μέτρων που ψηφίστηκαν πρόσφατα στο Μεσοπρόθεσμο Πρόγραμμα Δημοσιονομικής Πολιτικής;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7793026972613527"/>
          <c:y val="0.24457783207295217"/>
          <c:w val="0.46964774562801187"/>
          <c:h val="0.66678395161684734"/>
        </c:manualLayout>
      </c:layout>
      <c:pieChart>
        <c:varyColors val="1"/>
        <c:ser>
          <c:idx val="0"/>
          <c:order val="0"/>
          <c:tx>
            <c:strRef>
              <c:f>ΑΠΟΤΕΛΕΣΜΑΤΑ!$D$467</c:f>
              <c:strCache>
                <c:ptCount val="1"/>
                <c:pt idx="0">
                  <c:v>ΠΟΣΟΣΤΟ</c:v>
                </c:pt>
              </c:strCache>
            </c:strRef>
          </c:tx>
          <c:explosion val="9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gradFill flip="none" rotWithShape="1">
                <a:gsLst>
                  <a:gs pos="0">
                    <a:srgbClr val="C00000">
                      <a:tint val="66000"/>
                      <a:satMod val="160000"/>
                    </a:srgbClr>
                  </a:gs>
                  <a:gs pos="50000">
                    <a:srgbClr val="C00000">
                      <a:tint val="44500"/>
                      <a:satMod val="160000"/>
                    </a:srgbClr>
                  </a:gs>
                  <a:gs pos="100000">
                    <a:srgbClr val="C0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2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3"/>
            <c:spPr>
              <a:solidFill>
                <a:srgbClr val="0070C0"/>
              </a:solidFill>
            </c:spPr>
          </c:dPt>
          <c:dPt>
            <c:idx val="4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1725302086211577"/>
                  <c:y val="-0.1234507628735066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-5.7046730701112904E-3"/>
                  <c:y val="5.9752937754699927E-2"/>
                </c:manualLayout>
              </c:layout>
              <c:tx>
                <c:rich>
                  <a:bodyPr/>
                  <a:lstStyle/>
                  <a:p>
                    <a:r>
                      <a:rPr lang="el-GR" dirty="0" smtClean="0"/>
                      <a:t>Ούτε </a:t>
                    </a:r>
                    <a:r>
                      <a:rPr lang="el-GR" dirty="0"/>
                      <a:t>πολύ Αποτελεσματικά/Ούτε λίγο </a:t>
                    </a:r>
                    <a:r>
                      <a:rPr lang="el-GR" dirty="0" smtClean="0"/>
                      <a:t>Αποτελεσματικά</a:t>
                    </a:r>
                    <a:r>
                      <a:rPr lang="el-GR" dirty="0"/>
                      <a:t>
7%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ΑΠΟΤΕΛΕΣΜΑΤΑ!$B$468:$B$472</c:f>
              <c:strCache>
                <c:ptCount val="5"/>
                <c:pt idx="0">
                  <c:v>Καθόλου Αποτελεσματικά</c:v>
                </c:pt>
                <c:pt idx="1">
                  <c:v>Λίγο Αποτελεσματικά</c:v>
                </c:pt>
                <c:pt idx="2">
                  <c:v>Ούτε πολύ Αποτελεσματικά/Ούτε λίγο Αποτελεσμτικά</c:v>
                </c:pt>
                <c:pt idx="3">
                  <c:v>Αρκετά Αποτελεσματικά</c:v>
                </c:pt>
                <c:pt idx="4">
                  <c:v>ΔΞ/ΔΑ</c:v>
                </c:pt>
              </c:strCache>
            </c:strRef>
          </c:cat>
          <c:val>
            <c:numRef>
              <c:f>ΑΠΟΤΕΛΕΣΜΑΤΑ!$D$468:$D$472</c:f>
              <c:numCache>
                <c:formatCode>0%</c:formatCode>
                <c:ptCount val="5"/>
                <c:pt idx="0">
                  <c:v>0.65301460119855959</c:v>
                </c:pt>
                <c:pt idx="1">
                  <c:v>0.20448299837764491</c:v>
                </c:pt>
                <c:pt idx="2">
                  <c:v>6.9661954110518814E-2</c:v>
                </c:pt>
                <c:pt idx="3">
                  <c:v>2.9036850643975806E-2</c:v>
                </c:pt>
                <c:pt idx="4">
                  <c:v>4.380359566930437E-2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κατά το επόμενο τρίμηνο οι πωλήσεις των προϊόντων / υπηρεσιών της επιχείρησής σας: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8362590890538311"/>
          <c:y val="0.27174838208184038"/>
          <c:w val="0.59809470000453513"/>
          <c:h val="0.64204838662564412"/>
        </c:manualLayout>
      </c:layout>
      <c:pieChart>
        <c:varyColors val="1"/>
        <c:ser>
          <c:idx val="0"/>
          <c:order val="0"/>
          <c:tx>
            <c:strRef>
              <c:f>ΑΠΟΤΕΛΕΣΜΑΤΑ!$D$492</c:f>
              <c:strCache>
                <c:ptCount val="1"/>
                <c:pt idx="0">
                  <c:v>ΠΟΣΟΣΤΟ</c:v>
                </c:pt>
              </c:strCache>
            </c:strRef>
          </c:tx>
          <c:explosion val="10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ΑΠΟΤΕΛΕΣΜΑΤΑ!$B$493:$B$496</c:f>
              <c:strCache>
                <c:ptCount val="4"/>
                <c:pt idx="0">
                  <c:v>Θα μειωθούν</c:v>
                </c:pt>
                <c:pt idx="1">
                  <c:v>Θα μείνουν αμετάβλητες</c:v>
                </c:pt>
                <c:pt idx="2">
                  <c:v>Θα αυξηθούν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ΑΠΟΤΕΛΕΣΜΑΤΑ!$D$493:$D$496</c:f>
              <c:numCache>
                <c:formatCode>0%</c:formatCode>
                <c:ptCount val="4"/>
                <c:pt idx="0">
                  <c:v>0.66681015927679765</c:v>
                </c:pt>
                <c:pt idx="1">
                  <c:v>0.22391469916222526</c:v>
                </c:pt>
                <c:pt idx="2">
                  <c:v>6.0862942481539117E-2</c:v>
                </c:pt>
                <c:pt idx="3">
                  <c:v>4.8412199079439833E-2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/>
            </a:pPr>
            <a:r>
              <a:rPr lang="el-GR" sz="1400" b="1" i="0" u="none" strike="noStrike" baseline="0" dirty="0"/>
              <a:t>Θεωρείτε ότι κατά το επόμενο τρίμηνο οι πωλήσεις των προϊόντων / υπηρεσιών της επιχείρησής σας</a:t>
            </a:r>
            <a:r>
              <a:rPr lang="el-GR" sz="1400" b="1" i="0" u="none" strike="noStrike" baseline="0" dirty="0" smtClean="0"/>
              <a:t>:</a:t>
            </a:r>
            <a:r>
              <a:rPr lang="en-US" sz="1400" b="1" i="0" u="none" strike="noStrike" baseline="0" dirty="0" smtClean="0"/>
              <a:t> </a:t>
            </a:r>
            <a:r>
              <a:rPr lang="el-GR" sz="1400" b="1" i="0" u="none" strike="noStrike" baseline="0" dirty="0" smtClean="0"/>
              <a:t> </a:t>
            </a:r>
            <a:r>
              <a:rPr lang="el-GR" sz="1200" b="1" i="0" u="none" strike="noStrike" baseline="0" dirty="0" smtClean="0"/>
              <a:t>(Μάρτιος 2011) </a:t>
            </a:r>
            <a:endParaRPr lang="el-GR" sz="1200" b="1" dirty="0"/>
          </a:p>
        </c:rich>
      </c:tx>
      <c:layout/>
    </c:title>
    <c:view3D>
      <c:rotX val="75"/>
      <c:perspective val="30"/>
    </c:view3D>
    <c:plotArea>
      <c:layout>
        <c:manualLayout>
          <c:layoutTarget val="inner"/>
          <c:xMode val="edge"/>
          <c:yMode val="edge"/>
          <c:x val="9.1676858762613084E-2"/>
          <c:y val="0.23763498108973821"/>
          <c:w val="0.816646282474777"/>
          <c:h val="0.68934965754979005"/>
        </c:manualLayout>
      </c:layout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0066FF"/>
              </a:solidFill>
            </c:spPr>
          </c:dPt>
          <c:dPt>
            <c:idx val="1"/>
            <c:spPr>
              <a:solidFill>
                <a:sysClr val="window" lastClr="FFFFFF">
                  <a:lumMod val="50000"/>
                </a:sys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Αποτελέσματα!$B$96:$B$99</c:f>
              <c:strCache>
                <c:ptCount val="4"/>
                <c:pt idx="0">
                  <c:v>Θα αυξηθούν</c:v>
                </c:pt>
                <c:pt idx="1">
                  <c:v>Θα μείνουν αμετάβλητες</c:v>
                </c:pt>
                <c:pt idx="2">
                  <c:v>Θα μειωθούν</c:v>
                </c:pt>
                <c:pt idx="3">
                  <c:v>ΔΞ/ΔΑ</c:v>
                </c:pt>
              </c:strCache>
            </c:strRef>
          </c:cat>
          <c:val>
            <c:numRef>
              <c:f>Αποτελέσματα!$D$96:$D$99</c:f>
              <c:numCache>
                <c:formatCode>0%</c:formatCode>
                <c:ptCount val="4"/>
                <c:pt idx="0">
                  <c:v>0.16095890410958905</c:v>
                </c:pt>
                <c:pt idx="1">
                  <c:v>0.27054794520547948</c:v>
                </c:pt>
                <c:pt idx="2">
                  <c:v>0.53767123287671614</c:v>
                </c:pt>
                <c:pt idx="3">
                  <c:v>3.0821917808219499E-2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2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κατά το επόμενο τρίμηνο η συνολική απασχόληση στην επιχείρησή σας: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7200936125523486"/>
          <c:y val="0.26516885065289031"/>
          <c:w val="0.57437502469119728"/>
          <c:h val="0.57464082388183713"/>
        </c:manualLayout>
      </c:layout>
      <c:pieChart>
        <c:varyColors val="1"/>
        <c:ser>
          <c:idx val="0"/>
          <c:order val="0"/>
          <c:tx>
            <c:strRef>
              <c:f>ΑΠΟΤΕΛΕΣΜΑΤΑ!$D$519</c:f>
              <c:strCache>
                <c:ptCount val="1"/>
                <c:pt idx="0">
                  <c:v>ΠΟΣΟΣΤΟ</c:v>
                </c:pt>
              </c:strCache>
            </c:strRef>
          </c:tx>
          <c:explosion val="8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19480369500316869"/>
                  <c:y val="9.8724027251932984E-3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ΑΠΟΤΕΛΕΣΜΑΤΑ!$B$520:$B$523</c:f>
              <c:strCache>
                <c:ptCount val="4"/>
                <c:pt idx="0">
                  <c:v>Θα μειωθεί</c:v>
                </c:pt>
                <c:pt idx="1">
                  <c:v>Θα μείνει αμετάβλητη</c:v>
                </c:pt>
                <c:pt idx="2">
                  <c:v>Θα αυξηθεί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ΑΠΟΤΕΛΕΣΜΑΤΑ!$D$520:$D$523</c:f>
              <c:numCache>
                <c:formatCode>0%</c:formatCode>
                <c:ptCount val="4"/>
                <c:pt idx="0">
                  <c:v>0.51425355097175462</c:v>
                </c:pt>
                <c:pt idx="1">
                  <c:v>0.3776114955468014</c:v>
                </c:pt>
                <c:pt idx="2">
                  <c:v>3.6453332450419075E-2</c:v>
                </c:pt>
                <c:pt idx="3">
                  <c:v>7.1681621031023532E-2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200" b="1"/>
            </a:pPr>
            <a:r>
              <a:rPr lang="el-GR" sz="1400" b="1" i="0" u="none" strike="noStrike" baseline="0" dirty="0"/>
              <a:t>Θεωρείτε ότι κατά το επόμενο τρίμηνο η συνολική απασχόληση στην επιχείρησή σας</a:t>
            </a:r>
            <a:r>
              <a:rPr lang="el-GR" sz="1400" b="1" i="0" u="none" strike="noStrike" baseline="0" dirty="0" smtClean="0"/>
              <a:t>:</a:t>
            </a:r>
            <a:r>
              <a:rPr lang="en-US" sz="1400" b="1" i="0" u="none" strike="noStrike" baseline="0" dirty="0" smtClean="0"/>
              <a:t>  </a:t>
            </a:r>
            <a:r>
              <a:rPr lang="en-US" sz="1200" b="1" i="0" u="none" strike="noStrike" baseline="0" dirty="0" smtClean="0"/>
              <a:t>(</a:t>
            </a:r>
            <a:r>
              <a:rPr lang="el-GR" sz="1200" b="1" i="0" u="none" strike="noStrike" baseline="0" dirty="0" smtClean="0"/>
              <a:t>Μάρτιος 2011) </a:t>
            </a:r>
            <a:endParaRPr lang="el-GR" sz="1200" b="1" dirty="0"/>
          </a:p>
        </c:rich>
      </c:tx>
      <c:layout>
        <c:manualLayout>
          <c:xMode val="edge"/>
          <c:yMode val="edge"/>
          <c:x val="0.1506396408095165"/>
          <c:y val="2.1604938271605059E-2"/>
        </c:manualLayout>
      </c:layout>
    </c:title>
    <c:view3D>
      <c:rotX val="75"/>
      <c:perspective val="30"/>
    </c:view3D>
    <c:plotArea>
      <c:layout>
        <c:manualLayout>
          <c:layoutTarget val="inner"/>
          <c:xMode val="edge"/>
          <c:yMode val="edge"/>
          <c:x val="0.11476303036687829"/>
          <c:y val="0.26188201310965603"/>
          <c:w val="0.76002133319286924"/>
          <c:h val="0.66394716826335565"/>
        </c:manualLayout>
      </c:layout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0066FF"/>
              </a:soli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Αποτελέσματα!$B$105:$B$108</c:f>
              <c:strCache>
                <c:ptCount val="4"/>
                <c:pt idx="0">
                  <c:v>Θα αυξηθεί</c:v>
                </c:pt>
                <c:pt idx="1">
                  <c:v>Θα μείνει αμετάβλητη</c:v>
                </c:pt>
                <c:pt idx="2">
                  <c:v>Θα μειωθεί</c:v>
                </c:pt>
                <c:pt idx="3">
                  <c:v>ΔΞ/ΔΑ</c:v>
                </c:pt>
              </c:strCache>
            </c:strRef>
          </c:cat>
          <c:val>
            <c:numRef>
              <c:f>Αποτελέσματα!$D$105:$D$108</c:f>
              <c:numCache>
                <c:formatCode>0%</c:formatCode>
                <c:ptCount val="4"/>
                <c:pt idx="0">
                  <c:v>8.2191780821917471E-2</c:v>
                </c:pt>
                <c:pt idx="1">
                  <c:v>0.5034246575342467</c:v>
                </c:pt>
                <c:pt idx="2">
                  <c:v>0.38356164383561736</c:v>
                </c:pt>
                <c:pt idx="3">
                  <c:v>3.0821917808219315E-2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κατά το επόμενο τρίμηνο η ρευστότητα της επιχείρησής σας: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6311108466888466"/>
          <c:y val="0.26171765326976837"/>
          <c:w val="0.63326054716496427"/>
          <c:h val="0.64280834929789377"/>
        </c:manualLayout>
      </c:layout>
      <c:pieChart>
        <c:varyColors val="1"/>
        <c:ser>
          <c:idx val="0"/>
          <c:order val="0"/>
          <c:tx>
            <c:strRef>
              <c:f>ΑΠΟΤΕΛΕΣΜΑΤΑ!$D$537</c:f>
              <c:strCache>
                <c:ptCount val="1"/>
                <c:pt idx="0">
                  <c:v>ΠΟΣΟΣΤΟ</c:v>
                </c:pt>
              </c:strCache>
            </c:strRef>
          </c:tx>
          <c:explosion val="8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18395869571303544"/>
                  <c:y val="-0.1167289917730862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ΑΠΟΤΕΛΕΣΜΑΤΑ!$B$538:$B$541</c:f>
              <c:strCache>
                <c:ptCount val="4"/>
                <c:pt idx="0">
                  <c:v>Θα μειωθεί</c:v>
                </c:pt>
                <c:pt idx="1">
                  <c:v>Θα μείνει αμετάβλητη</c:v>
                </c:pt>
                <c:pt idx="2">
                  <c:v>Θα βελτιωθεί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ΑΠΟΤΕΛΕΣΜΑΤΑ!$D$538:$D$541</c:f>
              <c:numCache>
                <c:formatCode>0%</c:formatCode>
                <c:ptCount val="4"/>
                <c:pt idx="0">
                  <c:v>0.68274834437086074</c:v>
                </c:pt>
                <c:pt idx="1">
                  <c:v>0.19132450331125817</c:v>
                </c:pt>
                <c:pt idx="2">
                  <c:v>4.9834437086093038E-2</c:v>
                </c:pt>
                <c:pt idx="3">
                  <c:v>7.6092715231788122E-2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200" b="1"/>
            </a:pPr>
            <a:r>
              <a:rPr lang="el-GR" sz="1400" b="1" i="0" u="none" strike="noStrike" baseline="0" dirty="0"/>
              <a:t>Θεωρείτε ότι κατά το επόμενο τρίμηνο η ρευστότητα της επιχείρησής σας: </a:t>
            </a:r>
            <a:r>
              <a:rPr lang="en-US" sz="1200" b="1" i="0" u="none" strike="noStrike" baseline="0" dirty="0" smtClean="0"/>
              <a:t>(</a:t>
            </a:r>
            <a:r>
              <a:rPr lang="el-GR" sz="1200" b="1" i="0" u="none" strike="noStrike" baseline="0" dirty="0" smtClean="0"/>
              <a:t>Μάρτιος 2011) </a:t>
            </a:r>
            <a:endParaRPr lang="el-GR" sz="1400" b="1" dirty="0"/>
          </a:p>
        </c:rich>
      </c:tx>
      <c:layout/>
    </c:title>
    <c:view3D>
      <c:rotX val="75"/>
      <c:perspective val="30"/>
    </c:view3D>
    <c:plotArea>
      <c:layout>
        <c:manualLayout>
          <c:layoutTarget val="inner"/>
          <c:xMode val="edge"/>
          <c:yMode val="edge"/>
          <c:x val="9.2242246152909393E-2"/>
          <c:y val="0.29100826403903896"/>
          <c:w val="0.81551550769418235"/>
          <c:h val="0.67800607624793863"/>
        </c:manualLayout>
      </c:layout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0066FF"/>
              </a:soli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Αποτελέσματα!$B$114:$B$117</c:f>
              <c:strCache>
                <c:ptCount val="4"/>
                <c:pt idx="0">
                  <c:v>Θα βελτιωθεί</c:v>
                </c:pt>
                <c:pt idx="1">
                  <c:v>Θα μείνει αμετάβλητη</c:v>
                </c:pt>
                <c:pt idx="2">
                  <c:v>Θα μειωθεί</c:v>
                </c:pt>
                <c:pt idx="3">
                  <c:v>ΔΞ/ΔΑ</c:v>
                </c:pt>
              </c:strCache>
            </c:strRef>
          </c:cat>
          <c:val>
            <c:numRef>
              <c:f>Αποτελέσματα!$D$114:$D$117</c:f>
              <c:numCache>
                <c:formatCode>0%</c:formatCode>
                <c:ptCount val="4"/>
                <c:pt idx="0">
                  <c:v>0.11301369863013698</c:v>
                </c:pt>
                <c:pt idx="1">
                  <c:v>0.18493150684931539</c:v>
                </c:pt>
                <c:pt idx="2">
                  <c:v>0.68835616438356151</c:v>
                </c:pt>
                <c:pt idx="3">
                  <c:v>1.3698630136986301E-2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400" b="1" i="0" u="none" strike="noStrike" baseline="0" dirty="0"/>
              <a:t>Έχετε χρησιμοποιήσει, μέχρι σήμερα, κάποιο από τα προγράμματα που υποστηρίζει το ΤΕΜΠΜΕ; </a:t>
            </a:r>
            <a:endParaRPr lang="el-GR" sz="1400" b="1" i="0" u="none" strike="noStrike" baseline="0" dirty="0" smtClean="0"/>
          </a:p>
          <a:p>
            <a:pPr>
              <a:defRPr sz="1600" b="1"/>
            </a:pPr>
            <a:r>
              <a:rPr lang="el-GR" sz="1400" b="1" i="0" u="none" strike="noStrike" baseline="0" dirty="0" smtClean="0"/>
              <a:t> </a:t>
            </a:r>
            <a:r>
              <a:rPr lang="el-GR" sz="1200" b="1" i="0" u="none" strike="noStrike" baseline="0" dirty="0" smtClean="0"/>
              <a:t>(Ιούλιος 2010)</a:t>
            </a:r>
            <a:endParaRPr lang="el-GR" sz="1200" b="1" dirty="0"/>
          </a:p>
        </c:rich>
      </c:tx>
      <c:layout>
        <c:manualLayout>
          <c:xMode val="edge"/>
          <c:yMode val="edge"/>
          <c:x val="0.13108813533020294"/>
          <c:y val="3.5107128570893056E-2"/>
        </c:manualLayout>
      </c:layout>
    </c:title>
    <c:plotArea>
      <c:layout>
        <c:manualLayout>
          <c:layoutTarget val="inner"/>
          <c:xMode val="edge"/>
          <c:yMode val="edge"/>
          <c:x val="0.2552983345291816"/>
          <c:y val="0.35143872119991515"/>
          <c:w val="0.55400361714568969"/>
          <c:h val="0.61555563554500048"/>
        </c:manualLayout>
      </c:layout>
      <c:pieChart>
        <c:varyColors val="1"/>
        <c:ser>
          <c:idx val="0"/>
          <c:order val="0"/>
          <c:explosion val="13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12685411210861497"/>
                  <c:y val="-0.15331331784965729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0.10813404792310817"/>
                  <c:y val="7.3181555127039208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2.6611367965239278E-2"/>
                  <c:y val="2.3636946864662028E-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'ΣΥΓΚΡΙΤΙΚΑ 2010 -2011'!$B$35:$B$37</c:f>
              <c:strCache>
                <c:ptCount val="3"/>
                <c:pt idx="0">
                  <c:v>ΟΧΙ</c:v>
                </c:pt>
                <c:pt idx="1">
                  <c:v>ΝΑΙ</c:v>
                </c:pt>
                <c:pt idx="2">
                  <c:v>ΔΞ/ΔΑ</c:v>
                </c:pt>
              </c:strCache>
            </c:strRef>
          </c:cat>
          <c:val>
            <c:numRef>
              <c:f>'ΣΥΓΚΡΙΤΙΚΑ 2010 -2011'!$D$35:$D$37</c:f>
              <c:numCache>
                <c:formatCode>0%</c:formatCode>
                <c:ptCount val="3"/>
                <c:pt idx="0">
                  <c:v>0.65360000000000418</c:v>
                </c:pt>
                <c:pt idx="1">
                  <c:v>0.33010000000000156</c:v>
                </c:pt>
                <c:pt idx="2">
                  <c:v>1.9099999999999999E-2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κατά το επόμενο τρίμηνο οι δανειακές ανάγκες της επιχείρησής σας: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9659783439327524"/>
          <c:y val="0.21426031763807191"/>
          <c:w val="0.62156418163854543"/>
          <c:h val="0.62198529794067303"/>
        </c:manualLayout>
      </c:layout>
      <c:pieChart>
        <c:varyColors val="1"/>
        <c:ser>
          <c:idx val="0"/>
          <c:order val="0"/>
          <c:tx>
            <c:strRef>
              <c:f>ΑΠΟΤΕΛΕΣΜΑΤΑ!$D$555</c:f>
              <c:strCache>
                <c:ptCount val="1"/>
                <c:pt idx="0">
                  <c:v>ΠΟΣΟΣΤΟ</c:v>
                </c:pt>
              </c:strCache>
            </c:strRef>
          </c:tx>
          <c:explosion val="8"/>
          <c:dPt>
            <c:idx val="0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ΑΠΟΤΕΛΕΣΜΑΤΑ!$B$556:$B$559</c:f>
              <c:strCache>
                <c:ptCount val="4"/>
                <c:pt idx="0">
                  <c:v>Θα μείνουν αμετάβλητες</c:v>
                </c:pt>
                <c:pt idx="1">
                  <c:v>Θα αυξηθούν</c:v>
                </c:pt>
                <c:pt idx="2">
                  <c:v>Θα μειωθούν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ΑΠΟΤΕΛΕΣΜΑΤΑ!$D$556:$D$559</c:f>
              <c:numCache>
                <c:formatCode>0%</c:formatCode>
                <c:ptCount val="4"/>
                <c:pt idx="0">
                  <c:v>0.50619123294928148</c:v>
                </c:pt>
                <c:pt idx="1">
                  <c:v>0.28095616474639135</c:v>
                </c:pt>
                <c:pt idx="2">
                  <c:v>0.12008343265792611</c:v>
                </c:pt>
                <c:pt idx="3">
                  <c:v>9.2769169646404498E-2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200" b="1"/>
            </a:pPr>
            <a:r>
              <a:rPr lang="el-GR" sz="1400" b="1" i="0" u="none" strike="noStrike" baseline="0" dirty="0"/>
              <a:t>Θεωρείτε ότι κατά το επόμενο τρίμηνο οι δανειακές ανάγκες της επιχείρησής σας: </a:t>
            </a:r>
            <a:r>
              <a:rPr lang="en-US" sz="1400" b="1" i="0" u="none" strike="noStrike" baseline="0" dirty="0" smtClean="0"/>
              <a:t> </a:t>
            </a:r>
            <a:r>
              <a:rPr lang="en-US" sz="1200" b="1" i="0" u="none" strike="noStrike" baseline="0" dirty="0" smtClean="0"/>
              <a:t>(</a:t>
            </a:r>
            <a:r>
              <a:rPr lang="el-GR" sz="1200" b="1" i="0" u="none" strike="noStrike" baseline="0" dirty="0" smtClean="0"/>
              <a:t>Μάρτιος 2011) </a:t>
            </a:r>
            <a:endParaRPr lang="el-GR" sz="1400" b="1" dirty="0"/>
          </a:p>
        </c:rich>
      </c:tx>
      <c:layout/>
    </c:title>
    <c:view3D>
      <c:rotX val="75"/>
      <c:perspective val="30"/>
    </c:view3D>
    <c:plotArea>
      <c:layout>
        <c:manualLayout>
          <c:layoutTarget val="inner"/>
          <c:xMode val="edge"/>
          <c:yMode val="edge"/>
          <c:x val="9.1894847504506355E-2"/>
          <c:y val="0.23472652344183981"/>
          <c:w val="0.86359309993748612"/>
          <c:h val="0.74627580442451069"/>
        </c:manualLayout>
      </c:layout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solidFill>
                <a:srgbClr val="0066FF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r>
                      <a:rPr lang="el-GR"/>
                      <a:t>Θα μείνουν </a:t>
                    </a:r>
                    <a:r>
                      <a:rPr lang="el-GR" smtClean="0"/>
                      <a:t>αμετάβλητες</a:t>
                    </a:r>
                    <a:r>
                      <a:rPr lang="el-GR"/>
                      <a:t>
32%</a:t>
                    </a:r>
                  </a:p>
                </c:rich>
              </c:tx>
              <c:spPr/>
              <c:showCatName val="1"/>
              <c:showPercent val="1"/>
            </c:dLbl>
            <c:dLbl>
              <c:idx val="3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Αποτελέσματα!$B$124:$B$127</c:f>
              <c:strCache>
                <c:ptCount val="4"/>
                <c:pt idx="0">
                  <c:v>Θα αυξηθούν</c:v>
                </c:pt>
                <c:pt idx="1">
                  <c:v>Θα μείνουν αμετάβλητες</c:v>
                </c:pt>
                <c:pt idx="2">
                  <c:v>Θα μειωθούν</c:v>
                </c:pt>
                <c:pt idx="3">
                  <c:v>ΔΞ/ΔΑ</c:v>
                </c:pt>
              </c:strCache>
            </c:strRef>
          </c:cat>
          <c:val>
            <c:numRef>
              <c:f>Αποτελέσματα!$D$124:$D$127</c:f>
              <c:numCache>
                <c:formatCode>0%</c:formatCode>
                <c:ptCount val="4"/>
                <c:pt idx="0">
                  <c:v>0.54794520547945325</c:v>
                </c:pt>
                <c:pt idx="1">
                  <c:v>0.31506849315068608</c:v>
                </c:pt>
                <c:pt idx="2">
                  <c:v>6.5068493150684983E-2</c:v>
                </c:pt>
                <c:pt idx="3">
                  <c:v>7.1917808219178078E-2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κατά το επόμενο τρίμηνο οι ικανοποίηση των δανειακών αναγκών της επιχείρησής σας θα γίνεται:</a:t>
            </a:r>
          </a:p>
        </c:rich>
      </c:tx>
      <c:layout>
        <c:manualLayout>
          <c:xMode val="edge"/>
          <c:yMode val="edge"/>
          <c:x val="0.18248061253798156"/>
          <c:y val="1.4222122679806265E-2"/>
        </c:manualLayout>
      </c:layout>
    </c:title>
    <c:plotArea>
      <c:layout>
        <c:manualLayout>
          <c:layoutTarget val="inner"/>
          <c:xMode val="edge"/>
          <c:yMode val="edge"/>
          <c:x val="0.11699634170307348"/>
          <c:y val="0.21352146849949186"/>
          <c:w val="0.59534511949932734"/>
          <c:h val="0.58803699245032959"/>
        </c:manualLayout>
      </c:layout>
      <c:pieChart>
        <c:varyColors val="1"/>
        <c:ser>
          <c:idx val="0"/>
          <c:order val="0"/>
          <c:tx>
            <c:strRef>
              <c:f>ΑΠΟΤΕΛΕΣΜΑΤΑ!$D$574</c:f>
              <c:strCache>
                <c:ptCount val="1"/>
                <c:pt idx="0">
                  <c:v>ΠΟΣΟΣΤΟ</c:v>
                </c:pt>
              </c:strCache>
            </c:strRef>
          </c:tx>
          <c:explosion val="7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17046364903788339"/>
                  <c:y val="-0.20983304870423791"/>
                </c:manualLayout>
              </c:layout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1.626604516184256E-2"/>
                  <c:y val="-2.2345157105928732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0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ΑΠΟΤΕΛΕΣΜΑΤΑ!$B$575:$B$578</c:f>
              <c:strCache>
                <c:ptCount val="4"/>
                <c:pt idx="0">
                  <c:v>Με δυσμενέστερους όρους</c:v>
                </c:pt>
                <c:pt idx="1">
                  <c:v>Με τους σημερινούς όρους</c:v>
                </c:pt>
                <c:pt idx="2">
                  <c:v>Με ευνοϊκότερους όρους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ΑΠΟΤΕΛΕΣΜΑΤΑ!$D$575:$D$578</c:f>
              <c:numCache>
                <c:formatCode>0%</c:formatCode>
                <c:ptCount val="4"/>
                <c:pt idx="0">
                  <c:v>0.76955931529980781</c:v>
                </c:pt>
                <c:pt idx="1">
                  <c:v>7.9727179419262995E-2</c:v>
                </c:pt>
                <c:pt idx="2">
                  <c:v>1.8839188160116583E-2</c:v>
                </c:pt>
                <c:pt idx="3">
                  <c:v>0.13187431712081582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200" b="1"/>
            </a:pPr>
            <a:r>
              <a:rPr lang="el-GR" sz="1400" b="1" i="0" u="none" strike="noStrike" baseline="0" dirty="0"/>
              <a:t>Θεωρείτε ότι κατά το επόμενο τρίμηνο οι ικανοποίηση των δανειακών αναγκών της επιχείρησής σας θα γίνεται: </a:t>
            </a:r>
            <a:r>
              <a:rPr lang="el-GR" sz="1400" b="1" i="0" u="none" strike="noStrike" baseline="0" dirty="0" smtClean="0"/>
              <a:t> </a:t>
            </a:r>
            <a:r>
              <a:rPr lang="en-US" sz="1200" b="1" i="0" u="none" strike="noStrike" baseline="0" dirty="0" smtClean="0"/>
              <a:t>(</a:t>
            </a:r>
            <a:r>
              <a:rPr lang="el-GR" sz="1200" b="1" i="0" u="none" strike="noStrike" baseline="0" dirty="0" smtClean="0"/>
              <a:t>Μάρτιος 2011) </a:t>
            </a:r>
            <a:endParaRPr lang="el-GR" sz="1400" b="1" dirty="0"/>
          </a:p>
        </c:rich>
      </c:tx>
      <c:layout/>
    </c:title>
    <c:view3D>
      <c:rotX val="75"/>
      <c:perspective val="30"/>
    </c:view3D>
    <c:plotArea>
      <c:layout>
        <c:manualLayout>
          <c:layoutTarget val="inner"/>
          <c:xMode val="edge"/>
          <c:yMode val="edge"/>
          <c:x val="0.10511665729570432"/>
          <c:y val="0.2770469533235943"/>
          <c:w val="0.84895661666997491"/>
          <c:h val="0.69932507499166752"/>
        </c:manualLayout>
      </c:layout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0066FF"/>
              </a:soli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1"/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3"/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tx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0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Αποτελέσματα!$B$133:$B$136</c:f>
              <c:strCache>
                <c:ptCount val="4"/>
                <c:pt idx="0">
                  <c:v>Με ευνοϊκότερους όρους</c:v>
                </c:pt>
                <c:pt idx="1">
                  <c:v>Με τους σημερινούς όρους</c:v>
                </c:pt>
                <c:pt idx="2">
                  <c:v>Με δυσμενέστερους όρους</c:v>
                </c:pt>
                <c:pt idx="3">
                  <c:v>ΔΞ/ΔΑ</c:v>
                </c:pt>
              </c:strCache>
            </c:strRef>
          </c:cat>
          <c:val>
            <c:numRef>
              <c:f>Αποτελέσματα!$D$133:$D$136</c:f>
              <c:numCache>
                <c:formatCode>0%</c:formatCode>
                <c:ptCount val="4"/>
                <c:pt idx="0">
                  <c:v>2.7397260273972612E-2</c:v>
                </c:pt>
                <c:pt idx="1">
                  <c:v>0.16438356164383533</c:v>
                </c:pt>
                <c:pt idx="2">
                  <c:v>0.63698630136986301</c:v>
                </c:pt>
                <c:pt idx="3">
                  <c:v>0.17123287671232904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200" dirty="0"/>
              <a:t>Πως εκτιμάτε τη βιωσιμότητα των επιχειρήσεων στο κλάδο σας και συναφείς κλάδους (πελάτες / προμηθευτές) στο επόμενο τρίμηνο σε σχέση με τη σημερινή κατάσταση;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8974350948296576"/>
          <c:y val="0.28802113637487292"/>
          <c:w val="0.70121148382355303"/>
          <c:h val="0.60485627036914613"/>
        </c:manualLayout>
      </c:layout>
      <c:pieChart>
        <c:varyColors val="1"/>
        <c:ser>
          <c:idx val="0"/>
          <c:order val="0"/>
          <c:tx>
            <c:strRef>
              <c:f>ΑΠΟΤΕΛΕΣΜΑΤΑ!$D$594</c:f>
              <c:strCache>
                <c:ptCount val="1"/>
                <c:pt idx="0">
                  <c:v>ΠΟΣΟΣΤΟ</c:v>
                </c:pt>
              </c:strCache>
            </c:strRef>
          </c:tx>
          <c:explosion val="10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15412838744413052"/>
                  <c:y val="-0.18568997448271404"/>
                </c:manualLayout>
              </c:layout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1"/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layout>
                <c:manualLayout>
                  <c:x val="-0.31636075188311408"/>
                  <c:y val="6.7270943379005854E-2"/>
                </c:manualLayout>
              </c:layout>
              <c:tx>
                <c:rich>
                  <a:bodyPr/>
                  <a:lstStyle/>
                  <a:p>
                    <a:r>
                      <a:rPr lang="el-GR" dirty="0" smtClean="0"/>
                      <a:t>Βελτιωμένη κατάσταση </a:t>
                    </a:r>
                    <a:r>
                      <a:rPr lang="el-GR" dirty="0"/>
                      <a:t>(λιγότερες επισφάλειες - πτωχεύσεις)
2%</a:t>
                    </a:r>
                  </a:p>
                </c:rich>
              </c:tx>
              <c:showCatName val="1"/>
              <c:showPercent val="1"/>
            </c:dLbl>
            <c:dLbl>
              <c:idx val="3"/>
              <c:layout>
                <c:manualLayout>
                  <c:x val="2.7385420918719691E-2"/>
                  <c:y val="-8.3853376381870805E-5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0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ΑΠΟΤΕΛΕΣΜΑΤΑ!$B$595:$B$598</c:f>
              <c:strCache>
                <c:ptCount val="4"/>
                <c:pt idx="0">
                  <c:v>Δυσμενέστερη κατάσταση (αύξηση επισφαλειών - πτωχεύσεων)</c:v>
                </c:pt>
                <c:pt idx="1">
                  <c:v>Αμετάβλητη κατάσταση</c:v>
                </c:pt>
                <c:pt idx="2">
                  <c:v>Βελτιωμένηκατάσταση (λιγότερες επισφάλειες - πτωχεύσεις)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ΑΠΟΤΕΛΕΣΜΑΤΑ!$D$595:$D$598</c:f>
              <c:numCache>
                <c:formatCode>0%</c:formatCode>
                <c:ptCount val="4"/>
                <c:pt idx="0">
                  <c:v>0.83068415126829664</c:v>
                </c:pt>
                <c:pt idx="1">
                  <c:v>0.13673090933174384</c:v>
                </c:pt>
                <c:pt idx="2">
                  <c:v>1.6590502682296841E-2</c:v>
                </c:pt>
                <c:pt idx="3">
                  <c:v>1.5994436717663443E-2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l-GR" sz="1200" b="1" i="0" u="none" strike="noStrike" baseline="0" dirty="0"/>
              <a:t>Πως εκτιμάτε τη βιωσιμότητα των επιχειρήσεων στο κλάδο σας και συναφείς κλάδους (πελάτες / προμηθευτές) στο επόμενο τρίμηνο σε σχέση με τη σημερινή κατάσταση; </a:t>
            </a:r>
            <a:r>
              <a:rPr lang="en-US" sz="1000" b="1" i="0" baseline="0" dirty="0" smtClean="0"/>
              <a:t>(</a:t>
            </a:r>
            <a:r>
              <a:rPr lang="el-GR" sz="1000" b="1" i="0" baseline="0" dirty="0" smtClean="0"/>
              <a:t>Μάρτιος 2011) 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el-GR" sz="1200" b="1" dirty="0"/>
          </a:p>
        </c:rich>
      </c:tx>
      <c:layout/>
    </c:title>
    <c:view3D>
      <c:rotX val="75"/>
      <c:perspective val="30"/>
    </c:view3D>
    <c:plotArea>
      <c:layout>
        <c:manualLayout>
          <c:layoutTarget val="inner"/>
          <c:xMode val="edge"/>
          <c:yMode val="edge"/>
          <c:x val="0.14591585917473149"/>
          <c:y val="0.30166739464260489"/>
          <c:w val="0.7664780158964617"/>
          <c:h val="0.68051837467069853"/>
        </c:manualLayout>
      </c:layout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0066FF"/>
              </a:solidFill>
            </c:spPr>
          </c:dPt>
          <c:dPt>
            <c:idx val="1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29077921290597547"/>
                  <c:y val="5.8194827667549874E-2"/>
                </c:manualLayout>
              </c:layout>
              <c:tx>
                <c:rich>
                  <a:bodyPr/>
                  <a:lstStyle/>
                  <a:p>
                    <a:r>
                      <a:rPr lang="el-GR" dirty="0" smtClean="0"/>
                      <a:t> Βελτιωμένη κατάσταση </a:t>
                    </a:r>
                    <a:r>
                      <a:rPr lang="el-GR" dirty="0"/>
                      <a:t>(λιγότερες επισφάλειες - πτωχεύσεις)
3%</a:t>
                    </a:r>
                  </a:p>
                </c:rich>
              </c:tx>
              <c:showCatName val="1"/>
              <c:showPercent val="1"/>
            </c:dLbl>
            <c:dLbl>
              <c:idx val="2"/>
              <c:layout>
                <c:manualLayout>
                  <c:x val="8.4643456938010064E-2"/>
                  <c:y val="-0.10189373935620567"/>
                </c:manualLayout>
              </c:layout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3"/>
              <c:layout>
                <c:manualLayout>
                  <c:x val="-5.1442467742506832E-2"/>
                  <c:y val="0.1053911781545665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0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Αποτελέσματα!$B$142:$B$145</c:f>
              <c:strCache>
                <c:ptCount val="4"/>
                <c:pt idx="0">
                  <c:v>Βελτιωμένηκατάσταση (λιγότερες επισφάλειες - πτωχεύσεις)</c:v>
                </c:pt>
                <c:pt idx="1">
                  <c:v>Αμετάβλητη κατάσταση</c:v>
                </c:pt>
                <c:pt idx="2">
                  <c:v>Δυσμενέστερη κατάσταση (αύξηση επισφαλειών - πτωχεύσεων)</c:v>
                </c:pt>
                <c:pt idx="3">
                  <c:v>ΔΞ/ΔΑ</c:v>
                </c:pt>
              </c:strCache>
            </c:strRef>
          </c:cat>
          <c:val>
            <c:numRef>
              <c:f>Αποτελέσματα!$D$142:$D$145</c:f>
              <c:numCache>
                <c:formatCode>0%</c:formatCode>
                <c:ptCount val="4"/>
                <c:pt idx="0">
                  <c:v>3.0821917808219291E-2</c:v>
                </c:pt>
                <c:pt idx="1">
                  <c:v>7.8767123287671353E-2</c:v>
                </c:pt>
                <c:pt idx="2">
                  <c:v>0.87671232876712257</c:v>
                </c:pt>
                <c:pt idx="3">
                  <c:v>1.3698630136986301E-2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l-GR" sz="1400" b="1" i="0" u="none" strike="noStrike" baseline="0" dirty="0"/>
              <a:t>Ποια κατηγορία προγραμμάτων του ΤΕΜΠΜΕ χρησιμοποιήσατε</a:t>
            </a:r>
            <a:r>
              <a:rPr lang="el-GR" sz="1400" b="1" i="0" u="none" strike="noStrike" baseline="0" dirty="0" smtClean="0"/>
              <a:t>; 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baseline="0" dirty="0" smtClean="0"/>
              <a:t>(</a:t>
            </a:r>
            <a:r>
              <a:rPr lang="el-GR" sz="1200" b="1" i="0" baseline="0" dirty="0" smtClean="0"/>
              <a:t>Ιούλιος 2010)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l-GR" sz="1000" b="1" i="0" u="none" strike="noStrike" baseline="0" dirty="0" smtClean="0"/>
              <a:t>(</a:t>
            </a:r>
            <a:r>
              <a:rPr lang="el-GR" sz="1000" b="1" i="0" u="none" strike="noStrike" baseline="0" dirty="0"/>
              <a:t>επί όσων έχουν χρησιμοποιήσει κάποιο πρόγραμμα του ΤΕΜΠΜΕ) </a:t>
            </a:r>
            <a:endParaRPr lang="el-GR" sz="1000" b="1" i="0" u="none" strike="noStrike" baseline="0" dirty="0" smtClean="0"/>
          </a:p>
        </c:rich>
      </c:tx>
      <c:layout/>
    </c:title>
    <c:plotArea>
      <c:layout>
        <c:manualLayout>
          <c:layoutTarget val="inner"/>
          <c:xMode val="edge"/>
          <c:yMode val="edge"/>
          <c:x val="0.55252934891865746"/>
          <c:y val="0.24775714605672164"/>
          <c:w val="0.42199676504880257"/>
          <c:h val="0.63256037544816235"/>
        </c:manualLayout>
      </c:layout>
      <c:barChart>
        <c:barDir val="bar"/>
        <c:grouping val="clustered"/>
        <c:ser>
          <c:idx val="0"/>
          <c:order val="0"/>
          <c:dPt>
            <c:idx val="0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</c:dLbls>
          <c:cat>
            <c:strRef>
              <c:f>'ΣΥΓΚΡΙΤΙΚΑ 2010 -2011'!$V$30:$V$34</c:f>
              <c:strCache>
                <c:ptCount val="5"/>
                <c:pt idx="0">
                  <c:v>ΔΞ/ΔΑ</c:v>
                </c:pt>
                <c:pt idx="1">
                  <c:v>Εγγύηση Επενδυτικού Δανείου με Επιδότηση Επιτοκίου</c:v>
                </c:pt>
                <c:pt idx="2">
                  <c:v>Εγγύηση από την ΤΕΜΠΜΕ ΑΕ Χαμηλότοκων Δανείων για την κάλυψη δαπανών αγοράς πρώτων υλών, εμπορευμάτων και υπηρεσιών</c:v>
                </c:pt>
                <c:pt idx="3">
                  <c:v>Επιδότηση Επιτοκίου για Άτοκο Δάνειο Κεφαλαίου Κίνησης</c:v>
                </c:pt>
                <c:pt idx="4">
                  <c:v>Εγγύηση Δανείου Κεφαλαίου Κίνησης με Επιδότηση Επιτοκίου</c:v>
                </c:pt>
              </c:strCache>
            </c:strRef>
          </c:cat>
          <c:val>
            <c:numRef>
              <c:f>'ΣΥΓΚΡΙΤΙΚΑ 2010 -2011'!$Y$30:$Y$34</c:f>
              <c:numCache>
                <c:formatCode>0%</c:formatCode>
                <c:ptCount val="5"/>
                <c:pt idx="0">
                  <c:v>4.0000000000000022E-2</c:v>
                </c:pt>
                <c:pt idx="1">
                  <c:v>6.0000000000000032E-2</c:v>
                </c:pt>
                <c:pt idx="2">
                  <c:v>0.1</c:v>
                </c:pt>
                <c:pt idx="3">
                  <c:v>0.38000000000000156</c:v>
                </c:pt>
                <c:pt idx="4">
                  <c:v>0.5</c:v>
                </c:pt>
              </c:numCache>
            </c:numRef>
          </c:val>
        </c:ser>
        <c:dLbls>
          <c:showVal val="1"/>
        </c:dLbls>
        <c:overlap val="-25"/>
        <c:axId val="136327168"/>
        <c:axId val="136328704"/>
      </c:barChart>
      <c:catAx>
        <c:axId val="136327168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sz="900" b="1"/>
            </a:pPr>
            <a:endParaRPr lang="el-GR"/>
          </a:p>
        </c:txPr>
        <c:crossAx val="136328704"/>
        <c:crosses val="autoZero"/>
        <c:auto val="1"/>
        <c:lblAlgn val="ctr"/>
        <c:lblOffset val="100"/>
      </c:catAx>
      <c:valAx>
        <c:axId val="136328704"/>
        <c:scaling>
          <c:orientation val="minMax"/>
        </c:scaling>
        <c:delete val="1"/>
        <c:axPos val="b"/>
        <c:numFmt formatCode="0%" sourceLinked="1"/>
        <c:tickLblPos val="none"/>
        <c:crossAx val="136327168"/>
        <c:crosses val="autoZero"/>
        <c:crossBetween val="between"/>
      </c:valAx>
      <c:spPr>
        <a:noFill/>
      </c:spPr>
    </c:plotArea>
    <c:plotVisOnly val="1"/>
  </c:chart>
  <c:spPr>
    <a:noFill/>
    <a:ln>
      <a:noFill/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400" dirty="0"/>
              <a:t>Ποια κατηγορία προγραμμάτων του ΕΤΕΑΝ (πρώην ΤΕΜΠΜΕ) χρησιμοποιήσατε;</a:t>
            </a:r>
            <a:endParaRPr lang="en-US" sz="1400" dirty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000" b="1" i="0" u="none" strike="noStrike" kern="1200" baseline="0" dirty="0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(</a:t>
            </a:r>
            <a:r>
              <a:rPr lang="el-GR" sz="1000" b="1" i="0" baseline="0" dirty="0"/>
              <a:t>επί όσων έχουν χρησιμοποιήσει κάποιο πρόγραμμα του ΕΤΕΑΝ)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l-GR" sz="1400" dirty="0"/>
          </a:p>
        </c:rich>
      </c:tx>
      <c:layout>
        <c:manualLayout>
          <c:xMode val="edge"/>
          <c:yMode val="edge"/>
          <c:x val="0.10919444444444502"/>
          <c:y val="2.7777777777778064E-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ΑΠΟΤΕΛΕΣΜΑΤΑ!$D$50</c:f>
              <c:strCache>
                <c:ptCount val="1"/>
                <c:pt idx="0">
                  <c:v>ΠΟΣΟΣΤΟ</c:v>
                </c:pt>
              </c:strCache>
            </c:strRef>
          </c:tx>
          <c:dPt>
            <c:idx val="5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</c:dLbls>
          <c:cat>
            <c:strRef>
              <c:f>ΑΠΟΤΕΛΕΣΜΑΤΑ!$B$51:$B$56</c:f>
              <c:strCache>
                <c:ptCount val="6"/>
                <c:pt idx="0">
                  <c:v>Εγγύηση Δανείου Κεφαλαίου Κίνησης με Επιδότηση Επιτοκίου</c:v>
                </c:pt>
                <c:pt idx="1">
                  <c:v>Επιδότηση Επιτοκίου για Άτοκο Δάνειο Κεφαλαίου Κίνησης</c:v>
                </c:pt>
                <c:pt idx="2">
                  <c:v>Εγγύηση από την ΕΤΕΑΝ ΑΕ (ΠΡΩΗΝ ΤΕΜΠΜΕ ΑΕ) Χαμηλότοκων Δανείων για την κάλυψη δαπανών αγοράς πρώτων υλών, εμπορευμάτων και υπηρεσιών</c:v>
                </c:pt>
                <c:pt idx="3">
                  <c:v>Εγγύηση Επενδυτικού Δανείου με Επιδότηση Επιτοκίου</c:v>
                </c:pt>
                <c:pt idx="4">
                  <c:v>Εγγύηση από την ΕΤΕΑΝ ΑΕ (ΠΡΩΗΝ ΤΕΜΠΜΕ ΑΕ) Χαμηλότοκων Δανείων για την Κάλυψη Φορολογικών και Ασφαλιστικών Υποχρεώσεων</c:v>
                </c:pt>
                <c:pt idx="5">
                  <c:v>ΔΞ/ΔΑ</c:v>
                </c:pt>
              </c:strCache>
            </c:strRef>
          </c:cat>
          <c:val>
            <c:numRef>
              <c:f>ΑΠΟΤΕΛΕΣΜΑΤΑ!$D$51:$D$56</c:f>
              <c:numCache>
                <c:formatCode>0%</c:formatCode>
                <c:ptCount val="6"/>
                <c:pt idx="0">
                  <c:v>0.56200000000000061</c:v>
                </c:pt>
                <c:pt idx="1">
                  <c:v>0.1983</c:v>
                </c:pt>
                <c:pt idx="2">
                  <c:v>0.14050000000000001</c:v>
                </c:pt>
                <c:pt idx="3">
                  <c:v>1.650000000000007E-2</c:v>
                </c:pt>
                <c:pt idx="4">
                  <c:v>1.650000000000007E-2</c:v>
                </c:pt>
                <c:pt idx="5">
                  <c:v>6.6100000000000006E-2</c:v>
                </c:pt>
              </c:numCache>
            </c:numRef>
          </c:val>
        </c:ser>
        <c:dLbls>
          <c:showVal val="1"/>
        </c:dLbls>
        <c:overlap val="-25"/>
        <c:axId val="136374144"/>
        <c:axId val="136375680"/>
      </c:barChart>
      <c:catAx>
        <c:axId val="136374144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900" b="1"/>
            </a:pPr>
            <a:endParaRPr lang="el-GR"/>
          </a:p>
        </c:txPr>
        <c:crossAx val="136375680"/>
        <c:crosses val="autoZero"/>
        <c:auto val="1"/>
        <c:lblAlgn val="ctr"/>
        <c:lblOffset val="100"/>
      </c:catAx>
      <c:valAx>
        <c:axId val="136375680"/>
        <c:scaling>
          <c:orientation val="minMax"/>
        </c:scaling>
        <c:delete val="1"/>
        <c:axPos val="t"/>
        <c:numFmt formatCode="0%" sourceLinked="1"/>
        <c:majorTickMark val="none"/>
        <c:tickLblPos val="none"/>
        <c:crossAx val="136374144"/>
        <c:crosses val="autoZero"/>
        <c:crossBetween val="between"/>
      </c:valAx>
      <c:spPr>
        <a:noFill/>
        <a:ln>
          <a:noFill/>
        </a:ln>
      </c:spPr>
    </c:plotArea>
    <c:plotVisOnly val="1"/>
  </c:chart>
  <c:spPr>
    <a:noFill/>
    <a:ln>
      <a:noFill/>
    </a:ln>
  </c:sp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400" dirty="0"/>
              <a:t>Πόσο σημαντική θεωρείτε για την επιχείρησή σας την υποστήριξη που λάβατε από το πρόγραμμα του ΕΤΕΑΝ (πρώην ΤΕΜΠΜΕ);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900" b="1" i="0" baseline="0" dirty="0"/>
              <a:t>(επί όσων έχουν χρησιμοποιήσει κάποιο πρόγραμμα του ΕΤΕΑΝ)</a:t>
            </a:r>
            <a:endParaRPr lang="el-GR" sz="900" dirty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l-GR" sz="1400" dirty="0"/>
          </a:p>
        </c:rich>
      </c:tx>
      <c:layout>
        <c:manualLayout>
          <c:xMode val="edge"/>
          <c:yMode val="edge"/>
          <c:x val="0.11607858943807753"/>
          <c:y val="2.6426241465856252E-2"/>
        </c:manualLayout>
      </c:layout>
    </c:title>
    <c:plotArea>
      <c:layout>
        <c:manualLayout>
          <c:layoutTarget val="inner"/>
          <c:xMode val="edge"/>
          <c:yMode val="edge"/>
          <c:x val="0.26392187168056502"/>
          <c:y val="0.33696427747213242"/>
          <c:w val="0.52962666682037285"/>
          <c:h val="0.50724473383597868"/>
        </c:manualLayout>
      </c:layout>
      <c:pieChart>
        <c:varyColors val="1"/>
        <c:ser>
          <c:idx val="0"/>
          <c:order val="0"/>
          <c:tx>
            <c:strRef>
              <c:f>ΑΠΟΤΕΛΕΣΜΑΤΑ!$D$66</c:f>
              <c:strCache>
                <c:ptCount val="1"/>
                <c:pt idx="0">
                  <c:v>ΠΟΣΟΣΤΟ</c:v>
                </c:pt>
              </c:strCache>
            </c:strRef>
          </c:tx>
          <c:explosion val="12"/>
          <c:dPt>
            <c:idx val="0"/>
            <c:spPr>
              <a:solidFill>
                <a:schemeClr val="tx2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gradFill flip="none" rotWithShape="1">
                <a:gsLst>
                  <a:gs pos="0">
                    <a:srgbClr val="FF0000">
                      <a:tint val="66000"/>
                      <a:satMod val="160000"/>
                    </a:srgbClr>
                  </a:gs>
                  <a:gs pos="50000">
                    <a:srgbClr val="FF0000">
                      <a:tint val="44500"/>
                      <a:satMod val="160000"/>
                    </a:srgbClr>
                  </a:gs>
                  <a:gs pos="100000">
                    <a:srgbClr val="FF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3"/>
            <c:spPr>
              <a:solidFill>
                <a:srgbClr val="FF0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ΑΠΟΤΕΛΕΣΜΑΤΑ!$B$67:$B$70</c:f>
              <c:strCache>
                <c:ptCount val="4"/>
                <c:pt idx="0">
                  <c:v>Πολύ</c:v>
                </c:pt>
                <c:pt idx="1">
                  <c:v>Αρκετά</c:v>
                </c:pt>
                <c:pt idx="2">
                  <c:v>Λίγο</c:v>
                </c:pt>
                <c:pt idx="3">
                  <c:v>Καθόλου</c:v>
                </c:pt>
              </c:strCache>
            </c:strRef>
          </c:cat>
          <c:val>
            <c:numRef>
              <c:f>ΑΠΟΤΕΛΕΣΜΑΤΑ!$D$67:$D$70</c:f>
              <c:numCache>
                <c:formatCode>0%</c:formatCode>
                <c:ptCount val="4"/>
                <c:pt idx="0">
                  <c:v>0.42150000000000032</c:v>
                </c:pt>
                <c:pt idx="1">
                  <c:v>0.42980000000000174</c:v>
                </c:pt>
                <c:pt idx="2">
                  <c:v>0.11570000000000009</c:v>
                </c:pt>
                <c:pt idx="3">
                  <c:v>3.3099999999999997E-2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400" b="1" i="0" u="none" strike="noStrike" baseline="0" dirty="0"/>
              <a:t>Πόσο σημαντική θεωρείτε για την επιχείρησή </a:t>
            </a:r>
            <a:endParaRPr lang="el-GR" sz="1400" b="1" i="0" u="none" strike="noStrike" baseline="0" dirty="0" smtClean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400" b="1" i="0" u="none" strike="noStrike" baseline="0" dirty="0" smtClean="0"/>
              <a:t>σας </a:t>
            </a:r>
            <a:r>
              <a:rPr lang="el-GR" sz="1400" b="1" i="0" u="none" strike="noStrike" baseline="0" dirty="0"/>
              <a:t>την υποστήριξη που λάβατε από το πρόγραμμα του ΤΕΜΠΜΕ</a:t>
            </a:r>
            <a:r>
              <a:rPr lang="el-GR" sz="1400" b="1" i="0" u="none" strike="noStrike" baseline="0" dirty="0" smtClean="0"/>
              <a:t>; </a:t>
            </a:r>
            <a:r>
              <a:rPr lang="el-GR" sz="1200" b="1" i="0" baseline="0" dirty="0" smtClean="0"/>
              <a:t>(Ιούλιος 2010) 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000" b="1" i="0" baseline="0" dirty="0" smtClean="0"/>
              <a:t>(</a:t>
            </a:r>
            <a:r>
              <a:rPr lang="el-GR" sz="1000" b="1" i="0" baseline="0" dirty="0"/>
              <a:t>επί όσων έχουν χρησιμοποιήσει κάποιο πρόγραμμα του ΤΕΜΠΜΕ</a:t>
            </a:r>
            <a:r>
              <a:rPr lang="el-GR" sz="1000" b="1" i="0" baseline="0" dirty="0" smtClean="0"/>
              <a:t>)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30940872561578825"/>
          <c:y val="0.32906819457726555"/>
          <c:w val="0.519916414012078"/>
          <c:h val="0.46518530606591507"/>
        </c:manualLayout>
      </c:layout>
      <c:pieChart>
        <c:varyColors val="1"/>
        <c:ser>
          <c:idx val="0"/>
          <c:order val="0"/>
          <c:explosion val="17"/>
          <c:dPt>
            <c:idx val="0"/>
            <c:spPr>
              <a:solidFill>
                <a:schemeClr val="tx2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gradFill flip="none" rotWithShape="1">
                <a:gsLst>
                  <a:gs pos="0">
                    <a:srgbClr val="FF0000">
                      <a:tint val="66000"/>
                      <a:satMod val="160000"/>
                    </a:srgbClr>
                  </a:gs>
                  <a:gs pos="50000">
                    <a:srgbClr val="FF0000">
                      <a:tint val="44500"/>
                      <a:satMod val="160000"/>
                    </a:srgbClr>
                  </a:gs>
                  <a:gs pos="100000">
                    <a:srgbClr val="FF0000">
                      <a:tint val="23500"/>
                      <a:satMod val="160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3"/>
            <c:spPr>
              <a:solidFill>
                <a:srgbClr val="FF0000"/>
              </a:solidFill>
            </c:spPr>
          </c:dPt>
          <c:dPt>
            <c:idx val="4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16837788343250121"/>
                  <c:y val="1.0993338353021612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0.14253506560236182"/>
                  <c:y val="-9.2619695252858195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'ΣΥΓΚΡΙΤΙΚΑ 2010 -2011'!$V$40:$V$44</c:f>
              <c:strCache>
                <c:ptCount val="5"/>
                <c:pt idx="0">
                  <c:v>Πολύ</c:v>
                </c:pt>
                <c:pt idx="1">
                  <c:v>Αρκετά</c:v>
                </c:pt>
                <c:pt idx="2">
                  <c:v>Λίγο</c:v>
                </c:pt>
                <c:pt idx="3">
                  <c:v>Καθόλου</c:v>
                </c:pt>
                <c:pt idx="4">
                  <c:v>ΔΞ/ΔΑ</c:v>
                </c:pt>
              </c:strCache>
            </c:strRef>
          </c:cat>
          <c:val>
            <c:numRef>
              <c:f>'ΣΥΓΚΡΙΤΙΚΑ 2010 -2011'!$X$40:$X$44</c:f>
              <c:numCache>
                <c:formatCode>0%</c:formatCode>
                <c:ptCount val="5"/>
                <c:pt idx="0">
                  <c:v>0.3800000000000015</c:v>
                </c:pt>
                <c:pt idx="1">
                  <c:v>0.48000000000000032</c:v>
                </c:pt>
                <c:pt idx="2">
                  <c:v>8.0000000000000043E-2</c:v>
                </c:pt>
                <c:pt idx="3">
                  <c:v>4.0000000000000022E-2</c:v>
                </c:pt>
                <c:pt idx="4">
                  <c:v>2.0000000000000011E-2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400" dirty="0"/>
              <a:t>Σε γενικές γραμμές, πως θα χαρακτηρίζατε τη διαδικασία υποβολής αίτησης και έγκρισης συμμετοχής της επιχείρησής σας στο πρόγραμμα του ΕΤΕΑΝ (πρώην </a:t>
            </a:r>
            <a:r>
              <a:rPr lang="el-GR" sz="1400" b="1" i="0" u="none" strike="noStrike" baseline="0" dirty="0"/>
              <a:t>ΤΕΜΠΜΕ);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000" b="1" i="0" baseline="0" dirty="0"/>
              <a:t>(επί όσων έχουν χρησιμοποιήσει κάποιο πρόγραμμα του ΕΤΕΑΝ)</a:t>
            </a:r>
            <a:endParaRPr lang="el-GR" sz="1000" dirty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l-GR" sz="1400" dirty="0"/>
              <a:t> </a:t>
            </a:r>
          </a:p>
        </c:rich>
      </c:tx>
      <c:layout>
        <c:manualLayout>
          <c:xMode val="edge"/>
          <c:yMode val="edge"/>
          <c:x val="0.12055281686144394"/>
          <c:y val="1.5920286581872684E-2"/>
        </c:manualLayout>
      </c:layout>
    </c:title>
    <c:plotArea>
      <c:layout>
        <c:manualLayout>
          <c:layoutTarget val="inner"/>
          <c:xMode val="edge"/>
          <c:yMode val="edge"/>
          <c:x val="0.27126294364007131"/>
          <c:y val="0.37118858519630876"/>
          <c:w val="0.46701334372481884"/>
          <c:h val="0.51580266031749478"/>
        </c:manualLayout>
      </c:layout>
      <c:pieChart>
        <c:varyColors val="1"/>
        <c:ser>
          <c:idx val="0"/>
          <c:order val="0"/>
          <c:tx>
            <c:strRef>
              <c:f>ΑΠΟΤΕΛΕΣΜΑΤΑ!$D$84</c:f>
              <c:strCache>
                <c:ptCount val="1"/>
                <c:pt idx="0">
                  <c:v>ΠΟΣΟΣΤΟ</c:v>
                </c:pt>
              </c:strCache>
            </c:strRef>
          </c:tx>
          <c:explosion val="2"/>
          <c:dPt>
            <c:idx val="0"/>
            <c:explosion val="14"/>
            <c:spPr>
              <a:solidFill>
                <a:srgbClr val="0066FF"/>
              </a:solidFill>
            </c:spPr>
          </c:dPt>
          <c:dPt>
            <c:idx val="1"/>
            <c:explosion val="1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ΑΠΟΤΕΛΕΣΜΑΤΑ!$B$85:$B$87</c:f>
              <c:strCache>
                <c:ptCount val="3"/>
                <c:pt idx="0">
                  <c:v>Απλή-Γρήγορη</c:v>
                </c:pt>
                <c:pt idx="1">
                  <c:v>Πολύπλοκη-Χρονοβόρα</c:v>
                </c:pt>
                <c:pt idx="2">
                  <c:v>ΔΞ/ΔΑ</c:v>
                </c:pt>
              </c:strCache>
            </c:strRef>
          </c:cat>
          <c:val>
            <c:numRef>
              <c:f>ΑΠΟΤΕΛΕΣΜΑΤΑ!$D$85:$D$87</c:f>
              <c:numCache>
                <c:formatCode>0%</c:formatCode>
                <c:ptCount val="3"/>
                <c:pt idx="0">
                  <c:v>0.46280000000000032</c:v>
                </c:pt>
                <c:pt idx="1">
                  <c:v>0.50409999999999999</c:v>
                </c:pt>
                <c:pt idx="2">
                  <c:v>3.3099999999999997E-2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</c:sp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0.18033</cdr:x>
      <cdr:y>0.45333</cdr:y>
    </cdr:from>
    <cdr:to>
      <cdr:x>0.22951</cdr:x>
      <cdr:y>0.53333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84176" y="2448272"/>
          <a:ext cx="43204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/>
            <a:t>1%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6675" y="0"/>
            <a:ext cx="29083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04363"/>
            <a:ext cx="29829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6675" y="9504363"/>
            <a:ext cx="29083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F7F81D7-9F3D-4E21-958F-AB1034F54F4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defTabSz="92710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49300"/>
            <a:ext cx="4991100" cy="3743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41863"/>
            <a:ext cx="4987925" cy="44910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83725"/>
            <a:ext cx="2944813" cy="498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defTabSz="92710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83725"/>
            <a:ext cx="2944812" cy="498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fld id="{8E804CE9-BEC9-4142-8D90-A53A66EEA0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804CE9-BEC9-4142-8D90-A53A66EEA0C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C9491-728C-478F-B889-B9E30FAF7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C1C8A-8821-487D-ACF2-0FD8897D43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EE9B0-BA01-4B10-BAD8-FA3E70C4C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BE12C-82B8-43A3-B14B-3A1663CB4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E2C33-F91E-4CF6-B235-68D555509F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F5648-012F-4956-9BB1-30AF65107D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B77F5-E4BF-4390-8ED0-F4D550848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4DD92-AD61-4F68-8C8D-D9B4BB962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 descr="ΛΟΓΟΤΥΠΟ ΕΛΛΗΝΙΚΟ.jpg"/>
          <p:cNvPicPr>
            <a:picLocks noChangeAspect="1"/>
          </p:cNvPicPr>
          <p:nvPr userDrawn="1"/>
        </p:nvPicPr>
        <p:blipFill>
          <a:blip r:embed="rId2" cstate="print"/>
          <a:srcRect l="13332" t="15099" r="13332" b="20131"/>
          <a:stretch>
            <a:fillRect/>
          </a:stretch>
        </p:blipFill>
        <p:spPr bwMode="auto">
          <a:xfrm>
            <a:off x="357188" y="5000625"/>
            <a:ext cx="2071687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4" descr="LOGO_FLATTERN copy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" y="6208713"/>
            <a:ext cx="197485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30364-56C9-4840-BB98-F499E85A2599}" type="datetimeFigureOut">
              <a:rPr lang="en-US"/>
              <a:pPr>
                <a:defRPr/>
              </a:pPr>
              <a:t>7/26/2011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03897-43F3-4682-ADE9-2869DDEE81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64FE6-16DC-461E-9118-4F50635F6C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6" name="Right Triangle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7" name="Freeform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en-US">
              <a:latin typeface="+mn-lt"/>
            </a:endParaRPr>
          </a:p>
        </p:txBody>
      </p:sp>
      <p:sp>
        <p:nvSpPr>
          <p:cNvPr id="8" name="Freeform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D5338-3197-40D6-B9F8-5836F8413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1841B40-B618-4947-B193-78375435EA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6" r:id="rId2"/>
    <p:sldLayoutId id="2147483744" r:id="rId3"/>
    <p:sldLayoutId id="2147483737" r:id="rId4"/>
    <p:sldLayoutId id="2147483738" r:id="rId5"/>
    <p:sldLayoutId id="2147483739" r:id="rId6"/>
    <p:sldLayoutId id="2147483745" r:id="rId7"/>
    <p:sldLayoutId id="2147483740" r:id="rId8"/>
    <p:sldLayoutId id="2147483746" r:id="rId9"/>
    <p:sldLayoutId id="2147483741" r:id="rId10"/>
    <p:sldLayoutId id="214748374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7.xml"/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3.xml"/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5.xml"/><Relationship Id="rId2" Type="http://schemas.openxmlformats.org/officeDocument/2006/relationships/chart" Target="../charts/chart44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285750" y="1500188"/>
            <a:ext cx="8572500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kumimoji="0"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ΕΡΕΥΝΑ</a:t>
            </a:r>
          </a:p>
          <a:p>
            <a:pPr algn="ctr" eaLnBrk="1" hangingPunct="1">
              <a:defRPr/>
            </a:pPr>
            <a:r>
              <a:rPr kumimoji="0"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</a:t>
            </a:r>
            <a:r>
              <a:rPr kumimoji="0" 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Απόψεις Επιχειρήσεων για </a:t>
            </a:r>
            <a:r>
              <a:rPr kumimoji="0" lang="el-G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τα προγράμματα Ε.Τ.Ε.Α.Ν. (πρώην Τ.Ε.Μ.Π.Μ.Ε) &amp; για την Οικονομική Κρίση</a:t>
            </a:r>
            <a:r>
              <a:rPr kumimoji="0"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”</a:t>
            </a:r>
            <a:endParaRPr kumimoji="0" lang="el-GR" sz="3600" b="1" dirty="0">
              <a:solidFill>
                <a:srgbClr val="FFFF00"/>
              </a:solidFill>
            </a:endParaRPr>
          </a:p>
        </p:txBody>
      </p:sp>
      <p:pic>
        <p:nvPicPr>
          <p:cNvPr id="6147" name="Picture 6" descr="ΛΟΓΟΤΥΠΟ ΕΛΛΗΝΙΚΟ.jpg"/>
          <p:cNvPicPr>
            <a:picLocks noChangeAspect="1"/>
          </p:cNvPicPr>
          <p:nvPr/>
        </p:nvPicPr>
        <p:blipFill>
          <a:blip r:embed="rId2" cstate="print"/>
          <a:srcRect l="13332" t="15099" r="13332" b="20131"/>
          <a:stretch>
            <a:fillRect/>
          </a:stretch>
        </p:blipFill>
        <p:spPr bwMode="auto">
          <a:xfrm>
            <a:off x="3530600" y="3609975"/>
            <a:ext cx="265271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7" descr="LOGO_FLATTERN copy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5867400"/>
            <a:ext cx="2928938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2 - Γράφημα"/>
          <p:cNvGraphicFramePr/>
          <p:nvPr/>
        </p:nvGraphicFramePr>
        <p:xfrm>
          <a:off x="571472" y="642918"/>
          <a:ext cx="8001056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3 - Γράφημα"/>
          <p:cNvGraphicFramePr/>
          <p:nvPr/>
        </p:nvGraphicFramePr>
        <p:xfrm>
          <a:off x="989919" y="642919"/>
          <a:ext cx="7164162" cy="4963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4 - Γράφημα"/>
          <p:cNvGraphicFramePr/>
          <p:nvPr/>
        </p:nvGraphicFramePr>
        <p:xfrm>
          <a:off x="-285784" y="500042"/>
          <a:ext cx="5000659" cy="5786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10 - Γράφημα"/>
          <p:cNvGraphicFramePr/>
          <p:nvPr/>
        </p:nvGraphicFramePr>
        <p:xfrm>
          <a:off x="4571968" y="571480"/>
          <a:ext cx="4572032" cy="557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5 - Γράφημα"/>
          <p:cNvGraphicFramePr/>
          <p:nvPr/>
        </p:nvGraphicFramePr>
        <p:xfrm>
          <a:off x="0" y="571480"/>
          <a:ext cx="4643438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11 - Γράφημα"/>
          <p:cNvGraphicFramePr/>
          <p:nvPr/>
        </p:nvGraphicFramePr>
        <p:xfrm>
          <a:off x="4572000" y="571480"/>
          <a:ext cx="4572000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6 - Γράφημα"/>
          <p:cNvGraphicFramePr/>
          <p:nvPr/>
        </p:nvGraphicFramePr>
        <p:xfrm>
          <a:off x="0" y="571480"/>
          <a:ext cx="4857784" cy="4945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12 - Γράφημα"/>
          <p:cNvGraphicFramePr/>
          <p:nvPr/>
        </p:nvGraphicFramePr>
        <p:xfrm>
          <a:off x="4357686" y="571480"/>
          <a:ext cx="4786314" cy="5024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7 - Γράφημα"/>
          <p:cNvGraphicFramePr/>
          <p:nvPr/>
        </p:nvGraphicFramePr>
        <p:xfrm>
          <a:off x="-142908" y="714356"/>
          <a:ext cx="5214974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13 - Γράφημα"/>
          <p:cNvGraphicFramePr/>
          <p:nvPr/>
        </p:nvGraphicFramePr>
        <p:xfrm>
          <a:off x="4071934" y="714356"/>
          <a:ext cx="5214942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8 - Γράφημα"/>
          <p:cNvGraphicFramePr/>
          <p:nvPr/>
        </p:nvGraphicFramePr>
        <p:xfrm>
          <a:off x="0" y="642918"/>
          <a:ext cx="5000628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14 - Γράφημα"/>
          <p:cNvGraphicFramePr/>
          <p:nvPr/>
        </p:nvGraphicFramePr>
        <p:xfrm>
          <a:off x="4283968" y="692696"/>
          <a:ext cx="4860032" cy="5165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19 - Γράφημα"/>
          <p:cNvGraphicFramePr/>
          <p:nvPr/>
        </p:nvGraphicFramePr>
        <p:xfrm>
          <a:off x="928662" y="642918"/>
          <a:ext cx="7572427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1 - Γράφημα"/>
          <p:cNvGraphicFramePr/>
          <p:nvPr/>
        </p:nvGraphicFramePr>
        <p:xfrm>
          <a:off x="500034" y="642918"/>
          <a:ext cx="7858180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2 - Γράφημα"/>
          <p:cNvGraphicFramePr/>
          <p:nvPr/>
        </p:nvGraphicFramePr>
        <p:xfrm>
          <a:off x="1517196" y="714356"/>
          <a:ext cx="6126638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642938" y="747713"/>
            <a:ext cx="8215312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762000" indent="-762000" eaLnBrk="1" hangingPunct="1">
              <a:defRPr/>
            </a:pPr>
            <a:r>
              <a:rPr kumimoji="0"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Ταυτότητα Έρευνας</a:t>
            </a:r>
            <a:endParaRPr kumimoji="0"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762000" indent="-762000" eaLnBrk="1" hangingPunct="1">
              <a:defRPr/>
            </a:pPr>
            <a:r>
              <a:rPr kumimoji="0"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kumimoji="0"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kumimoji="0" lang="el-GR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kumimoji="0" lang="el-GR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Έρευνα επιχειρήσεων – μελών ΕΒΕΘ για το </a:t>
            </a:r>
            <a:r>
              <a:rPr kumimoji="0"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ΕΤΕΑΝ &amp; για την Οικονομική Κρίση</a:t>
            </a:r>
            <a:endParaRPr kumimoji="0" lang="el-GR" sz="2000" b="1" dirty="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762000" indent="-762000" eaLnBrk="1" hangingPunct="1">
              <a:defRPr/>
            </a:pPr>
            <a:endParaRPr kumimoji="0" lang="el-GR" sz="2000" b="1" dirty="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762000" indent="-762000" eaLnBrk="1" hangingPunct="1">
              <a:defRPr/>
            </a:pP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Δείγμα: </a:t>
            </a:r>
            <a:r>
              <a:rPr kumimoji="0"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302 </a:t>
            </a: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επιχειρήσεις – μέλη ΕΒΕΘ</a:t>
            </a:r>
          </a:p>
          <a:p>
            <a:pPr marL="762000" indent="-762000" eaLnBrk="1" hangingPunct="1">
              <a:defRPr/>
            </a:pP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Μέθοδος: Ηλεκτρονικό Ερωτηματολόγιο μέσω </a:t>
            </a:r>
            <a:r>
              <a:rPr kumimoji="0" lang="en-US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PrimoQ</a:t>
            </a:r>
            <a:endParaRPr kumimoji="0" lang="el-GR" b="1" dirty="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762000" indent="-762000" eaLnBrk="1" hangingPunct="1">
              <a:defRPr/>
            </a:pP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Περίοδος: </a:t>
            </a:r>
            <a:r>
              <a:rPr kumimoji="0"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15 – 20 Ιουλίου 2011</a:t>
            </a: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kumimoji="0" lang="el-GR" sz="2000" b="1" dirty="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7171" name="Picture 6" descr="ΛΟΓΟΤΥΠΟ ΕΛΛΗΝΙΚΟ.jpg"/>
          <p:cNvPicPr>
            <a:picLocks noChangeAspect="1"/>
          </p:cNvPicPr>
          <p:nvPr/>
        </p:nvPicPr>
        <p:blipFill>
          <a:blip r:embed="rId2" cstate="print"/>
          <a:srcRect l="13332" t="15099" r="13332" b="20131"/>
          <a:stretch>
            <a:fillRect/>
          </a:stretch>
        </p:blipFill>
        <p:spPr bwMode="auto">
          <a:xfrm>
            <a:off x="6670675" y="5054600"/>
            <a:ext cx="1928813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7" descr="LOGO_FLATTERN copy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0675" y="6205538"/>
            <a:ext cx="183991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3 - Γράφημα"/>
          <p:cNvGraphicFramePr/>
          <p:nvPr/>
        </p:nvGraphicFramePr>
        <p:xfrm>
          <a:off x="179512" y="548680"/>
          <a:ext cx="8784976" cy="4752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3 - Γράφημα"/>
          <p:cNvGraphicFramePr/>
          <p:nvPr/>
        </p:nvGraphicFramePr>
        <p:xfrm>
          <a:off x="1142976" y="1000108"/>
          <a:ext cx="7072362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4 - Γράφημα"/>
          <p:cNvGraphicFramePr/>
          <p:nvPr/>
        </p:nvGraphicFramePr>
        <p:xfrm>
          <a:off x="107504" y="671513"/>
          <a:ext cx="8928992" cy="4557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16 - Γράφημα"/>
          <p:cNvGraphicFramePr/>
          <p:nvPr/>
        </p:nvGraphicFramePr>
        <p:xfrm>
          <a:off x="179512" y="332656"/>
          <a:ext cx="878497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7 - Γράφημα"/>
          <p:cNvGraphicFramePr/>
          <p:nvPr/>
        </p:nvGraphicFramePr>
        <p:xfrm>
          <a:off x="500034" y="500042"/>
          <a:ext cx="8429684" cy="5786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8 - Γράφημα"/>
          <p:cNvGraphicFramePr/>
          <p:nvPr/>
        </p:nvGraphicFramePr>
        <p:xfrm>
          <a:off x="0" y="476672"/>
          <a:ext cx="5292080" cy="4929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9 - Γράφημα"/>
          <p:cNvGraphicFramePr/>
          <p:nvPr/>
        </p:nvGraphicFramePr>
        <p:xfrm>
          <a:off x="4355976" y="476672"/>
          <a:ext cx="4788024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9 - Γράφημα"/>
          <p:cNvGraphicFramePr/>
          <p:nvPr/>
        </p:nvGraphicFramePr>
        <p:xfrm>
          <a:off x="0" y="692696"/>
          <a:ext cx="4860032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10 - Γράφημα"/>
          <p:cNvGraphicFramePr/>
          <p:nvPr/>
        </p:nvGraphicFramePr>
        <p:xfrm>
          <a:off x="4283969" y="692696"/>
          <a:ext cx="486003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30 - Γράφημα"/>
          <p:cNvGraphicFramePr/>
          <p:nvPr/>
        </p:nvGraphicFramePr>
        <p:xfrm>
          <a:off x="0" y="548680"/>
          <a:ext cx="5220072" cy="4928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11 - Γράφημα"/>
          <p:cNvGraphicFramePr/>
          <p:nvPr/>
        </p:nvGraphicFramePr>
        <p:xfrm>
          <a:off x="4211960" y="548680"/>
          <a:ext cx="493204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31 - Γράφημα"/>
          <p:cNvGraphicFramePr/>
          <p:nvPr/>
        </p:nvGraphicFramePr>
        <p:xfrm>
          <a:off x="0" y="548680"/>
          <a:ext cx="5004048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12 - Γράφημα"/>
          <p:cNvGraphicFramePr/>
          <p:nvPr/>
        </p:nvGraphicFramePr>
        <p:xfrm>
          <a:off x="4067944" y="548680"/>
          <a:ext cx="496855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32 - Γράφημα"/>
          <p:cNvGraphicFramePr/>
          <p:nvPr/>
        </p:nvGraphicFramePr>
        <p:xfrm>
          <a:off x="0" y="404664"/>
          <a:ext cx="5292080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13 - Γράφημα"/>
          <p:cNvGraphicFramePr/>
          <p:nvPr/>
        </p:nvGraphicFramePr>
        <p:xfrm>
          <a:off x="3779912" y="404664"/>
          <a:ext cx="536408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3 - Γράφημα"/>
          <p:cNvGraphicFramePr/>
          <p:nvPr/>
        </p:nvGraphicFramePr>
        <p:xfrm>
          <a:off x="1" y="1000108"/>
          <a:ext cx="5500694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1 - Γράφημα"/>
          <p:cNvGraphicFramePr/>
          <p:nvPr/>
        </p:nvGraphicFramePr>
        <p:xfrm>
          <a:off x="4500562" y="1142984"/>
          <a:ext cx="4357718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33 - Γράφημα"/>
          <p:cNvGraphicFramePr/>
          <p:nvPr/>
        </p:nvGraphicFramePr>
        <p:xfrm>
          <a:off x="107504" y="476672"/>
          <a:ext cx="4680520" cy="5259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14 - Γράφημα"/>
          <p:cNvGraphicFramePr/>
          <p:nvPr/>
        </p:nvGraphicFramePr>
        <p:xfrm>
          <a:off x="4211959" y="476672"/>
          <a:ext cx="4932041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285750" y="1500188"/>
            <a:ext cx="8572500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kumimoji="0"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ΕΡΕΥΝΑ</a:t>
            </a:r>
          </a:p>
          <a:p>
            <a:pPr algn="ctr" eaLnBrk="1" hangingPunct="1">
              <a:defRPr/>
            </a:pPr>
            <a:r>
              <a:rPr kumimoji="0"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</a:t>
            </a:r>
            <a:r>
              <a:rPr kumimoji="0" lang="el-G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Απόψεις Επιχειρήσεων για τα προγράμματα Ε.Τ.Ε.Α.Ν. (πρώην Τ.Ε.Μ.Π.Μ.Ε) &amp; για την Οικονομική Κρίση</a:t>
            </a:r>
            <a:r>
              <a:rPr kumimoji="0"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”</a:t>
            </a:r>
            <a:endParaRPr kumimoji="0" lang="el-GR" sz="3600" b="1" dirty="0">
              <a:solidFill>
                <a:srgbClr val="FFFF00"/>
              </a:solidFill>
            </a:endParaRPr>
          </a:p>
        </p:txBody>
      </p:sp>
      <p:pic>
        <p:nvPicPr>
          <p:cNvPr id="22531" name="Picture 6" descr="ΛΟΓΟΤΥΠΟ ΕΛΛΗΝΙΚΟ.jpg"/>
          <p:cNvPicPr>
            <a:picLocks noChangeAspect="1"/>
          </p:cNvPicPr>
          <p:nvPr/>
        </p:nvPicPr>
        <p:blipFill>
          <a:blip r:embed="rId2" cstate="print"/>
          <a:srcRect l="13332" t="15099" r="13332" b="20131"/>
          <a:stretch>
            <a:fillRect/>
          </a:stretch>
        </p:blipFill>
        <p:spPr bwMode="auto">
          <a:xfrm>
            <a:off x="3530600" y="3609975"/>
            <a:ext cx="265271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7" descr="LOGO_FLATTERN copy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5867400"/>
            <a:ext cx="2928938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4 - Γράφημα"/>
          <p:cNvGraphicFramePr/>
          <p:nvPr/>
        </p:nvGraphicFramePr>
        <p:xfrm>
          <a:off x="1" y="857232"/>
          <a:ext cx="5000627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2 - Γράφημα"/>
          <p:cNvGraphicFramePr/>
          <p:nvPr/>
        </p:nvGraphicFramePr>
        <p:xfrm>
          <a:off x="4143372" y="785794"/>
          <a:ext cx="5000628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6 - Γράφημα"/>
          <p:cNvGraphicFramePr/>
          <p:nvPr/>
        </p:nvGraphicFramePr>
        <p:xfrm>
          <a:off x="4714876" y="714356"/>
          <a:ext cx="4429124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- Γράφημα"/>
          <p:cNvGraphicFramePr/>
          <p:nvPr/>
        </p:nvGraphicFramePr>
        <p:xfrm>
          <a:off x="0" y="692696"/>
          <a:ext cx="5076056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6 - Γράφημα"/>
          <p:cNvGraphicFramePr/>
          <p:nvPr/>
        </p:nvGraphicFramePr>
        <p:xfrm>
          <a:off x="0" y="642918"/>
          <a:ext cx="4857752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7 - Γράφημα"/>
          <p:cNvGraphicFramePr/>
          <p:nvPr/>
        </p:nvGraphicFramePr>
        <p:xfrm>
          <a:off x="4286248" y="714356"/>
          <a:ext cx="5286412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8 - Γράφημα"/>
          <p:cNvGraphicFramePr/>
          <p:nvPr/>
        </p:nvGraphicFramePr>
        <p:xfrm>
          <a:off x="-108520" y="785794"/>
          <a:ext cx="5112568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8 - Γράφημα"/>
          <p:cNvGraphicFramePr/>
          <p:nvPr/>
        </p:nvGraphicFramePr>
        <p:xfrm>
          <a:off x="4211960" y="836712"/>
          <a:ext cx="5076056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0 - Γράφημα"/>
          <p:cNvGraphicFramePr/>
          <p:nvPr/>
        </p:nvGraphicFramePr>
        <p:xfrm>
          <a:off x="0" y="642918"/>
          <a:ext cx="5072066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9 - Γράφημα"/>
          <p:cNvGraphicFramePr/>
          <p:nvPr/>
        </p:nvGraphicFramePr>
        <p:xfrm>
          <a:off x="4143372" y="500042"/>
          <a:ext cx="5214942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1 - Γράφημα"/>
          <p:cNvGraphicFramePr/>
          <p:nvPr/>
        </p:nvGraphicFramePr>
        <p:xfrm>
          <a:off x="714348" y="642918"/>
          <a:ext cx="7643865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  <a:fontScheme name="Flow">
    <a:majorFont>
      <a:latin typeface="Calibri"/>
      <a:ea typeface=""/>
      <a:cs typeface=""/>
      <a:font script="Jpan" typeface="ＭＳ Ｐゴシック"/>
      <a:font script="Hang" typeface="HY중고딕"/>
      <a:font script="Hans" typeface="隶书"/>
      <a:font script="Hant" typeface="微軟正黑體"/>
      <a:font script="Arab" typeface="Traditional Arabic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nstantia"/>
      <a:ea typeface=""/>
      <a:cs typeface=""/>
      <a:font script="Jpan" typeface="HGP明朝E"/>
      <a:font script="Hang" typeface="HY신명조"/>
      <a:font script="Hans" typeface="宋体"/>
      <a:font script="Hant" typeface="新細明體"/>
      <a:font script="Arab" typeface="Majalla UI"/>
      <a:font script="Hebr" typeface="David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Flow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1213</TotalTime>
  <Words>1444</Words>
  <Application>Microsoft Office PowerPoint</Application>
  <PresentationFormat>Προβολή στην οθόνη (4:3)</PresentationFormat>
  <Paragraphs>172</Paragraphs>
  <Slides>31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31</vt:i4>
      </vt:variant>
    </vt:vector>
  </HeadingPairs>
  <TitlesOfParts>
    <vt:vector size="32" baseType="lpstr">
      <vt:lpstr>Flow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  <vt:lpstr>Διαφάνεια 25</vt:lpstr>
      <vt:lpstr>Διαφάνεια 26</vt:lpstr>
      <vt:lpstr>Διαφάνεια 27</vt:lpstr>
      <vt:lpstr>Διαφάνεια 28</vt:lpstr>
      <vt:lpstr>Διαφάνεια 29</vt:lpstr>
      <vt:lpstr>Διαφάνεια 30</vt:lpstr>
      <vt:lpstr>Διαφάνεια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[Product Name] Marketing Plan</dc:title>
  <dc:creator>veta</dc:creator>
  <cp:lastModifiedBy>Direction</cp:lastModifiedBy>
  <cp:revision>157</cp:revision>
  <cp:lastPrinted>1601-01-01T00:00:00Z</cp:lastPrinted>
  <dcterms:created xsi:type="dcterms:W3CDTF">2008-03-28T18:48:56Z</dcterms:created>
  <dcterms:modified xsi:type="dcterms:W3CDTF">2011-07-26T10:43:24Z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TC010178121033</vt:lpwstr>
  </property>
</Properties>
</file>