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charts/chart19.xml" ContentType="application/vnd.openxmlformats-officedocument.drawingml.chart+xml"/>
  <Override PartName="/ppt/charts/chart28.xml" ContentType="application/vnd.openxmlformats-officedocument.drawingml.char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charts/chart17.xml" ContentType="application/vnd.openxmlformats-officedocument.drawingml.chart+xml"/>
  <Override PartName="/ppt/charts/chart26.xml" ContentType="application/vnd.openxmlformats-officedocument.drawingml.char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charts/chart13.xml" ContentType="application/vnd.openxmlformats-officedocument.drawingml.chart+xml"/>
  <Override PartName="/ppt/charts/chart15.xml" ContentType="application/vnd.openxmlformats-officedocument.drawingml.chart+xml"/>
  <Override PartName="/ppt/charts/chart24.xml" ContentType="application/vnd.openxmlformats-officedocument.drawingml.chart+xml"/>
  <Override PartName="/ppt/charts/chart33.xml" ContentType="application/vnd.openxmlformats-officedocument.drawingml.char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22.xml" ContentType="application/vnd.openxmlformats-officedocument.drawingml.chart+xml"/>
  <Override PartName="/ppt/charts/chart31.xml" ContentType="application/vnd.openxmlformats-officedocument.drawingml.chart+xml"/>
  <Override PartName="/docProps/custom.xml" ContentType="application/vnd.openxmlformats-officedocument.custom-properties+xml"/>
  <Override PartName="/ppt/charts/chart7.xml" ContentType="application/vnd.openxmlformats-officedocument.drawingml.chart+xml"/>
  <Override PartName="/ppt/charts/chart20.xml" ContentType="application/vnd.openxmlformats-officedocument.drawingml.chart+xml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charts/chart29.xml" ContentType="application/vnd.openxmlformats-officedocument.drawingml.char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charts/chart18.xml" ContentType="application/vnd.openxmlformats-officedocument.drawingml.chart+xml"/>
  <Override PartName="/ppt/charts/chart27.xml" ContentType="application/vnd.openxmlformats-officedocument.drawingml.char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charts/chart16.xml" ContentType="application/vnd.openxmlformats-officedocument.drawingml.chart+xml"/>
  <Override PartName="/ppt/charts/chart25.xml" ContentType="application/vnd.openxmlformats-officedocument.drawingml.chart+xml"/>
  <Override PartName="/ppt/charts/chart34.xml" ContentType="application/vnd.openxmlformats-officedocument.drawingml.char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ppt/charts/chart14.xml" ContentType="application/vnd.openxmlformats-officedocument.drawingml.chart+xml"/>
  <Override PartName="/ppt/charts/chart23.xml" ContentType="application/vnd.openxmlformats-officedocument.drawingml.chart+xml"/>
  <Override PartName="/ppt/charts/chart32.xml" ContentType="application/vnd.openxmlformats-officedocument.drawingml.char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charts/chart21.xml" ContentType="application/vnd.openxmlformats-officedocument.drawingml.chart+xml"/>
  <Override PartName="/ppt/charts/chart30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10.xml" ContentType="application/vnd.openxmlformats-officedocument.drawingml.chart+xml"/>
  <Override PartName="/ppt/charts/chart4.xml" ContentType="application/vnd.openxmlformats-officedocument.drawingml.chart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handoutMasterIdLst>
    <p:handoutMasterId r:id="rId28"/>
  </p:handoutMasterIdLst>
  <p:sldIdLst>
    <p:sldId id="256" r:id="rId2"/>
    <p:sldId id="310" r:id="rId3"/>
    <p:sldId id="311" r:id="rId4"/>
    <p:sldId id="355" r:id="rId5"/>
    <p:sldId id="334" r:id="rId6"/>
    <p:sldId id="341" r:id="rId7"/>
    <p:sldId id="313" r:id="rId8"/>
    <p:sldId id="344" r:id="rId9"/>
    <p:sldId id="331" r:id="rId10"/>
    <p:sldId id="345" r:id="rId11"/>
    <p:sldId id="314" r:id="rId12"/>
    <p:sldId id="346" r:id="rId13"/>
    <p:sldId id="317" r:id="rId14"/>
    <p:sldId id="347" r:id="rId15"/>
    <p:sldId id="333" r:id="rId16"/>
    <p:sldId id="348" r:id="rId17"/>
    <p:sldId id="342" r:id="rId18"/>
    <p:sldId id="349" r:id="rId19"/>
    <p:sldId id="343" r:id="rId20"/>
    <p:sldId id="350" r:id="rId21"/>
    <p:sldId id="315" r:id="rId22"/>
    <p:sldId id="351" r:id="rId23"/>
    <p:sldId id="332" r:id="rId24"/>
    <p:sldId id="352" r:id="rId25"/>
    <p:sldId id="330" r:id="rId26"/>
  </p:sldIdLst>
  <p:sldSz cx="9144000" cy="6858000" type="screen4x3"/>
  <p:notesSz cx="6797675" cy="9982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3366CC"/>
    <a:srgbClr val="FFFFFF"/>
    <a:srgbClr val="CF8C7F"/>
    <a:srgbClr val="0066FF"/>
    <a:srgbClr val="0099FF"/>
    <a:srgbClr val="99CCFF"/>
    <a:srgbClr val="CCECFF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70" autoAdjust="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istrator\&#917;&#960;&#953;&#966;&#940;&#957;&#949;&#953;&#945;%20&#949;&#961;&#947;&#945;&#963;&#943;&#945;&#962;\&#927;&#953;&#954;&#959;&#957;&#959;&#956;&#953;&#954;&#942;%20-%20&#917;&#960;&#953;&#967;&#949;&#953;&#961;&#951;&#956;&#945;&#964;&#953;&#954;&#942;%20&#917;&#960;&#953;&#954;&#945;&#953;&#961;&#972;&#964;&#951;&#964;&#945;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istrator\&#917;&#960;&#953;&#966;&#940;&#957;&#949;&#953;&#945;%20&#949;&#961;&#947;&#945;&#963;&#943;&#945;&#962;\&#927;&#953;&#954;&#959;&#957;&#959;&#956;&#953;&#954;&#942;%20-%20&#917;&#960;&#953;&#967;&#949;&#953;&#961;&#951;&#956;&#945;&#964;&#953;&#954;&#942;%20&#917;&#960;&#953;&#954;&#945;&#953;&#961;&#972;&#964;&#951;&#964;&#945;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0.0.182\&#964;&#945;%20&#941;&#947;&#947;&#961;&#945;&#966;&#940;%20&#956;&#959;&#965;\Palmos%20Analysis\PrimoQ\&#917;&#914;&#917;&#920;\&#927;&#953;&#954;&#959;&#957;&#959;&#956;&#953;&#954;&#942;%20-%20&#917;&#960;&#953;&#967;&#949;&#953;&#961;&#951;&#956;&#945;&#964;&#953;&#954;&#942;%20&#917;&#960;&#953;&#954;&#945;&#953;&#961;&#972;&#964;&#951;&#964;&#945;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istrator\&#917;&#960;&#953;&#966;&#940;&#957;&#949;&#953;&#945;%20&#949;&#961;&#947;&#945;&#963;&#943;&#945;&#962;\&#927;&#953;&#954;&#959;&#957;&#959;&#956;&#953;&#954;&#942;%20-%20&#917;&#960;&#953;&#967;&#949;&#953;&#961;&#951;&#956;&#945;&#964;&#953;&#954;&#942;%20&#917;&#960;&#953;&#954;&#945;&#953;&#961;&#972;&#964;&#951;&#964;&#945;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istrator\&#917;&#960;&#953;&#966;&#940;&#957;&#949;&#953;&#945;%20&#949;&#961;&#947;&#945;&#963;&#943;&#945;&#962;\&#927;&#953;&#954;&#959;&#957;&#959;&#956;&#953;&#954;&#942;%20-%20&#917;&#960;&#953;&#967;&#949;&#953;&#961;&#951;&#956;&#945;&#964;&#953;&#954;&#942;%20&#917;&#960;&#953;&#954;&#945;&#953;&#961;&#972;&#964;&#951;&#964;&#945;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0.0.182\&#964;&#945;%20&#941;&#947;&#947;&#961;&#945;&#966;&#940;%20&#956;&#959;&#965;\Palmos%20Analysis\PrimoQ\&#917;&#914;&#917;&#920;\&#927;&#953;&#954;&#959;&#957;&#959;&#956;&#953;&#954;&#942;%20-%20&#917;&#960;&#953;&#967;&#949;&#953;&#961;&#951;&#956;&#945;&#964;&#953;&#954;&#942;%20&#917;&#960;&#953;&#954;&#945;&#953;&#961;&#972;&#964;&#951;&#964;&#945;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istrator\&#917;&#960;&#953;&#966;&#940;&#957;&#949;&#953;&#945;%20&#949;&#961;&#947;&#945;&#963;&#943;&#945;&#962;\&#927;&#953;&#954;&#959;&#957;&#959;&#956;&#953;&#954;&#942;%20-%20&#917;&#960;&#953;&#967;&#949;&#953;&#961;&#951;&#956;&#945;&#964;&#953;&#954;&#942;%20&#917;&#960;&#953;&#954;&#945;&#953;&#961;&#972;&#964;&#951;&#964;&#945;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istrator\&#917;&#960;&#953;&#966;&#940;&#957;&#949;&#953;&#945;%20&#949;&#961;&#947;&#945;&#963;&#943;&#945;&#962;\&#927;&#953;&#954;&#959;&#957;&#959;&#956;&#953;&#954;&#942;%20-%20&#917;&#960;&#953;&#967;&#949;&#953;&#961;&#951;&#956;&#945;&#964;&#953;&#954;&#942;%20&#917;&#960;&#953;&#954;&#945;&#953;&#961;&#972;&#964;&#951;&#964;&#945;.xlsx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0.0.182\&#964;&#945;%20&#941;&#947;&#947;&#961;&#945;&#966;&#940;%20&#956;&#959;&#965;\Palmos%20Analysis\PrimoQ\&#917;&#914;&#917;&#920;\&#927;&#953;&#954;&#959;&#957;&#959;&#956;&#953;&#954;&#942;%20-%20&#917;&#960;&#953;&#967;&#949;&#953;&#961;&#951;&#956;&#945;&#964;&#953;&#954;&#942;%20&#917;&#960;&#953;&#954;&#945;&#953;&#961;&#972;&#964;&#951;&#964;&#945;.xlsx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istrator\&#917;&#960;&#953;&#966;&#940;&#957;&#949;&#953;&#945;%20&#949;&#961;&#947;&#945;&#963;&#943;&#945;&#962;\&#927;&#953;&#954;&#959;&#957;&#959;&#956;&#953;&#954;&#942;%20-%20&#917;&#960;&#953;&#967;&#949;&#953;&#961;&#951;&#956;&#945;&#964;&#953;&#954;&#942;%20&#917;&#960;&#953;&#954;&#945;&#953;&#961;&#972;&#964;&#951;&#964;&#945;.xlsx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istrator\&#917;&#960;&#953;&#966;&#940;&#957;&#949;&#953;&#945;%20&#949;&#961;&#947;&#945;&#963;&#943;&#945;&#962;\&#927;&#953;&#954;&#959;&#957;&#959;&#956;&#953;&#954;&#942;%20-%20&#917;&#960;&#953;&#967;&#949;&#953;&#961;&#951;&#956;&#945;&#964;&#953;&#954;&#942;%20&#917;&#960;&#953;&#954;&#945;&#953;&#961;&#972;&#964;&#951;&#964;&#945;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0.0.182\&#964;&#945;%20&#941;&#947;&#947;&#961;&#945;&#966;&#940;%20&#956;&#959;&#965;\Palmos%20Analysis\PrimoQ\&#917;&#914;&#917;&#920;\&#927;&#953;&#954;&#959;&#957;&#959;&#956;&#953;&#954;&#942;%20-%20&#917;&#960;&#953;&#967;&#949;&#953;&#961;&#951;&#956;&#945;&#964;&#953;&#954;&#942;%20&#917;&#960;&#953;&#954;&#945;&#953;&#961;&#972;&#964;&#951;&#964;&#945;.xlsx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0.0.182\&#964;&#945;%20&#941;&#947;&#947;&#961;&#945;&#966;&#940;%20&#956;&#959;&#965;\Palmos%20Analysis\PrimoQ\&#917;&#914;&#917;&#920;\&#927;&#953;&#954;&#959;&#957;&#959;&#956;&#953;&#954;&#942;%20-%20&#917;&#960;&#953;&#967;&#949;&#953;&#961;&#951;&#956;&#945;&#964;&#953;&#954;&#942;%20&#917;&#960;&#953;&#954;&#945;&#953;&#961;&#972;&#964;&#951;&#964;&#945;.xlsx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istrator\&#917;&#960;&#953;&#966;&#940;&#957;&#949;&#953;&#945;%20&#949;&#961;&#947;&#945;&#963;&#943;&#945;&#962;\&#927;&#953;&#954;&#959;&#957;&#959;&#956;&#953;&#954;&#942;%20-%20&#917;&#960;&#953;&#967;&#949;&#953;&#961;&#951;&#956;&#945;&#964;&#953;&#954;&#942;%20&#917;&#960;&#953;&#954;&#945;&#953;&#961;&#972;&#964;&#951;&#964;&#945;.xlsx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istrator\&#917;&#960;&#953;&#966;&#940;&#957;&#949;&#953;&#945;%20&#949;&#961;&#947;&#945;&#963;&#943;&#945;&#962;\&#927;&#953;&#954;&#959;&#957;&#959;&#956;&#953;&#954;&#942;%20-%20&#917;&#960;&#953;&#967;&#949;&#953;&#961;&#951;&#956;&#945;&#964;&#953;&#954;&#942;%20&#917;&#960;&#953;&#954;&#945;&#953;&#961;&#972;&#964;&#951;&#964;&#945;.xlsx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0.0.182\&#964;&#945;%20&#941;&#947;&#947;&#961;&#945;&#966;&#940;%20&#956;&#959;&#965;\Palmos%20Analysis\PrimoQ\&#917;&#914;&#917;&#920;\&#927;&#953;&#954;&#959;&#957;&#959;&#956;&#953;&#954;&#942;%20-%20&#917;&#960;&#953;&#967;&#949;&#953;&#961;&#951;&#956;&#945;&#964;&#953;&#954;&#942;%20&#917;&#960;&#953;&#954;&#945;&#953;&#961;&#972;&#964;&#951;&#964;&#945;.xlsx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istrator\&#917;&#960;&#953;&#966;&#940;&#957;&#949;&#953;&#945;%20&#949;&#961;&#947;&#945;&#963;&#943;&#945;&#962;\&#927;&#953;&#954;&#959;&#957;&#959;&#956;&#953;&#954;&#942;%20-%20&#917;&#960;&#953;&#967;&#949;&#953;&#961;&#951;&#956;&#945;&#964;&#953;&#954;&#942;%20&#917;&#960;&#953;&#954;&#945;&#953;&#961;&#972;&#964;&#951;&#964;&#945;.xlsx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istrator\&#917;&#960;&#953;&#966;&#940;&#957;&#949;&#953;&#945;%20&#949;&#961;&#947;&#945;&#963;&#943;&#945;&#962;\&#927;&#953;&#954;&#959;&#957;&#959;&#956;&#953;&#954;&#942;%20-%20&#917;&#960;&#953;&#967;&#949;&#953;&#961;&#951;&#956;&#945;&#964;&#953;&#954;&#942;%20&#917;&#960;&#953;&#954;&#945;&#953;&#961;&#972;&#964;&#951;&#964;&#945;.xlsx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0.0.182\&#964;&#945;%20&#941;&#947;&#947;&#961;&#945;&#966;&#940;%20&#956;&#959;&#965;\Palmos%20Analysis\PrimoQ\&#917;&#914;&#917;&#920;\&#927;&#953;&#954;&#959;&#957;&#959;&#956;&#953;&#954;&#942;%20-%20&#917;&#960;&#953;&#967;&#949;&#953;&#961;&#951;&#956;&#945;&#964;&#953;&#954;&#942;%20&#917;&#960;&#953;&#954;&#945;&#953;&#961;&#972;&#964;&#951;&#964;&#945;.xlsx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istrator\&#917;&#960;&#953;&#966;&#940;&#957;&#949;&#953;&#945;%20&#949;&#961;&#947;&#945;&#963;&#943;&#945;&#962;\&#927;&#953;&#954;&#959;&#957;&#959;&#956;&#953;&#954;&#942;%20-%20&#917;&#960;&#953;&#967;&#949;&#953;&#961;&#951;&#956;&#945;&#964;&#953;&#954;&#942;%20&#917;&#960;&#953;&#954;&#945;&#953;&#961;&#972;&#964;&#951;&#964;&#945;.xlsx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istrator\&#917;&#960;&#953;&#966;&#940;&#957;&#949;&#953;&#945;%20&#949;&#961;&#947;&#945;&#963;&#943;&#945;&#962;\&#927;&#953;&#954;&#959;&#957;&#959;&#956;&#953;&#954;&#942;%20-%20&#917;&#960;&#953;&#967;&#949;&#953;&#961;&#951;&#956;&#945;&#964;&#953;&#954;&#942;%20&#917;&#960;&#953;&#954;&#945;&#953;&#961;&#972;&#964;&#951;&#964;&#945;.xlsx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0.0.182\&#964;&#945;%20&#941;&#947;&#947;&#961;&#945;&#966;&#940;%20&#956;&#959;&#965;\Palmos%20Analysis\PrimoQ\&#917;&#914;&#917;&#920;\&#927;&#953;&#954;&#959;&#957;&#959;&#956;&#953;&#954;&#942;%20-%20&#917;&#960;&#953;&#967;&#949;&#953;&#961;&#951;&#956;&#945;&#964;&#953;&#954;&#942;%20&#917;&#960;&#953;&#954;&#945;&#953;&#961;&#972;&#964;&#951;&#964;&#945;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istrator\&#917;&#960;&#953;&#966;&#940;&#957;&#949;&#953;&#945;%20&#949;&#961;&#947;&#945;&#963;&#943;&#945;&#962;\&#927;&#953;&#954;&#959;&#957;&#959;&#956;&#953;&#954;&#942;%20-%20&#917;&#960;&#953;&#967;&#949;&#953;&#961;&#951;&#956;&#945;&#964;&#953;&#954;&#942;%20&#917;&#960;&#953;&#954;&#945;&#953;&#961;&#972;&#964;&#951;&#964;&#945;.xlsx" TargetMode="External"/></Relationships>
</file>

<file path=ppt/charts/_rels/chart3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istrator\&#917;&#960;&#953;&#966;&#940;&#957;&#949;&#953;&#945;%20&#949;&#961;&#947;&#945;&#963;&#943;&#945;&#962;\&#927;&#953;&#954;&#959;&#957;&#959;&#956;&#953;&#954;&#942;%20-%20&#917;&#960;&#953;&#967;&#949;&#953;&#961;&#951;&#956;&#945;&#964;&#953;&#954;&#942;%20&#917;&#960;&#953;&#954;&#945;&#953;&#961;&#972;&#964;&#951;&#964;&#945;.xlsx" TargetMode="External"/></Relationships>
</file>

<file path=ppt/charts/_rels/chart3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istrator\&#917;&#960;&#953;&#966;&#940;&#957;&#949;&#953;&#945;%20&#949;&#961;&#947;&#945;&#963;&#943;&#945;&#962;\&#927;&#953;&#954;&#959;&#957;&#959;&#956;&#953;&#954;&#942;%20-%20&#917;&#960;&#953;&#967;&#949;&#953;&#961;&#951;&#956;&#945;&#964;&#953;&#954;&#942;%20&#917;&#960;&#953;&#954;&#945;&#953;&#961;&#972;&#964;&#951;&#964;&#945;.xlsx" TargetMode="External"/></Relationships>
</file>

<file path=ppt/charts/_rels/chart32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0.0.182\&#964;&#945;%20&#941;&#947;&#947;&#961;&#945;&#966;&#940;%20&#956;&#959;&#965;\Palmos%20Analysis\PrimoQ\&#917;&#914;&#917;&#920;\&#927;&#953;&#954;&#959;&#957;&#959;&#956;&#953;&#954;&#942;%20-%20&#917;&#960;&#953;&#967;&#949;&#953;&#961;&#951;&#956;&#945;&#964;&#953;&#954;&#942;%20&#917;&#960;&#953;&#954;&#945;&#953;&#961;&#972;&#964;&#951;&#964;&#945;.xlsx" TargetMode="External"/></Relationships>
</file>

<file path=ppt/charts/_rels/chart3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istrator\&#917;&#960;&#953;&#966;&#940;&#957;&#949;&#953;&#945;%20&#949;&#961;&#947;&#945;&#963;&#943;&#945;&#962;\&#927;&#953;&#954;&#959;&#957;&#959;&#956;&#953;&#954;&#942;%20-%20&#917;&#960;&#953;&#967;&#949;&#953;&#961;&#951;&#956;&#945;&#964;&#953;&#954;&#942;%20&#917;&#960;&#953;&#954;&#945;&#953;&#961;&#972;&#964;&#951;&#964;&#945;.xlsx" TargetMode="External"/></Relationships>
</file>

<file path=ppt/charts/_rels/chart3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istrator\&#917;&#960;&#953;&#966;&#940;&#957;&#949;&#953;&#945;%20&#949;&#961;&#947;&#945;&#963;&#943;&#945;&#962;\&#927;&#953;&#954;&#959;&#957;&#959;&#956;&#953;&#954;&#942;%20-%20&#917;&#960;&#953;&#967;&#949;&#953;&#961;&#951;&#956;&#945;&#964;&#953;&#954;&#942;%20&#917;&#960;&#953;&#954;&#945;&#953;&#961;&#972;&#964;&#951;&#964;&#945;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0.0.182\&#964;&#945;%20&#941;&#947;&#947;&#961;&#945;&#966;&#940;%20&#956;&#959;&#965;\Palmos%20Analysis\PrimoQ\&#917;&#914;&#917;&#920;\&#927;&#953;&#954;&#959;&#957;&#959;&#956;&#953;&#954;&#942;%20-%20&#917;&#960;&#953;&#967;&#949;&#953;&#961;&#951;&#956;&#945;&#964;&#953;&#954;&#942;%20&#917;&#960;&#953;&#954;&#945;&#953;&#961;&#972;&#964;&#951;&#964;&#945;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istrator\&#917;&#960;&#953;&#966;&#940;&#957;&#949;&#953;&#945;%20&#949;&#961;&#947;&#945;&#963;&#943;&#945;&#962;\&#927;&#953;&#954;&#959;&#957;&#959;&#956;&#953;&#954;&#942;%20-%20&#917;&#960;&#953;&#967;&#949;&#953;&#961;&#951;&#956;&#945;&#964;&#953;&#954;&#942;%20&#917;&#960;&#953;&#954;&#945;&#953;&#961;&#972;&#964;&#951;&#964;&#945;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0.0.182\&#964;&#945;%20&#941;&#947;&#947;&#961;&#945;&#966;&#940;%20&#956;&#959;&#965;\Palmos%20Analysis\PrimoQ\&#917;&#914;&#917;&#920;\&#927;&#953;&#954;&#959;&#957;&#959;&#956;&#953;&#954;&#942;%20-%20&#917;&#960;&#953;&#967;&#949;&#953;&#961;&#951;&#956;&#945;&#964;&#953;&#954;&#942;%20&#917;&#960;&#953;&#954;&#945;&#953;&#961;&#972;&#964;&#951;&#964;&#945;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istrator\&#917;&#960;&#953;&#966;&#940;&#957;&#949;&#953;&#945;%20&#949;&#961;&#947;&#945;&#963;&#943;&#945;&#962;\&#927;&#953;&#954;&#959;&#957;&#959;&#956;&#953;&#954;&#942;%20-%20&#917;&#960;&#953;&#967;&#949;&#953;&#961;&#951;&#956;&#945;&#964;&#953;&#954;&#942;%20&#917;&#960;&#953;&#954;&#945;&#953;&#961;&#972;&#964;&#951;&#964;&#945;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0.0.182\&#964;&#945;%20&#941;&#947;&#947;&#961;&#945;&#966;&#940;%20&#956;&#959;&#965;\Palmos%20Analysis\PrimoQ\&#917;&#914;&#917;&#920;\&#927;&#953;&#954;&#959;&#957;&#959;&#956;&#953;&#954;&#942;%20-%20&#917;&#960;&#953;&#967;&#949;&#953;&#961;&#951;&#956;&#945;&#964;&#953;&#954;&#942;%20&#917;&#960;&#953;&#954;&#945;&#953;&#961;&#972;&#964;&#951;&#964;&#945;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istrator\&#917;&#960;&#953;&#966;&#940;&#957;&#949;&#953;&#945;%20&#949;&#961;&#947;&#945;&#963;&#943;&#945;&#962;\&#927;&#953;&#954;&#959;&#957;&#959;&#956;&#953;&#954;&#942;%20-%20&#917;&#960;&#953;&#967;&#949;&#953;&#961;&#951;&#956;&#945;&#964;&#953;&#954;&#942;%20&#917;&#960;&#953;&#954;&#945;&#953;&#961;&#972;&#964;&#951;&#964;&#945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style val="26"/>
  <c:chart>
    <c:title>
      <c:tx>
        <c:rich>
          <a:bodyPr/>
          <a:lstStyle/>
          <a:p>
            <a:pPr>
              <a:defRPr sz="1400"/>
            </a:pPr>
            <a:r>
              <a:rPr lang="el-GR" sz="1400"/>
              <a:t>Ποια πιστεύετε ότι πρέπει να είναι η πρώτη προτεραιότητα της νέας Κυβέρνησης;</a:t>
            </a:r>
          </a:p>
        </c:rich>
      </c:tx>
      <c:layout/>
    </c:title>
    <c:view3D>
      <c:rAngAx val="1"/>
    </c:view3D>
    <c:plotArea>
      <c:layout/>
      <c:bar3DChart>
        <c:barDir val="bar"/>
        <c:grouping val="clustered"/>
        <c:ser>
          <c:idx val="0"/>
          <c:order val="0"/>
          <c:tx>
            <c:strRef>
              <c:f>ΑΠΟΤΕΛΕΣΜΑΤΑ!$D$3</c:f>
              <c:strCache>
                <c:ptCount val="1"/>
                <c:pt idx="0">
                  <c:v>ΠΟΣΟΣΤΟ</c:v>
                </c:pt>
              </c:strCache>
            </c:strRef>
          </c:tx>
          <c:spPr>
            <a:solidFill>
              <a:srgbClr val="0070C0"/>
            </a:solidFill>
          </c:spPr>
          <c:dPt>
            <c:idx val="5"/>
            <c:spPr>
              <a:solidFill>
                <a:srgbClr val="FFFF00"/>
              </a:solidFill>
            </c:spPr>
          </c:dPt>
          <c:dPt>
            <c:idx val="6"/>
            <c:spPr>
              <a:solidFill>
                <a:srgbClr val="FFC000"/>
              </a:solidFill>
            </c:spPr>
          </c:dPt>
          <c:dLbls>
            <c:txPr>
              <a:bodyPr/>
              <a:lstStyle/>
              <a:p>
                <a:pPr>
                  <a:defRPr sz="1200" b="1"/>
                </a:pPr>
                <a:endParaRPr lang="el-GR"/>
              </a:p>
            </c:txPr>
            <c:showVal val="1"/>
          </c:dLbls>
          <c:cat>
            <c:strRef>
              <c:f>ΑΠΟΤΕΛΕΣΜΑΤΑ!$B$4:$B$10</c:f>
              <c:strCache>
                <c:ptCount val="7"/>
                <c:pt idx="0">
                  <c:v>Ενίσχυση της ρευστότητας στην αγορά</c:v>
                </c:pt>
                <c:pt idx="1">
                  <c:v>Μείωση συντελεστή ΦΠΑ</c:v>
                </c:pt>
                <c:pt idx="2">
                  <c:v>Μείωση φορολογικών συντελεστών για τις επιχειρήσεις</c:v>
                </c:pt>
                <c:pt idx="3">
                  <c:v>Ευνοϊκός διακανονισμός δανειακών υποχρεώσεων επιχειρήσεων</c:v>
                </c:pt>
                <c:pt idx="4">
                  <c:v>Μείωση ασφαλιστικών εισφορών</c:v>
                </c:pt>
                <c:pt idx="5">
                  <c:v>Άλλο</c:v>
                </c:pt>
                <c:pt idx="6">
                  <c:v>ΔΞ / ΔΑ</c:v>
                </c:pt>
              </c:strCache>
            </c:strRef>
          </c:cat>
          <c:val>
            <c:numRef>
              <c:f>ΑΠΟΤΕΛΕΣΜΑΤΑ!$D$4:$D$10</c:f>
              <c:numCache>
                <c:formatCode>0%</c:formatCode>
                <c:ptCount val="7"/>
                <c:pt idx="0">
                  <c:v>0.51470588235294112</c:v>
                </c:pt>
                <c:pt idx="1">
                  <c:v>0.18627450980392168</c:v>
                </c:pt>
                <c:pt idx="2">
                  <c:v>0.10784313725490199</c:v>
                </c:pt>
                <c:pt idx="3">
                  <c:v>7.8431372549019662E-2</c:v>
                </c:pt>
                <c:pt idx="4">
                  <c:v>4.4117647058823622E-2</c:v>
                </c:pt>
                <c:pt idx="5">
                  <c:v>4.4117647058823622E-2</c:v>
                </c:pt>
                <c:pt idx="6">
                  <c:v>2.4509803921568648E-2</c:v>
                </c:pt>
              </c:numCache>
            </c:numRef>
          </c:val>
        </c:ser>
        <c:dLbls>
          <c:showVal val="1"/>
        </c:dLbls>
        <c:shape val="box"/>
        <c:axId val="78344960"/>
        <c:axId val="78346496"/>
        <c:axId val="0"/>
      </c:bar3DChart>
      <c:catAx>
        <c:axId val="78344960"/>
        <c:scaling>
          <c:orientation val="maxMin"/>
        </c:scaling>
        <c:axPos val="l"/>
        <c:majorTickMark val="none"/>
        <c:tickLblPos val="nextTo"/>
        <c:txPr>
          <a:bodyPr/>
          <a:lstStyle/>
          <a:p>
            <a:pPr>
              <a:defRPr sz="1200" b="1"/>
            </a:pPr>
            <a:endParaRPr lang="el-GR"/>
          </a:p>
        </c:txPr>
        <c:crossAx val="78346496"/>
        <c:crosses val="autoZero"/>
        <c:auto val="1"/>
        <c:lblAlgn val="ctr"/>
        <c:lblOffset val="100"/>
      </c:catAx>
      <c:valAx>
        <c:axId val="78346496"/>
        <c:scaling>
          <c:orientation val="minMax"/>
        </c:scaling>
        <c:delete val="1"/>
        <c:axPos val="t"/>
        <c:numFmt formatCode="0%" sourceLinked="1"/>
        <c:tickLblPos val="none"/>
        <c:crossAx val="78344960"/>
        <c:crosses val="autoZero"/>
        <c:crossBetween val="between"/>
      </c:valAx>
    </c:plotArea>
    <c:plotVisOnly val="1"/>
  </c:chart>
  <c:spPr>
    <a:noFill/>
    <a:ln>
      <a:noFill/>
    </a:ln>
  </c:sp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style val="26"/>
  <c:chart>
    <c:title>
      <c:tx>
        <c:rich>
          <a:bodyPr/>
          <a:lstStyle/>
          <a:p>
            <a:pPr>
              <a:defRPr sz="1600" b="1"/>
            </a:pPr>
            <a:r>
              <a:rPr lang="el-GR" sz="1600" b="1" i="0" u="none" strike="noStrike" baseline="0"/>
              <a:t>Ως επιχείρηση είστε ικανοποιημένοι από την αντιμετώπισή σας το τελευταίο τρίμηνο από τράπεζες με τις οποίες συνεργάζεστε; </a:t>
            </a:r>
            <a:endParaRPr lang="el-GR" sz="1600" b="1"/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strRef>
              <c:f>ΣΥΓΚΡΙΤΙΚΑ!$B$4</c:f>
              <c:strCache>
                <c:ptCount val="1"/>
                <c:pt idx="0">
                  <c:v>Ναι/Μάλλον Ναι</c:v>
                </c:pt>
              </c:strCache>
            </c:strRef>
          </c:tx>
          <c:spPr>
            <a:ln>
              <a:solidFill>
                <a:schemeClr val="tx2"/>
              </a:solidFill>
            </a:ln>
          </c:spPr>
          <c:marker>
            <c:spPr>
              <a:solidFill>
                <a:schemeClr val="tx2"/>
              </a:solidFill>
              <a:ln>
                <a:solidFill>
                  <a:schemeClr val="tx2"/>
                </a:solidFill>
              </a:ln>
            </c:spPr>
          </c:marker>
          <c:dLbls>
            <c:dLbl>
              <c:idx val="2"/>
              <c:layout>
                <c:manualLayout>
                  <c:x val="1.6963528413910152E-3"/>
                  <c:y val="1.1111111111111125E-2"/>
                </c:manualLayout>
              </c:layout>
              <c:dLblPos val="t"/>
              <c:showVal val="1"/>
            </c:dLbl>
            <c:txPr>
              <a:bodyPr/>
              <a:lstStyle/>
              <a:p>
                <a:pPr>
                  <a:defRPr sz="1400" b="1"/>
                </a:pPr>
                <a:endParaRPr lang="el-GR"/>
              </a:p>
            </c:txPr>
            <c:dLblPos val="t"/>
            <c:showVal val="1"/>
          </c:dLbls>
          <c:cat>
            <c:strRef>
              <c:f>ΣΥΓΚΡΙΤΙΚΑ!$C$3:$J$3</c:f>
              <c:strCache>
                <c:ptCount val="8"/>
                <c:pt idx="0">
                  <c:v>ΔΕΚ 2008</c:v>
                </c:pt>
                <c:pt idx="1">
                  <c:v>ΑΠΡ 2009</c:v>
                </c:pt>
                <c:pt idx="2">
                  <c:v>ΜΑΡ 2010</c:v>
                </c:pt>
                <c:pt idx="3">
                  <c:v>ΙΟΥΛ 2010</c:v>
                </c:pt>
                <c:pt idx="4">
                  <c:v>ΜΑΡ 2011</c:v>
                </c:pt>
                <c:pt idx="5">
                  <c:v>ΙΟΥΛ 2011</c:v>
                </c:pt>
                <c:pt idx="6">
                  <c:v>ΙΑΝ 2012</c:v>
                </c:pt>
                <c:pt idx="7">
                  <c:v>ΙΟΥΛ 2012</c:v>
                </c:pt>
              </c:strCache>
            </c:strRef>
          </c:cat>
          <c:val>
            <c:numRef>
              <c:f>ΣΥΓΚΡΙΤΙΚΑ!$C$4:$J$4</c:f>
              <c:numCache>
                <c:formatCode>0%</c:formatCode>
                <c:ptCount val="8"/>
                <c:pt idx="0">
                  <c:v>0.47000000000000008</c:v>
                </c:pt>
                <c:pt idx="1">
                  <c:v>0.48000000000000009</c:v>
                </c:pt>
                <c:pt idx="2">
                  <c:v>0.4200000000000001</c:v>
                </c:pt>
                <c:pt idx="3">
                  <c:v>0.35000000000000009</c:v>
                </c:pt>
                <c:pt idx="4">
                  <c:v>0.3600000000000001</c:v>
                </c:pt>
                <c:pt idx="5">
                  <c:v>0.3600000000000001</c:v>
                </c:pt>
                <c:pt idx="6">
                  <c:v>0.38000000000000012</c:v>
                </c:pt>
                <c:pt idx="7">
                  <c:v>0.31000000000000011</c:v>
                </c:pt>
              </c:numCache>
            </c:numRef>
          </c:val>
        </c:ser>
        <c:ser>
          <c:idx val="1"/>
          <c:order val="1"/>
          <c:tx>
            <c:strRef>
              <c:f>ΣΥΓΚΡΙΤΙΚΑ!$B$5</c:f>
              <c:strCache>
                <c:ptCount val="1"/>
                <c:pt idx="0">
                  <c:v>Όχι/Μάλλον Όχι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</c:marker>
          <c:dLbls>
            <c:dLbl>
              <c:idx val="4"/>
              <c:layout>
                <c:manualLayout>
                  <c:x val="0"/>
                  <c:y val="-3.333333333333334E-2"/>
                </c:manualLayout>
              </c:layout>
              <c:dLblPos val="l"/>
              <c:showVal val="1"/>
            </c:dLbl>
            <c:dLbl>
              <c:idx val="5"/>
              <c:layout>
                <c:manualLayout>
                  <c:x val="-1.6963528413910152E-3"/>
                  <c:y val="-3.6111111111111156E-2"/>
                </c:manualLayout>
              </c:layout>
              <c:dLblPos val="l"/>
              <c:showVal val="1"/>
            </c:dLbl>
            <c:dLbl>
              <c:idx val="6"/>
              <c:layout>
                <c:manualLayout>
                  <c:x val="-1.6963528413910152E-3"/>
                  <c:y val="-3.333333333333334E-2"/>
                </c:manualLayout>
              </c:layout>
              <c:dLblPos val="l"/>
              <c:showVal val="1"/>
            </c:dLbl>
            <c:txPr>
              <a:bodyPr/>
              <a:lstStyle/>
              <a:p>
                <a:pPr>
                  <a:defRPr sz="1400" b="1"/>
                </a:pPr>
                <a:endParaRPr lang="el-GR"/>
              </a:p>
            </c:txPr>
            <c:dLblPos val="l"/>
            <c:showVal val="1"/>
          </c:dLbls>
          <c:cat>
            <c:strRef>
              <c:f>ΣΥΓΚΡΙΤΙΚΑ!$C$3:$J$3</c:f>
              <c:strCache>
                <c:ptCount val="8"/>
                <c:pt idx="0">
                  <c:v>ΔΕΚ 2008</c:v>
                </c:pt>
                <c:pt idx="1">
                  <c:v>ΑΠΡ 2009</c:v>
                </c:pt>
                <c:pt idx="2">
                  <c:v>ΜΑΡ 2010</c:v>
                </c:pt>
                <c:pt idx="3">
                  <c:v>ΙΟΥΛ 2010</c:v>
                </c:pt>
                <c:pt idx="4">
                  <c:v>ΜΑΡ 2011</c:v>
                </c:pt>
                <c:pt idx="5">
                  <c:v>ΙΟΥΛ 2011</c:v>
                </c:pt>
                <c:pt idx="6">
                  <c:v>ΙΑΝ 2012</c:v>
                </c:pt>
                <c:pt idx="7">
                  <c:v>ΙΟΥΛ 2012</c:v>
                </c:pt>
              </c:strCache>
            </c:strRef>
          </c:cat>
          <c:val>
            <c:numRef>
              <c:f>ΣΥΓΚΡΙΤΙΚΑ!$C$5:$J$5</c:f>
              <c:numCache>
                <c:formatCode>0%</c:formatCode>
                <c:ptCount val="8"/>
                <c:pt idx="0">
                  <c:v>0.38000000000000012</c:v>
                </c:pt>
                <c:pt idx="1">
                  <c:v>0.44</c:v>
                </c:pt>
                <c:pt idx="2">
                  <c:v>0.51</c:v>
                </c:pt>
                <c:pt idx="3">
                  <c:v>0.63000000000000023</c:v>
                </c:pt>
                <c:pt idx="4">
                  <c:v>0.61000000000000021</c:v>
                </c:pt>
                <c:pt idx="5">
                  <c:v>0.59</c:v>
                </c:pt>
                <c:pt idx="6">
                  <c:v>0.56000000000000005</c:v>
                </c:pt>
                <c:pt idx="7">
                  <c:v>0.64000000000000024</c:v>
                </c:pt>
              </c:numCache>
            </c:numRef>
          </c:val>
        </c:ser>
        <c:ser>
          <c:idx val="2"/>
          <c:order val="2"/>
          <c:tx>
            <c:strRef>
              <c:f>ΣΥΓΚΡΙΤΙΚΑ!$B$6</c:f>
              <c:strCache>
                <c:ptCount val="1"/>
                <c:pt idx="0">
                  <c:v>ΔΞ/ΔΑ</c:v>
                </c:pt>
              </c:strCache>
            </c:strRef>
          </c:tx>
          <c:spPr>
            <a:ln>
              <a:solidFill>
                <a:srgbClr val="FFC000"/>
              </a:solidFill>
            </a:ln>
          </c:spPr>
          <c:marker>
            <c:spPr>
              <a:solidFill>
                <a:srgbClr val="FFC000"/>
              </a:solidFill>
              <a:ln>
                <a:solidFill>
                  <a:srgbClr val="FFC000"/>
                </a:solidFill>
              </a:ln>
            </c:spPr>
          </c:marker>
          <c:dLbls>
            <c:txPr>
              <a:bodyPr/>
              <a:lstStyle/>
              <a:p>
                <a:pPr>
                  <a:defRPr sz="1400" b="1"/>
                </a:pPr>
                <a:endParaRPr lang="el-GR"/>
              </a:p>
            </c:txPr>
            <c:dLblPos val="t"/>
            <c:showVal val="1"/>
          </c:dLbls>
          <c:cat>
            <c:strRef>
              <c:f>ΣΥΓΚΡΙΤΙΚΑ!$C$3:$J$3</c:f>
              <c:strCache>
                <c:ptCount val="8"/>
                <c:pt idx="0">
                  <c:v>ΔΕΚ 2008</c:v>
                </c:pt>
                <c:pt idx="1">
                  <c:v>ΑΠΡ 2009</c:v>
                </c:pt>
                <c:pt idx="2">
                  <c:v>ΜΑΡ 2010</c:v>
                </c:pt>
                <c:pt idx="3">
                  <c:v>ΙΟΥΛ 2010</c:v>
                </c:pt>
                <c:pt idx="4">
                  <c:v>ΜΑΡ 2011</c:v>
                </c:pt>
                <c:pt idx="5">
                  <c:v>ΙΟΥΛ 2011</c:v>
                </c:pt>
                <c:pt idx="6">
                  <c:v>ΙΑΝ 2012</c:v>
                </c:pt>
                <c:pt idx="7">
                  <c:v>ΙΟΥΛ 2012</c:v>
                </c:pt>
              </c:strCache>
            </c:strRef>
          </c:cat>
          <c:val>
            <c:numRef>
              <c:f>ΣΥΓΚΡΙΤΙΚΑ!$C$6:$J$6</c:f>
              <c:numCache>
                <c:formatCode>0%</c:formatCode>
                <c:ptCount val="8"/>
                <c:pt idx="0">
                  <c:v>0.15000000000000005</c:v>
                </c:pt>
                <c:pt idx="1">
                  <c:v>8.0000000000000029E-2</c:v>
                </c:pt>
                <c:pt idx="2">
                  <c:v>6.0000000000000019E-2</c:v>
                </c:pt>
                <c:pt idx="3">
                  <c:v>2.0000000000000007E-2</c:v>
                </c:pt>
                <c:pt idx="4">
                  <c:v>3.0000000000000002E-2</c:v>
                </c:pt>
                <c:pt idx="5">
                  <c:v>0.05</c:v>
                </c:pt>
                <c:pt idx="6">
                  <c:v>6.0000000000000019E-2</c:v>
                </c:pt>
                <c:pt idx="7">
                  <c:v>0.05</c:v>
                </c:pt>
              </c:numCache>
            </c:numRef>
          </c:val>
        </c:ser>
        <c:dLbls>
          <c:showVal val="1"/>
        </c:dLbls>
        <c:marker val="1"/>
        <c:axId val="80902784"/>
        <c:axId val="80912768"/>
      </c:lineChart>
      <c:catAx>
        <c:axId val="80902784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1400" b="1"/>
            </a:pPr>
            <a:endParaRPr lang="el-GR"/>
          </a:p>
        </c:txPr>
        <c:crossAx val="80912768"/>
        <c:crosses val="autoZero"/>
        <c:auto val="1"/>
        <c:lblAlgn val="ctr"/>
        <c:lblOffset val="100"/>
      </c:catAx>
      <c:valAx>
        <c:axId val="80912768"/>
        <c:scaling>
          <c:orientation val="minMax"/>
        </c:scaling>
        <c:delete val="1"/>
        <c:axPos val="l"/>
        <c:numFmt formatCode="0%" sourceLinked="1"/>
        <c:tickLblPos val="none"/>
        <c:crossAx val="80902784"/>
        <c:crosses val="autoZero"/>
        <c:crossBetween val="between"/>
      </c:valAx>
      <c:spPr>
        <a:noFill/>
      </c:spPr>
    </c:plotArea>
    <c:legend>
      <c:legendPos val="t"/>
      <c:layout/>
      <c:txPr>
        <a:bodyPr/>
        <a:lstStyle/>
        <a:p>
          <a:pPr>
            <a:defRPr sz="1400" b="1"/>
          </a:pPr>
          <a:endParaRPr lang="el-GR"/>
        </a:p>
      </c:txPr>
    </c:legend>
    <c:plotVisOnly val="1"/>
  </c:chart>
  <c:spPr>
    <a:noFill/>
    <a:ln>
      <a:noFill/>
    </a:ln>
  </c:sp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style val="26"/>
  <c:chart>
    <c:title>
      <c:tx>
        <c:rich>
          <a:bodyPr/>
          <a:lstStyle/>
          <a:p>
            <a:pPr>
              <a:defRPr sz="1200"/>
            </a:pPr>
            <a:r>
              <a:rPr lang="el-GR" sz="1200" dirty="0"/>
              <a:t>Οι σχέσεις της επιχείρησής σας με τις τράπεζες θα λέγατε ότι το τελευταίο τρίμηνο γενικά</a:t>
            </a:r>
            <a:r>
              <a:rPr lang="el-GR" sz="1200" dirty="0" smtClean="0"/>
              <a:t>;</a:t>
            </a:r>
          </a:p>
          <a:p>
            <a:pPr>
              <a:defRPr sz="1200"/>
            </a:pPr>
            <a:r>
              <a:rPr lang="el-GR" sz="1000" dirty="0" smtClean="0"/>
              <a:t>(Ιανουάριος 2012)</a:t>
            </a:r>
            <a:endParaRPr lang="el-GR" sz="1000" dirty="0"/>
          </a:p>
        </c:rich>
      </c:tx>
      <c:layout/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8.7162107363281713E-2"/>
          <c:y val="0.34322412708438932"/>
          <c:w val="0.84641588470490892"/>
          <c:h val="0.6532094564478218"/>
        </c:manualLayout>
      </c:layout>
      <c:pie3DChart>
        <c:varyColors val="1"/>
        <c:ser>
          <c:idx val="0"/>
          <c:order val="0"/>
          <c:tx>
            <c:strRef>
              <c:f>ΑΠΟΤΕΛΕΣΜΑΤΑ!$D$200</c:f>
              <c:strCache>
                <c:ptCount val="1"/>
                <c:pt idx="0">
                  <c:v>ΠΟΣΟΣΤΟ</c:v>
                </c:pt>
              </c:strCache>
            </c:strRef>
          </c:tx>
          <c:explosion val="25"/>
          <c:dPt>
            <c:idx val="0"/>
            <c:spPr>
              <a:solidFill>
                <a:srgbClr val="3366CC"/>
              </a:solidFill>
            </c:spPr>
          </c:dPt>
          <c:dPt>
            <c:idx val="1"/>
            <c:spPr>
              <a:solidFill>
                <a:schemeClr val="bg1">
                  <a:lumMod val="50000"/>
                </a:schemeClr>
              </a:solidFill>
            </c:spPr>
          </c:dPt>
          <c:dPt>
            <c:idx val="2"/>
            <c:spPr>
              <a:solidFill>
                <a:srgbClr val="FF0000"/>
              </a:solidFill>
            </c:spPr>
          </c:dPt>
          <c:dPt>
            <c:idx val="3"/>
            <c:spPr>
              <a:solidFill>
                <a:srgbClr val="FFC000"/>
              </a:solidFill>
            </c:spPr>
          </c:dPt>
          <c:dLbls>
            <c:dLbl>
              <c:idx val="0"/>
              <c:layout>
                <c:manualLayout>
                  <c:x val="6.1949821980356992E-2"/>
                  <c:y val="-5.2490187738302371E-3"/>
                </c:manualLayout>
              </c:layout>
              <c:showCatName val="1"/>
              <c:showPercent val="1"/>
            </c:dLbl>
            <c:dLbl>
              <c:idx val="2"/>
              <c:spPr/>
              <c:txPr>
                <a:bodyPr/>
                <a:lstStyle/>
                <a:p>
                  <a:pPr>
                    <a:defRPr sz="1000" b="1">
                      <a:solidFill>
                        <a:schemeClr val="tx1"/>
                      </a:solidFill>
                    </a:defRPr>
                  </a:pPr>
                  <a:endParaRPr lang="el-GR"/>
                </a:p>
              </c:txPr>
            </c:dLbl>
            <c:txPr>
              <a:bodyPr/>
              <a:lstStyle/>
              <a:p>
                <a:pPr>
                  <a:defRPr sz="1000" b="1"/>
                </a:pPr>
                <a:endParaRPr lang="el-GR"/>
              </a:p>
            </c:txPr>
            <c:showCatName val="1"/>
            <c:showPercent val="1"/>
            <c:showLeaderLines val="1"/>
          </c:dLbls>
          <c:cat>
            <c:strRef>
              <c:f>ΑΠΟΤΕΛΕΣΜΑΤΑ!$B$201:$B$204</c:f>
              <c:strCache>
                <c:ptCount val="4"/>
                <c:pt idx="0">
                  <c:v>Βελτιώθηκαν</c:v>
                </c:pt>
                <c:pt idx="1">
                  <c:v>Έμειναν Αμετάβλητες</c:v>
                </c:pt>
                <c:pt idx="2">
                  <c:v>Επιδεινώθηκαν</c:v>
                </c:pt>
                <c:pt idx="3">
                  <c:v>ΔΞ/ΔΑ</c:v>
                </c:pt>
              </c:strCache>
            </c:strRef>
          </c:cat>
          <c:val>
            <c:numRef>
              <c:f>ΑΠΟΤΕΛΕΣΜΑΤΑ!$D$201:$D$204</c:f>
              <c:numCache>
                <c:formatCode>0%</c:formatCode>
                <c:ptCount val="4"/>
                <c:pt idx="0">
                  <c:v>2.5000000000000001E-2</c:v>
                </c:pt>
                <c:pt idx="1">
                  <c:v>0.5857</c:v>
                </c:pt>
                <c:pt idx="2">
                  <c:v>0.35000000000000031</c:v>
                </c:pt>
                <c:pt idx="3">
                  <c:v>3.9300000000000002E-2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spPr>
    <a:noFill/>
    <a:ln>
      <a:noFill/>
    </a:ln>
  </c:sp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style val="26"/>
  <c:chart>
    <c:title>
      <c:tx>
        <c:rich>
          <a:bodyPr/>
          <a:lstStyle/>
          <a:p>
            <a:pPr>
              <a:defRPr sz="1400"/>
            </a:pPr>
            <a:r>
              <a:rPr lang="el-GR" sz="1400"/>
              <a:t>Οι σχέσεις της επιχείρησής σας με τις τράπεζες θα λέγατε ότι το τελευταίο τρίμηνο γενικά;</a:t>
            </a:r>
          </a:p>
        </c:rich>
      </c:tx>
      <c:layout/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1.8088762711795901E-3"/>
          <c:y val="0.26662407880605871"/>
          <c:w val="0.91608716409950453"/>
          <c:h val="0.70614260452542332"/>
        </c:manualLayout>
      </c:layout>
      <c:pie3DChart>
        <c:varyColors val="1"/>
        <c:ser>
          <c:idx val="0"/>
          <c:order val="0"/>
          <c:tx>
            <c:strRef>
              <c:f>ΑΠΟΤΕΛΕΣΜΑΤΑ!$D$68</c:f>
              <c:strCache>
                <c:ptCount val="1"/>
                <c:pt idx="0">
                  <c:v>ΠΟΣΟΣΤΟ</c:v>
                </c:pt>
              </c:strCache>
            </c:strRef>
          </c:tx>
          <c:explosion val="25"/>
          <c:dPt>
            <c:idx val="0"/>
            <c:spPr>
              <a:solidFill>
                <a:srgbClr val="3366CC"/>
              </a:solidFill>
            </c:spPr>
          </c:dPt>
          <c:dPt>
            <c:idx val="1"/>
            <c:spPr>
              <a:solidFill>
                <a:schemeClr val="bg1">
                  <a:lumMod val="50000"/>
                </a:schemeClr>
              </a:solidFill>
            </c:spPr>
          </c:dPt>
          <c:dPt>
            <c:idx val="2"/>
            <c:spPr>
              <a:solidFill>
                <a:srgbClr val="FF0000"/>
              </a:solidFill>
            </c:spPr>
          </c:dPt>
          <c:dPt>
            <c:idx val="3"/>
            <c:spPr>
              <a:solidFill>
                <a:srgbClr val="FFC000"/>
              </a:solidFill>
            </c:spPr>
          </c:dPt>
          <c:dLbls>
            <c:txPr>
              <a:bodyPr/>
              <a:lstStyle/>
              <a:p>
                <a:pPr>
                  <a:defRPr sz="1200" b="1"/>
                </a:pPr>
                <a:endParaRPr lang="el-GR"/>
              </a:p>
            </c:txPr>
            <c:showCatName val="1"/>
            <c:showPercent val="1"/>
            <c:showLeaderLines val="1"/>
          </c:dLbls>
          <c:cat>
            <c:strRef>
              <c:f>ΑΠΟΤΕΛΕΣΜΑΤΑ!$B$69:$B$72</c:f>
              <c:strCache>
                <c:ptCount val="4"/>
                <c:pt idx="0">
                  <c:v>Βελτιώθηκαν</c:v>
                </c:pt>
                <c:pt idx="1">
                  <c:v>Έμειναν Αμετάβλητες</c:v>
                </c:pt>
                <c:pt idx="2">
                  <c:v>Επιδεινώθηκαν</c:v>
                </c:pt>
                <c:pt idx="3">
                  <c:v>ΔΞ/ΔΑ</c:v>
                </c:pt>
              </c:strCache>
            </c:strRef>
          </c:cat>
          <c:val>
            <c:numRef>
              <c:f>ΑΠΟΤΕΛΕΣΜΑΤΑ!$D$69:$D$72</c:f>
              <c:numCache>
                <c:formatCode>0%</c:formatCode>
                <c:ptCount val="4"/>
                <c:pt idx="0">
                  <c:v>1.9607843137254902E-2</c:v>
                </c:pt>
                <c:pt idx="1">
                  <c:v>0.59803921568627461</c:v>
                </c:pt>
                <c:pt idx="2">
                  <c:v>0.34803921568627449</c:v>
                </c:pt>
                <c:pt idx="3">
                  <c:v>3.4313725490196081E-2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spPr>
    <a:noFill/>
    <a:ln>
      <a:noFill/>
    </a:ln>
  </c:sp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style val="26"/>
  <c:chart>
    <c:title>
      <c:tx>
        <c:rich>
          <a:bodyPr/>
          <a:lstStyle/>
          <a:p>
            <a:pPr>
              <a:defRPr sz="1600" b="1"/>
            </a:pPr>
            <a:r>
              <a:rPr lang="el-GR" sz="1600" b="1" i="0" u="none" strike="noStrike" baseline="0"/>
              <a:t>Οι σχέσεις της επιχείρησής σας με τις τράπεζες θα λέγατε ότι το τελευταίο τρίμηνο γενικά; </a:t>
            </a:r>
            <a:endParaRPr lang="el-GR" sz="1600" b="1"/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strRef>
              <c:f>ΣΥΓΚΡΙΤΙΚΑ!$B$22</c:f>
              <c:strCache>
                <c:ptCount val="1"/>
                <c:pt idx="0">
                  <c:v>Επιδεινώθηκαν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</c:marker>
          <c:dLbls>
            <c:dLbl>
              <c:idx val="7"/>
              <c:layout>
                <c:manualLayout>
                  <c:x val="-3.0821126438772189E-2"/>
                  <c:y val="-5.9897148394879175E-2"/>
                </c:manualLayout>
              </c:layout>
              <c:dLblPos val="r"/>
              <c:showVal val="1"/>
            </c:dLbl>
            <c:txPr>
              <a:bodyPr/>
              <a:lstStyle/>
              <a:p>
                <a:pPr>
                  <a:defRPr sz="1400" b="1"/>
                </a:pPr>
                <a:endParaRPr lang="el-GR"/>
              </a:p>
            </c:txPr>
            <c:dLblPos val="t"/>
            <c:showVal val="1"/>
          </c:dLbls>
          <c:cat>
            <c:strRef>
              <c:f>ΣΥΓΚΡΙΤΙΚΑ!$C$21:$K$21</c:f>
              <c:strCache>
                <c:ptCount val="9"/>
                <c:pt idx="0">
                  <c:v>ΔΕΚ 2008</c:v>
                </c:pt>
                <c:pt idx="1">
                  <c:v>ΑΠΡ 2009</c:v>
                </c:pt>
                <c:pt idx="2">
                  <c:v>ΙΟΥΛ 2009</c:v>
                </c:pt>
                <c:pt idx="3">
                  <c:v>ΜΑΡ 2010</c:v>
                </c:pt>
                <c:pt idx="4">
                  <c:v>ΙΟΥΛ 2010</c:v>
                </c:pt>
                <c:pt idx="5">
                  <c:v>ΜΑΡ 2011</c:v>
                </c:pt>
                <c:pt idx="6">
                  <c:v>ΙΟΥΛ 2011</c:v>
                </c:pt>
                <c:pt idx="7">
                  <c:v>ΙΑΝ 2012</c:v>
                </c:pt>
                <c:pt idx="8">
                  <c:v>ΙΟΥΛ 2012</c:v>
                </c:pt>
              </c:strCache>
            </c:strRef>
          </c:cat>
          <c:val>
            <c:numRef>
              <c:f>ΣΥΓΚΡΙΤΙΚΑ!$C$22:$K$22</c:f>
              <c:numCache>
                <c:formatCode>0%</c:formatCode>
                <c:ptCount val="9"/>
                <c:pt idx="0">
                  <c:v>0.23</c:v>
                </c:pt>
                <c:pt idx="1">
                  <c:v>0.35000000000000009</c:v>
                </c:pt>
                <c:pt idx="2">
                  <c:v>0.23</c:v>
                </c:pt>
                <c:pt idx="3">
                  <c:v>0.26</c:v>
                </c:pt>
                <c:pt idx="4">
                  <c:v>0.35000000000000009</c:v>
                </c:pt>
                <c:pt idx="5">
                  <c:v>0.39000000000000012</c:v>
                </c:pt>
                <c:pt idx="6">
                  <c:v>0.59</c:v>
                </c:pt>
                <c:pt idx="7">
                  <c:v>0.35000000000000009</c:v>
                </c:pt>
                <c:pt idx="8">
                  <c:v>0.35000000000000009</c:v>
                </c:pt>
              </c:numCache>
            </c:numRef>
          </c:val>
        </c:ser>
        <c:ser>
          <c:idx val="1"/>
          <c:order val="1"/>
          <c:tx>
            <c:strRef>
              <c:f>ΣΥΓΚΡΙΤΙΚΑ!$B$23</c:f>
              <c:strCache>
                <c:ptCount val="1"/>
                <c:pt idx="0">
                  <c:v>Έμειναν αμετάβλητες</c:v>
                </c:pt>
              </c:strCache>
            </c:strRef>
          </c:tx>
          <c:spPr>
            <a:ln>
              <a:solidFill>
                <a:schemeClr val="bg1">
                  <a:lumMod val="50000"/>
                </a:schemeClr>
              </a:solidFill>
            </a:ln>
          </c:spPr>
          <c:marker>
            <c:spPr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c:spPr>
          </c:marker>
          <c:dLbls>
            <c:dLbl>
              <c:idx val="6"/>
              <c:layout>
                <c:manualLayout>
                  <c:x val="-3.5909708797623077E-2"/>
                  <c:y val="-7.0072939187030434E-2"/>
                </c:manualLayout>
              </c:layout>
              <c:dLblPos val="r"/>
              <c:showVal val="1"/>
            </c:dLbl>
            <c:txPr>
              <a:bodyPr/>
              <a:lstStyle/>
              <a:p>
                <a:pPr>
                  <a:defRPr sz="1400" b="1"/>
                </a:pPr>
                <a:endParaRPr lang="el-GR"/>
              </a:p>
            </c:txPr>
            <c:dLblPos val="t"/>
            <c:showVal val="1"/>
          </c:dLbls>
          <c:cat>
            <c:strRef>
              <c:f>ΣΥΓΚΡΙΤΙΚΑ!$C$21:$K$21</c:f>
              <c:strCache>
                <c:ptCount val="9"/>
                <c:pt idx="0">
                  <c:v>ΔΕΚ 2008</c:v>
                </c:pt>
                <c:pt idx="1">
                  <c:v>ΑΠΡ 2009</c:v>
                </c:pt>
                <c:pt idx="2">
                  <c:v>ΙΟΥΛ 2009</c:v>
                </c:pt>
                <c:pt idx="3">
                  <c:v>ΜΑΡ 2010</c:v>
                </c:pt>
                <c:pt idx="4">
                  <c:v>ΙΟΥΛ 2010</c:v>
                </c:pt>
                <c:pt idx="5">
                  <c:v>ΜΑΡ 2011</c:v>
                </c:pt>
                <c:pt idx="6">
                  <c:v>ΙΟΥΛ 2011</c:v>
                </c:pt>
                <c:pt idx="7">
                  <c:v>ΙΑΝ 2012</c:v>
                </c:pt>
                <c:pt idx="8">
                  <c:v>ΙΟΥΛ 2012</c:v>
                </c:pt>
              </c:strCache>
            </c:strRef>
          </c:cat>
          <c:val>
            <c:numRef>
              <c:f>ΣΥΓΚΡΙΤΙΚΑ!$C$23:$K$23</c:f>
              <c:numCache>
                <c:formatCode>0%</c:formatCode>
                <c:ptCount val="9"/>
                <c:pt idx="0">
                  <c:v>0.71000000000000019</c:v>
                </c:pt>
                <c:pt idx="1">
                  <c:v>0.61000000000000021</c:v>
                </c:pt>
                <c:pt idx="2">
                  <c:v>0.70000000000000018</c:v>
                </c:pt>
                <c:pt idx="3">
                  <c:v>0.70000000000000018</c:v>
                </c:pt>
                <c:pt idx="4">
                  <c:v>0.62000000000000022</c:v>
                </c:pt>
                <c:pt idx="5">
                  <c:v>0.58000000000000007</c:v>
                </c:pt>
                <c:pt idx="6">
                  <c:v>0.37000000000000011</c:v>
                </c:pt>
                <c:pt idx="7">
                  <c:v>0.59</c:v>
                </c:pt>
                <c:pt idx="8">
                  <c:v>0.6000000000000002</c:v>
                </c:pt>
              </c:numCache>
            </c:numRef>
          </c:val>
        </c:ser>
        <c:ser>
          <c:idx val="2"/>
          <c:order val="2"/>
          <c:tx>
            <c:strRef>
              <c:f>ΣΥΓΚΡΙΤΙΚΑ!$B$24</c:f>
              <c:strCache>
                <c:ptCount val="1"/>
                <c:pt idx="0">
                  <c:v>Βελτιώθηκαν</c:v>
                </c:pt>
              </c:strCache>
            </c:strRef>
          </c:tx>
          <c:spPr>
            <a:ln>
              <a:solidFill>
                <a:srgbClr val="0070C0"/>
              </a:solidFill>
            </a:ln>
          </c:spPr>
          <c:marker>
            <c:spPr>
              <a:solidFill>
                <a:srgbClr val="0070C0"/>
              </a:solidFill>
              <a:ln>
                <a:solidFill>
                  <a:srgbClr val="0070C0"/>
                </a:solidFill>
              </a:ln>
            </c:spPr>
          </c:marker>
          <c:dLbls>
            <c:dLbl>
              <c:idx val="2"/>
              <c:layout>
                <c:manualLayout>
                  <c:x val="-4.0037588298073232E-2"/>
                  <c:y val="-4.0703163168605054E-2"/>
                </c:manualLayout>
              </c:layout>
              <c:dLblPos val="r"/>
              <c:showVal val="1"/>
            </c:dLbl>
            <c:dLbl>
              <c:idx val="3"/>
              <c:layout>
                <c:manualLayout>
                  <c:x val="-4.4078617234698927E-2"/>
                  <c:y val="0"/>
                </c:manualLayout>
              </c:layout>
              <c:dLblPos val="r"/>
              <c:showVal val="1"/>
            </c:dLbl>
            <c:dLbl>
              <c:idx val="4"/>
              <c:layout>
                <c:manualLayout>
                  <c:x val="-3.6915793031715841E-2"/>
                  <c:y val="-3.0527372376453796E-2"/>
                </c:manualLayout>
              </c:layout>
              <c:dLblPos val="r"/>
              <c:showVal val="1"/>
            </c:dLbl>
            <c:dLbl>
              <c:idx val="5"/>
              <c:layout>
                <c:manualLayout>
                  <c:x val="-6.0640211237263236E-2"/>
                  <c:y val="0"/>
                </c:manualLayout>
              </c:layout>
              <c:dLblPos val="r"/>
              <c:showVal val="1"/>
            </c:dLbl>
            <c:dLbl>
              <c:idx val="6"/>
              <c:layout>
                <c:manualLayout>
                  <c:x val="-4.5196590032998023E-2"/>
                  <c:y val="-3.0527372376453796E-2"/>
                </c:manualLayout>
              </c:layout>
              <c:dLblPos val="r"/>
              <c:showVal val="1"/>
            </c:dLbl>
            <c:dLbl>
              <c:idx val="7"/>
              <c:layout>
                <c:manualLayout>
                  <c:x val="-5.8445865235049445E-2"/>
                  <c:y val="1.0175790792151258E-2"/>
                </c:manualLayout>
              </c:layout>
              <c:dLblPos val="r"/>
              <c:showVal val="1"/>
            </c:dLbl>
            <c:dLbl>
              <c:idx val="8"/>
              <c:layout>
                <c:manualLayout>
                  <c:x val="-6.1758184035562304E-2"/>
                  <c:y val="1.0175790792151258E-2"/>
                </c:manualLayout>
              </c:layout>
              <c:dLblPos val="r"/>
              <c:showVal val="1"/>
            </c:dLbl>
            <c:txPr>
              <a:bodyPr/>
              <a:lstStyle/>
              <a:p>
                <a:pPr>
                  <a:defRPr sz="1400" b="1"/>
                </a:pPr>
                <a:endParaRPr lang="el-GR"/>
              </a:p>
            </c:txPr>
            <c:dLblPos val="l"/>
            <c:showVal val="1"/>
          </c:dLbls>
          <c:cat>
            <c:strRef>
              <c:f>ΣΥΓΚΡΙΤΙΚΑ!$C$21:$K$21</c:f>
              <c:strCache>
                <c:ptCount val="9"/>
                <c:pt idx="0">
                  <c:v>ΔΕΚ 2008</c:v>
                </c:pt>
                <c:pt idx="1">
                  <c:v>ΑΠΡ 2009</c:v>
                </c:pt>
                <c:pt idx="2">
                  <c:v>ΙΟΥΛ 2009</c:v>
                </c:pt>
                <c:pt idx="3">
                  <c:v>ΜΑΡ 2010</c:v>
                </c:pt>
                <c:pt idx="4">
                  <c:v>ΙΟΥΛ 2010</c:v>
                </c:pt>
                <c:pt idx="5">
                  <c:v>ΜΑΡ 2011</c:v>
                </c:pt>
                <c:pt idx="6">
                  <c:v>ΙΟΥΛ 2011</c:v>
                </c:pt>
                <c:pt idx="7">
                  <c:v>ΙΑΝ 2012</c:v>
                </c:pt>
                <c:pt idx="8">
                  <c:v>ΙΟΥΛ 2012</c:v>
                </c:pt>
              </c:strCache>
            </c:strRef>
          </c:cat>
          <c:val>
            <c:numRef>
              <c:f>ΣΥΓΚΡΙΤΙΚΑ!$C$24:$K$24</c:f>
              <c:numCache>
                <c:formatCode>0%</c:formatCode>
                <c:ptCount val="9"/>
                <c:pt idx="0">
                  <c:v>1.0000000000000004E-2</c:v>
                </c:pt>
                <c:pt idx="1">
                  <c:v>1.0000000000000004E-2</c:v>
                </c:pt>
                <c:pt idx="2">
                  <c:v>6.0000000000000019E-2</c:v>
                </c:pt>
                <c:pt idx="3">
                  <c:v>1.0000000000000004E-2</c:v>
                </c:pt>
                <c:pt idx="4">
                  <c:v>2.0000000000000007E-2</c:v>
                </c:pt>
                <c:pt idx="5">
                  <c:v>1.0000000000000004E-2</c:v>
                </c:pt>
                <c:pt idx="6">
                  <c:v>2.0000000000000007E-2</c:v>
                </c:pt>
                <c:pt idx="7">
                  <c:v>2.0000000000000007E-2</c:v>
                </c:pt>
                <c:pt idx="8">
                  <c:v>2.0000000000000007E-2</c:v>
                </c:pt>
              </c:numCache>
            </c:numRef>
          </c:val>
        </c:ser>
        <c:ser>
          <c:idx val="3"/>
          <c:order val="3"/>
          <c:tx>
            <c:strRef>
              <c:f>ΣΥΓΚΡΙΤΙΚΑ!$B$25</c:f>
              <c:strCache>
                <c:ptCount val="1"/>
                <c:pt idx="0">
                  <c:v>ΔΞ/ΔΑ</c:v>
                </c:pt>
              </c:strCache>
            </c:strRef>
          </c:tx>
          <c:spPr>
            <a:ln>
              <a:solidFill>
                <a:srgbClr val="FFC000"/>
              </a:solidFill>
            </a:ln>
          </c:spPr>
          <c:marker>
            <c:spPr>
              <a:solidFill>
                <a:srgbClr val="FFC000"/>
              </a:solidFill>
              <a:ln>
                <a:solidFill>
                  <a:srgbClr val="FFC000"/>
                </a:solidFill>
              </a:ln>
            </c:spPr>
          </c:marker>
          <c:dLbls>
            <c:dLbl>
              <c:idx val="2"/>
              <c:layout>
                <c:manualLayout>
                  <c:x val="-1.9873912803077171E-2"/>
                  <c:y val="0"/>
                </c:manualLayout>
              </c:layout>
              <c:showVal val="1"/>
            </c:dLbl>
            <c:dLbl>
              <c:idx val="3"/>
              <c:layout>
                <c:manualLayout>
                  <c:x val="-1.3249275202051452E-2"/>
                  <c:y val="-2.2895529282340343E-2"/>
                </c:manualLayout>
              </c:layout>
              <c:showVal val="1"/>
            </c:dLbl>
            <c:dLbl>
              <c:idx val="4"/>
              <c:layout>
                <c:manualLayout>
                  <c:x val="-1.6561594002564316E-2"/>
                  <c:y val="0"/>
                </c:manualLayout>
              </c:layout>
              <c:showVal val="1"/>
            </c:dLbl>
            <c:dLbl>
              <c:idx val="5"/>
              <c:layout>
                <c:manualLayout>
                  <c:x val="-2.1530072203333608E-2"/>
                  <c:y val="-2.5439476980378167E-3"/>
                </c:manualLayout>
              </c:layout>
              <c:showVal val="1"/>
            </c:dLbl>
            <c:dLbl>
              <c:idx val="6"/>
              <c:layout>
                <c:manualLayout>
                  <c:x val="-2.484239100384647E-2"/>
                  <c:y val="0"/>
                </c:manualLayout>
              </c:layout>
              <c:showVal val="1"/>
            </c:dLbl>
            <c:dLbl>
              <c:idx val="7"/>
              <c:layout>
                <c:manualLayout>
                  <c:x val="-1.9873912803077171E-2"/>
                  <c:y val="0"/>
                </c:manualLayout>
              </c:layout>
              <c:showVal val="1"/>
            </c:dLbl>
            <c:txPr>
              <a:bodyPr/>
              <a:lstStyle/>
              <a:p>
                <a:pPr>
                  <a:defRPr sz="1400" b="1"/>
                </a:pPr>
                <a:endParaRPr lang="el-GR"/>
              </a:p>
            </c:txPr>
            <c:showVal val="1"/>
          </c:dLbls>
          <c:cat>
            <c:strRef>
              <c:f>ΣΥΓΚΡΙΤΙΚΑ!$C$21:$K$21</c:f>
              <c:strCache>
                <c:ptCount val="9"/>
                <c:pt idx="0">
                  <c:v>ΔΕΚ 2008</c:v>
                </c:pt>
                <c:pt idx="1">
                  <c:v>ΑΠΡ 2009</c:v>
                </c:pt>
                <c:pt idx="2">
                  <c:v>ΙΟΥΛ 2009</c:v>
                </c:pt>
                <c:pt idx="3">
                  <c:v>ΜΑΡ 2010</c:v>
                </c:pt>
                <c:pt idx="4">
                  <c:v>ΙΟΥΛ 2010</c:v>
                </c:pt>
                <c:pt idx="5">
                  <c:v>ΜΑΡ 2011</c:v>
                </c:pt>
                <c:pt idx="6">
                  <c:v>ΙΟΥΛ 2011</c:v>
                </c:pt>
                <c:pt idx="7">
                  <c:v>ΙΑΝ 2012</c:v>
                </c:pt>
                <c:pt idx="8">
                  <c:v>ΙΟΥΛ 2012</c:v>
                </c:pt>
              </c:strCache>
            </c:strRef>
          </c:cat>
          <c:val>
            <c:numRef>
              <c:f>ΣΥΓΚΡΙΤΙΚΑ!$C$25:$K$25</c:f>
              <c:numCache>
                <c:formatCode>0%</c:formatCode>
                <c:ptCount val="9"/>
                <c:pt idx="0">
                  <c:v>0.05</c:v>
                </c:pt>
                <c:pt idx="1">
                  <c:v>3.0000000000000002E-2</c:v>
                </c:pt>
                <c:pt idx="2">
                  <c:v>1.0000000000000004E-2</c:v>
                </c:pt>
                <c:pt idx="3">
                  <c:v>3.0000000000000002E-2</c:v>
                </c:pt>
                <c:pt idx="4">
                  <c:v>1.0000000000000004E-2</c:v>
                </c:pt>
                <c:pt idx="5">
                  <c:v>2.0000000000000007E-2</c:v>
                </c:pt>
                <c:pt idx="6">
                  <c:v>1.0000000000000004E-2</c:v>
                </c:pt>
                <c:pt idx="7">
                  <c:v>4.0000000000000015E-2</c:v>
                </c:pt>
                <c:pt idx="8">
                  <c:v>3.0000000000000002E-2</c:v>
                </c:pt>
              </c:numCache>
            </c:numRef>
          </c:val>
        </c:ser>
        <c:dLbls>
          <c:showVal val="1"/>
        </c:dLbls>
        <c:marker val="1"/>
        <c:axId val="82354560"/>
        <c:axId val="82356096"/>
      </c:lineChart>
      <c:catAx>
        <c:axId val="82354560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1200" b="1"/>
            </a:pPr>
            <a:endParaRPr lang="el-GR"/>
          </a:p>
        </c:txPr>
        <c:crossAx val="82356096"/>
        <c:crosses val="autoZero"/>
        <c:auto val="1"/>
        <c:lblAlgn val="ctr"/>
        <c:lblOffset val="100"/>
      </c:catAx>
      <c:valAx>
        <c:axId val="82356096"/>
        <c:scaling>
          <c:orientation val="minMax"/>
        </c:scaling>
        <c:delete val="1"/>
        <c:axPos val="l"/>
        <c:numFmt formatCode="0%" sourceLinked="1"/>
        <c:tickLblPos val="none"/>
        <c:crossAx val="82354560"/>
        <c:crosses val="autoZero"/>
        <c:crossBetween val="between"/>
      </c:valAx>
      <c:spPr>
        <a:noFill/>
      </c:spPr>
    </c:plotArea>
    <c:legend>
      <c:legendPos val="t"/>
      <c:layout/>
      <c:txPr>
        <a:bodyPr/>
        <a:lstStyle/>
        <a:p>
          <a:pPr>
            <a:defRPr sz="1400" b="1"/>
          </a:pPr>
          <a:endParaRPr lang="el-GR"/>
        </a:p>
      </c:txPr>
    </c:legend>
    <c:plotVisOnly val="1"/>
  </c:chart>
  <c:spPr>
    <a:noFill/>
    <a:ln>
      <a:noFill/>
    </a:ln>
  </c:spPr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style val="26"/>
  <c:chart>
    <c:title>
      <c:tx>
        <c:rich>
          <a:bodyPr/>
          <a:lstStyle/>
          <a:p>
            <a:pPr>
              <a:defRPr sz="1200"/>
            </a:pPr>
            <a:r>
              <a:rPr lang="el-GR" sz="1200" dirty="0"/>
              <a:t>Σε μια κλίμακα από το 1 – Αρνητικά μέχρι και το 5 – Θετικά, πως κρίνετε μέχρι στιγμής την αναπτυξιακή πολιτική της κυβέρνησης</a:t>
            </a:r>
            <a:r>
              <a:rPr lang="el-GR" sz="1200" dirty="0" smtClean="0"/>
              <a:t>;</a:t>
            </a:r>
          </a:p>
          <a:p>
            <a:pPr>
              <a:defRPr sz="1200"/>
            </a:pPr>
            <a:r>
              <a:rPr lang="el-GR" sz="1000" dirty="0" smtClean="0"/>
              <a:t>(Ιανουάριος 2012)</a:t>
            </a:r>
            <a:endParaRPr lang="el-GR" sz="1000" dirty="0"/>
          </a:p>
        </c:rich>
      </c:tx>
      <c:layout/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0.10478894842632369"/>
          <c:y val="0.42370597267986837"/>
          <c:w val="0.84193562939534161"/>
          <c:h val="0.57455367139977975"/>
        </c:manualLayout>
      </c:layout>
      <c:pie3DChart>
        <c:varyColors val="1"/>
        <c:ser>
          <c:idx val="0"/>
          <c:order val="0"/>
          <c:tx>
            <c:strRef>
              <c:f>ΑΠΟΤΕΛΕΣΜΑΤΑ!$D$214</c:f>
              <c:strCache>
                <c:ptCount val="1"/>
                <c:pt idx="0">
                  <c:v>ΠΟΣΟΣΤΟ</c:v>
                </c:pt>
              </c:strCache>
            </c:strRef>
          </c:tx>
          <c:explosion val="25"/>
          <c:dPt>
            <c:idx val="0"/>
            <c:spPr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lin ang="13500000" scaled="1"/>
                <a:tileRect/>
              </a:gradFill>
            </c:spPr>
          </c:dPt>
          <c:dPt>
            <c:idx val="1"/>
            <c:spPr>
              <a:gradFill flip="none" rotWithShape="1">
                <a:gsLst>
                  <a:gs pos="0">
                    <a:srgbClr val="FF0000">
                      <a:tint val="66000"/>
                      <a:satMod val="160000"/>
                    </a:srgbClr>
                  </a:gs>
                  <a:gs pos="50000">
                    <a:srgbClr val="FF0000">
                      <a:tint val="44500"/>
                      <a:satMod val="160000"/>
                    </a:srgbClr>
                  </a:gs>
                  <a:gs pos="100000">
                    <a:srgbClr val="FF0000">
                      <a:tint val="23500"/>
                      <a:satMod val="160000"/>
                    </a:srgbClr>
                  </a:gs>
                </a:gsLst>
                <a:path path="circle">
                  <a:fillToRect t="100000" r="100000"/>
                </a:path>
                <a:tileRect l="-100000" b="-100000"/>
              </a:gradFill>
            </c:spPr>
          </c:dPt>
          <c:dPt>
            <c:idx val="2"/>
            <c:spPr>
              <a:solidFill>
                <a:schemeClr val="tx1">
                  <a:lumMod val="85000"/>
                  <a:lumOff val="15000"/>
                </a:schemeClr>
              </a:solidFill>
            </c:spPr>
          </c:dPt>
          <c:dPt>
            <c:idx val="5"/>
            <c:spPr>
              <a:solidFill>
                <a:srgbClr val="FFC000"/>
              </a:solidFill>
            </c:spPr>
          </c:dPt>
          <c:dLbls>
            <c:dLbl>
              <c:idx val="0"/>
              <c:spPr/>
              <c:txPr>
                <a:bodyPr/>
                <a:lstStyle/>
                <a:p>
                  <a:pPr>
                    <a:defRPr sz="900" b="1">
                      <a:solidFill>
                        <a:schemeClr val="bg1"/>
                      </a:solidFill>
                    </a:defRPr>
                  </a:pPr>
                  <a:endParaRPr lang="el-GR"/>
                </a:p>
              </c:txPr>
            </c:dLbl>
            <c:dLbl>
              <c:idx val="2"/>
              <c:layout>
                <c:manualLayout>
                  <c:x val="2.3473571488563629E-2"/>
                  <c:y val="5.8170321517559678E-3"/>
                </c:manualLayout>
              </c:layout>
              <c:showCatName val="1"/>
              <c:showPercent val="1"/>
            </c:dLbl>
            <c:dLbl>
              <c:idx val="5"/>
              <c:layout>
                <c:manualLayout>
                  <c:x val="2.5076569892774191E-2"/>
                  <c:y val="-5.6874492566981174E-3"/>
                </c:manualLayout>
              </c:layout>
              <c:showCatName val="1"/>
              <c:showPercent val="1"/>
            </c:dLbl>
            <c:txPr>
              <a:bodyPr/>
              <a:lstStyle/>
              <a:p>
                <a:pPr>
                  <a:defRPr sz="900" b="1"/>
                </a:pPr>
                <a:endParaRPr lang="el-GR"/>
              </a:p>
            </c:txPr>
            <c:showCatName val="1"/>
            <c:showPercent val="1"/>
            <c:showLeaderLines val="1"/>
          </c:dLbls>
          <c:cat>
            <c:strRef>
              <c:f>ΑΠΟΤΕΛΕΣΜΑΤΑ!$B$215:$B$220</c:f>
              <c:strCache>
                <c:ptCount val="6"/>
                <c:pt idx="0">
                  <c:v>ΑΡΝΗΤΙΚΑ</c:v>
                </c:pt>
                <c:pt idx="1">
                  <c:v>ΜΑΛΛΟΝ ΑΡΝΗΤΙΚΑ</c:v>
                </c:pt>
                <c:pt idx="2">
                  <c:v>ΟΥΤΕ ΘΕΤΙΚΑ/ΟΥΤΕ ΑΡΝΗΤΙΚΑ</c:v>
                </c:pt>
                <c:pt idx="3">
                  <c:v>ΜΑΛΛΟΝ ΘΕΤΙΚΑ</c:v>
                </c:pt>
                <c:pt idx="4">
                  <c:v>ΘΕΤΙΚΑ</c:v>
                </c:pt>
                <c:pt idx="5">
                  <c:v>ΔΞ/ΔΑ</c:v>
                </c:pt>
              </c:strCache>
            </c:strRef>
          </c:cat>
          <c:val>
            <c:numRef>
              <c:f>ΑΠΟΤΕΛΕΣΜΑΤΑ!$D$215:$D$220</c:f>
              <c:numCache>
                <c:formatCode>0%</c:formatCode>
                <c:ptCount val="6"/>
                <c:pt idx="0">
                  <c:v>0.71790000000000065</c:v>
                </c:pt>
                <c:pt idx="1">
                  <c:v>0.2036</c:v>
                </c:pt>
                <c:pt idx="2">
                  <c:v>6.0700000000000087E-2</c:v>
                </c:pt>
                <c:pt idx="5">
                  <c:v>1.43E-2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spPr>
    <a:noFill/>
    <a:ln>
      <a:noFill/>
    </a:ln>
  </c:spPr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style val="26"/>
  <c:chart>
    <c:title>
      <c:tx>
        <c:rich>
          <a:bodyPr/>
          <a:lstStyle/>
          <a:p>
            <a:pPr>
              <a:defRPr sz="1400"/>
            </a:pPr>
            <a:r>
              <a:rPr lang="el-GR" sz="1400"/>
              <a:t>Σε μια κλίμακα από το 1 – Αρνητικά μέχρι και το 5 – Θετικά, πως κρίνετε μέχρι στιγμής την αναπτυξιακή πολιτική της κυβέρνησης;</a:t>
            </a:r>
          </a:p>
        </c:rich>
      </c:tx>
      <c:layout/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2.8332942433235937E-2"/>
          <c:y val="0.31435490218600964"/>
          <c:w val="0.9570695494371626"/>
          <c:h val="0.66959226752583079"/>
        </c:manualLayout>
      </c:layout>
      <c:pie3DChart>
        <c:varyColors val="1"/>
        <c:ser>
          <c:idx val="0"/>
          <c:order val="0"/>
          <c:tx>
            <c:strRef>
              <c:f>ΑΠΟΤΕΛΕΣΜΑΤΑ!$D$82</c:f>
              <c:strCache>
                <c:ptCount val="1"/>
                <c:pt idx="0">
                  <c:v>ΠΟΣΟΣΤΟ</c:v>
                </c:pt>
              </c:strCache>
            </c:strRef>
          </c:tx>
          <c:explosion val="25"/>
          <c:dPt>
            <c:idx val="0"/>
            <c:spPr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path path="circle">
                  <a:fillToRect t="100000" r="100000"/>
                </a:path>
                <a:tileRect l="-100000" b="-100000"/>
              </a:gradFill>
            </c:spPr>
          </c:dPt>
          <c:dPt>
            <c:idx val="1"/>
            <c:spPr>
              <a:gradFill flip="none" rotWithShape="1">
                <a:gsLst>
                  <a:gs pos="0">
                    <a:srgbClr val="FF0000">
                      <a:tint val="66000"/>
                      <a:satMod val="160000"/>
                    </a:srgbClr>
                  </a:gs>
                  <a:gs pos="50000">
                    <a:srgbClr val="FF0000">
                      <a:tint val="44500"/>
                      <a:satMod val="160000"/>
                    </a:srgbClr>
                  </a:gs>
                  <a:gs pos="100000">
                    <a:srgbClr val="FF0000">
                      <a:tint val="23500"/>
                      <a:satMod val="160000"/>
                    </a:srgbClr>
                  </a:gs>
                </a:gsLst>
                <a:path path="circle">
                  <a:fillToRect t="100000" r="100000"/>
                </a:path>
                <a:tileRect l="-100000" b="-100000"/>
              </a:gradFill>
            </c:spPr>
          </c:dPt>
          <c:dPt>
            <c:idx val="2"/>
            <c:spPr>
              <a:solidFill>
                <a:schemeClr val="bg1">
                  <a:lumMod val="50000"/>
                </a:schemeClr>
              </a:solidFill>
            </c:spPr>
          </c:dPt>
          <c:dPt>
            <c:idx val="5"/>
            <c:spPr>
              <a:solidFill>
                <a:srgbClr val="FFC000"/>
              </a:solidFill>
            </c:spPr>
          </c:dPt>
          <c:dLbls>
            <c:dLbl>
              <c:idx val="0"/>
              <c:layout>
                <c:manualLayout>
                  <c:x val="-0.21002970476636787"/>
                  <c:y val="-0.16249748144744755"/>
                </c:manualLayout>
              </c:layout>
              <c:spPr/>
              <c:txPr>
                <a:bodyPr/>
                <a:lstStyle/>
                <a:p>
                  <a:pPr>
                    <a:defRPr sz="1050" b="1">
                      <a:solidFill>
                        <a:srgbClr val="FFFFFF"/>
                      </a:solidFill>
                    </a:defRPr>
                  </a:pPr>
                  <a:endParaRPr lang="el-GR"/>
                </a:p>
              </c:txPr>
              <c:showCatName val="1"/>
              <c:showPercent val="1"/>
            </c:dLbl>
            <c:txPr>
              <a:bodyPr/>
              <a:lstStyle/>
              <a:p>
                <a:pPr>
                  <a:defRPr sz="1050" b="1"/>
                </a:pPr>
                <a:endParaRPr lang="el-GR"/>
              </a:p>
            </c:txPr>
            <c:showCatName val="1"/>
            <c:showPercent val="1"/>
            <c:showLeaderLines val="1"/>
          </c:dLbls>
          <c:cat>
            <c:strRef>
              <c:f>ΑΠΟΤΕΛΕΣΜΑΤΑ!$B$83:$B$88</c:f>
              <c:strCache>
                <c:ptCount val="6"/>
                <c:pt idx="0">
                  <c:v>ΑΡΝΗΤΙΚΑ</c:v>
                </c:pt>
                <c:pt idx="1">
                  <c:v>ΜΑΛΛΟΝ ΑΡΝΗΤΙΚΑ</c:v>
                </c:pt>
                <c:pt idx="2">
                  <c:v>ΟΥΤΕ ΘΕΤΙΚΑ/ΟΥΤΕ ΑΡΝΗΤΙΚΑ</c:v>
                </c:pt>
                <c:pt idx="3">
                  <c:v>ΜΑΛΛΟΝ ΘΕΤΙΚΑ</c:v>
                </c:pt>
                <c:pt idx="4">
                  <c:v>ΘΕΤΙΚΑ</c:v>
                </c:pt>
                <c:pt idx="5">
                  <c:v>ΔΞ/ΔΑ</c:v>
                </c:pt>
              </c:strCache>
            </c:strRef>
          </c:cat>
          <c:val>
            <c:numRef>
              <c:f>ΑΠΟΤΕΛΕΣΜΑΤΑ!$D$83:$D$88</c:f>
              <c:numCache>
                <c:formatCode>0%</c:formatCode>
                <c:ptCount val="6"/>
                <c:pt idx="0">
                  <c:v>0.71568627450980415</c:v>
                </c:pt>
                <c:pt idx="1">
                  <c:v>0.20588235294117646</c:v>
                </c:pt>
                <c:pt idx="2">
                  <c:v>5.3921568627450948E-2</c:v>
                </c:pt>
                <c:pt idx="5">
                  <c:v>2.4509803921568631E-2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spPr>
    <a:noFill/>
    <a:ln>
      <a:noFill/>
    </a:ln>
  </c:spPr>
  <c:externalData r:id="rId1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style val="26"/>
  <c:chart>
    <c:title>
      <c:tx>
        <c:rich>
          <a:bodyPr/>
          <a:lstStyle/>
          <a:p>
            <a:pPr>
              <a:defRPr sz="1600" b="1"/>
            </a:pPr>
            <a:r>
              <a:rPr lang="el-GR" sz="1600" b="1" i="0" u="none" strike="noStrike" baseline="0"/>
              <a:t>Πως κρίνετε μέχρι στιγμής την αναπτυξιακή πολιτική της κυβέρνησης; </a:t>
            </a:r>
            <a:endParaRPr lang="el-GR" sz="1600" b="1"/>
          </a:p>
        </c:rich>
      </c:tx>
      <c:layout/>
    </c:title>
    <c:view3D>
      <c:rAngAx val="1"/>
    </c:view3D>
    <c:plotArea>
      <c:layout>
        <c:manualLayout>
          <c:layoutTarget val="inner"/>
          <c:xMode val="edge"/>
          <c:yMode val="edge"/>
          <c:x val="0.12446085296778753"/>
          <c:y val="0.22682304853099713"/>
          <c:w val="0.8600796149303892"/>
          <c:h val="0.69307528023456444"/>
        </c:manualLayout>
      </c:layout>
      <c:bar3DChart>
        <c:barDir val="bar"/>
        <c:grouping val="percentStacked"/>
        <c:ser>
          <c:idx val="0"/>
          <c:order val="0"/>
          <c:tx>
            <c:strRef>
              <c:f>ΣΥΓΚΡΙΤΙΚΑ!$B$34</c:f>
              <c:strCache>
                <c:ptCount val="1"/>
                <c:pt idx="0">
                  <c:v>Θετικά</c:v>
                </c:pt>
              </c:strCache>
            </c:strRef>
          </c:tx>
          <c:spPr>
            <a:gradFill flip="none" rotWithShape="1">
              <a:gsLst>
                <a:gs pos="0">
                  <a:schemeClr val="accent1">
                    <a:shade val="30000"/>
                    <a:satMod val="115000"/>
                  </a:schemeClr>
                </a:gs>
                <a:gs pos="50000">
                  <a:schemeClr val="accent1">
                    <a:shade val="67500"/>
                    <a:satMod val="115000"/>
                  </a:schemeClr>
                </a:gs>
                <a:gs pos="100000">
                  <a:schemeClr val="accent1">
                    <a:shade val="100000"/>
                    <a:satMod val="115000"/>
                  </a:schemeClr>
                </a:gs>
              </a:gsLst>
              <a:path path="circle">
                <a:fillToRect t="100000" r="100000"/>
              </a:path>
              <a:tileRect l="-100000" b="-100000"/>
            </a:gradFill>
          </c:spPr>
          <c:dLbls>
            <c:dLbl>
              <c:idx val="0"/>
              <c:spPr/>
              <c:txPr>
                <a:bodyPr/>
                <a:lstStyle/>
                <a:p>
                  <a:pPr>
                    <a:defRPr sz="1400" b="1"/>
                  </a:pPr>
                  <a:endParaRPr lang="el-GR"/>
                </a:p>
              </c:txPr>
            </c:dLbl>
            <c:dLbl>
              <c:idx val="1"/>
              <c:delete val="1"/>
            </c:dLbl>
            <c:dLbl>
              <c:idx val="2"/>
              <c:delete val="1"/>
            </c:dLbl>
            <c:dLbl>
              <c:idx val="3"/>
              <c:delete val="1"/>
            </c:dLbl>
            <c:dLbl>
              <c:idx val="4"/>
              <c:delete val="1"/>
            </c:dLbl>
            <c:showVal val="1"/>
          </c:dLbls>
          <c:cat>
            <c:strRef>
              <c:f>(ΣΥΓΚΡΙΤΙΚΑ!$D$33,ΣΥΓΚΡΙΤΙΚΑ!$F$33,ΣΥΓΚΡΙΤΙΚΑ!$H$33,ΣΥΓΚΡΙΤΙΚΑ!$J$33,ΣΥΓΚΡΙΤΙΚΑ!$L$33,ΣΥΓΚΡΙΤΙΚΑ!$N$33)</c:f>
              <c:strCache>
                <c:ptCount val="6"/>
                <c:pt idx="0">
                  <c:v>ΜΑΡ 2010</c:v>
                </c:pt>
                <c:pt idx="1">
                  <c:v>ΙΟΥΛ 2010</c:v>
                </c:pt>
                <c:pt idx="2">
                  <c:v>ΜΑΡ 2011</c:v>
                </c:pt>
                <c:pt idx="3">
                  <c:v>ΙΟΥΛ 2011</c:v>
                </c:pt>
                <c:pt idx="4">
                  <c:v>ΙΑΝ 2012</c:v>
                </c:pt>
                <c:pt idx="5">
                  <c:v>ΙΟΥΛ 2012</c:v>
                </c:pt>
              </c:strCache>
            </c:strRef>
          </c:cat>
          <c:val>
            <c:numRef>
              <c:f>(ΣΥΓΚΡΙΤΙΚΑ!$D$34,ΣΥΓΚΡΙΤΙΚΑ!$F$34,ΣΥΓΚΡΙΤΙΚΑ!$H$34,ΣΥΓΚΡΙΤΙΚΑ!$J$34,ΣΥΓΚΡΙΤΙΚΑ!$L$34,ΣΥΓΚΡΙΤΙΚΑ!$N$34)</c:f>
              <c:numCache>
                <c:formatCode>0%</c:formatCode>
                <c:ptCount val="6"/>
                <c:pt idx="0">
                  <c:v>7.4000000000000021E-3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</c:ser>
        <c:ser>
          <c:idx val="1"/>
          <c:order val="1"/>
          <c:tx>
            <c:strRef>
              <c:f>ΣΥΓΚΡΙΤΙΚΑ!$B$35</c:f>
              <c:strCache>
                <c:ptCount val="1"/>
                <c:pt idx="0">
                  <c:v>Μάλλον Θετικά</c:v>
                </c:pt>
              </c:strCache>
            </c:strRef>
          </c:tx>
          <c:spPr>
            <a:solidFill>
              <a:srgbClr val="0070C0"/>
            </a:solidFill>
          </c:spPr>
          <c:dLbls>
            <c:dLbl>
              <c:idx val="2"/>
              <c:layout/>
              <c:tx>
                <c:rich>
                  <a:bodyPr/>
                  <a:lstStyle/>
                  <a:p>
                    <a:pPr>
                      <a:defRPr sz="1400" b="1">
                        <a:solidFill>
                          <a:sysClr val="windowText" lastClr="000000"/>
                        </a:solidFill>
                      </a:defRPr>
                    </a:pPr>
                    <a:r>
                      <a:rPr lang="el-GR">
                        <a:solidFill>
                          <a:sysClr val="windowText" lastClr="000000"/>
                        </a:solidFill>
                      </a:rPr>
                      <a:t>1%</a:t>
                    </a:r>
                    <a:endParaRPr lang="en-US">
                      <a:solidFill>
                        <a:sysClr val="windowText" lastClr="000000"/>
                      </a:solidFill>
                    </a:endParaRPr>
                  </a:p>
                </c:rich>
              </c:tx>
              <c:spPr/>
              <c:showVal val="1"/>
            </c:dLbl>
            <c:dLbl>
              <c:idx val="3"/>
              <c:layout/>
              <c:tx>
                <c:rich>
                  <a:bodyPr/>
                  <a:lstStyle/>
                  <a:p>
                    <a:pPr>
                      <a:defRPr sz="1400" b="1">
                        <a:solidFill>
                          <a:sysClr val="windowText" lastClr="000000"/>
                        </a:solidFill>
                      </a:defRPr>
                    </a:pPr>
                    <a:r>
                      <a:rPr lang="el-GR">
                        <a:solidFill>
                          <a:sysClr val="windowText" lastClr="000000"/>
                        </a:solidFill>
                      </a:rPr>
                      <a:t>1%</a:t>
                    </a:r>
                    <a:endParaRPr lang="en-US">
                      <a:solidFill>
                        <a:sysClr val="windowText" lastClr="000000"/>
                      </a:solidFill>
                    </a:endParaRPr>
                  </a:p>
                </c:rich>
              </c:tx>
              <c:spPr/>
              <c:showVal val="1"/>
            </c:dLbl>
            <c:dLbl>
              <c:idx val="4"/>
              <c:delete val="1"/>
            </c:dLbl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(ΣΥΓΚΡΙΤΙΚΑ!$D$33,ΣΥΓΚΡΙΤΙΚΑ!$F$33,ΣΥΓΚΡΙΤΙΚΑ!$H$33,ΣΥΓΚΡΙΤΙΚΑ!$J$33,ΣΥΓΚΡΙΤΙΚΑ!$L$33,ΣΥΓΚΡΙΤΙΚΑ!$N$33)</c:f>
              <c:strCache>
                <c:ptCount val="6"/>
                <c:pt idx="0">
                  <c:v>ΜΑΡ 2010</c:v>
                </c:pt>
                <c:pt idx="1">
                  <c:v>ΙΟΥΛ 2010</c:v>
                </c:pt>
                <c:pt idx="2">
                  <c:v>ΜΑΡ 2011</c:v>
                </c:pt>
                <c:pt idx="3">
                  <c:v>ΙΟΥΛ 2011</c:v>
                </c:pt>
                <c:pt idx="4">
                  <c:v>ΙΑΝ 2012</c:v>
                </c:pt>
                <c:pt idx="5">
                  <c:v>ΙΟΥΛ 2012</c:v>
                </c:pt>
              </c:strCache>
            </c:strRef>
          </c:cat>
          <c:val>
            <c:numRef>
              <c:f>(ΣΥΓΚΡΙΤΙΚΑ!$D$35,ΣΥΓΚΡΙΤΙΚΑ!$F$35,ΣΥΓΚΡΙΤΙΚΑ!$H$35,ΣΥΓΚΡΙΤΙΚΑ!$J$35,ΣΥΓΚΡΙΤΙΚΑ!$L$35,ΣΥΓΚΡΙΤΙΚΑ!$N$35)</c:f>
              <c:numCache>
                <c:formatCode>0%</c:formatCode>
                <c:ptCount val="6"/>
                <c:pt idx="0">
                  <c:v>8.5500000000000034E-2</c:v>
                </c:pt>
                <c:pt idx="1">
                  <c:v>4.2553191489361715E-2</c:v>
                </c:pt>
                <c:pt idx="2">
                  <c:v>1.0000000000000004E-2</c:v>
                </c:pt>
                <c:pt idx="3">
                  <c:v>1.0000000000000004E-2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</c:ser>
        <c:ser>
          <c:idx val="2"/>
          <c:order val="2"/>
          <c:tx>
            <c:strRef>
              <c:f>ΣΥΓΚΡΙΤΙΚΑ!$B$36</c:f>
              <c:strCache>
                <c:ptCount val="1"/>
                <c:pt idx="0">
                  <c:v>Ούτε θετικά / ούτε αρνητικά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dLbls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(ΣΥΓΚΡΙΤΙΚΑ!$D$33,ΣΥΓΚΡΙΤΙΚΑ!$F$33,ΣΥΓΚΡΙΤΙΚΑ!$H$33,ΣΥΓΚΡΙΤΙΚΑ!$J$33,ΣΥΓΚΡΙΤΙΚΑ!$L$33,ΣΥΓΚΡΙΤΙΚΑ!$N$33)</c:f>
              <c:strCache>
                <c:ptCount val="6"/>
                <c:pt idx="0">
                  <c:v>ΜΑΡ 2010</c:v>
                </c:pt>
                <c:pt idx="1">
                  <c:v>ΙΟΥΛ 2010</c:v>
                </c:pt>
                <c:pt idx="2">
                  <c:v>ΜΑΡ 2011</c:v>
                </c:pt>
                <c:pt idx="3">
                  <c:v>ΙΟΥΛ 2011</c:v>
                </c:pt>
                <c:pt idx="4">
                  <c:v>ΙΑΝ 2012</c:v>
                </c:pt>
                <c:pt idx="5">
                  <c:v>ΙΟΥΛ 2012</c:v>
                </c:pt>
              </c:strCache>
            </c:strRef>
          </c:cat>
          <c:val>
            <c:numRef>
              <c:f>(ΣΥΓΚΡΙΤΙΚΑ!$D$36,ΣΥΓΚΡΙΤΙΚΑ!$F$36,ΣΥΓΚΡΙΤΙΚΑ!$H$36,ΣΥΓΚΡΙΤΙΚΑ!$J$36,ΣΥΓΚΡΙΤΙΚΑ!$L$36,ΣΥΓΚΡΙΤΙΚΑ!$N$36)</c:f>
              <c:numCache>
                <c:formatCode>0%</c:formatCode>
                <c:ptCount val="6"/>
                <c:pt idx="0">
                  <c:v>0.21560000000000001</c:v>
                </c:pt>
                <c:pt idx="1">
                  <c:v>0.14893617021276601</c:v>
                </c:pt>
                <c:pt idx="2">
                  <c:v>7.0000000000000021E-2</c:v>
                </c:pt>
                <c:pt idx="3">
                  <c:v>8.0000000000000029E-2</c:v>
                </c:pt>
                <c:pt idx="4">
                  <c:v>6.0000000000000019E-2</c:v>
                </c:pt>
                <c:pt idx="5">
                  <c:v>0.05</c:v>
                </c:pt>
              </c:numCache>
            </c:numRef>
          </c:val>
        </c:ser>
        <c:ser>
          <c:idx val="3"/>
          <c:order val="3"/>
          <c:tx>
            <c:strRef>
              <c:f>ΣΥΓΚΡΙΤΙΚΑ!$B$37</c:f>
              <c:strCache>
                <c:ptCount val="1"/>
                <c:pt idx="0">
                  <c:v>Μάλλον αρνητικά</c:v>
                </c:pt>
              </c:strCache>
            </c:strRef>
          </c:tx>
          <c:spPr>
            <a:solidFill>
              <a:srgbClr val="FF0000"/>
            </a:solidFill>
          </c:spPr>
          <c:dLbls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(ΣΥΓΚΡΙΤΙΚΑ!$D$33,ΣΥΓΚΡΙΤΙΚΑ!$F$33,ΣΥΓΚΡΙΤΙΚΑ!$H$33,ΣΥΓΚΡΙΤΙΚΑ!$J$33,ΣΥΓΚΡΙΤΙΚΑ!$L$33,ΣΥΓΚΡΙΤΙΚΑ!$N$33)</c:f>
              <c:strCache>
                <c:ptCount val="6"/>
                <c:pt idx="0">
                  <c:v>ΜΑΡ 2010</c:v>
                </c:pt>
                <c:pt idx="1">
                  <c:v>ΙΟΥΛ 2010</c:v>
                </c:pt>
                <c:pt idx="2">
                  <c:v>ΜΑΡ 2011</c:v>
                </c:pt>
                <c:pt idx="3">
                  <c:v>ΙΟΥΛ 2011</c:v>
                </c:pt>
                <c:pt idx="4">
                  <c:v>ΙΑΝ 2012</c:v>
                </c:pt>
                <c:pt idx="5">
                  <c:v>ΙΟΥΛ 2012</c:v>
                </c:pt>
              </c:strCache>
            </c:strRef>
          </c:cat>
          <c:val>
            <c:numRef>
              <c:f>(ΣΥΓΚΡΙΤΙΚΑ!$D$37,ΣΥΓΚΡΙΤΙΚΑ!$F$37,ΣΥΓΚΡΙΤΙΚΑ!$H$37,ΣΥΓΚΡΙΤΙΚΑ!$J$37,ΣΥΓΚΡΙΤΙΚΑ!$L$37,ΣΥΓΚΡΙΤΙΚΑ!$N$37)</c:f>
              <c:numCache>
                <c:formatCode>0%</c:formatCode>
                <c:ptCount val="6"/>
                <c:pt idx="0">
                  <c:v>0.18960000000000005</c:v>
                </c:pt>
                <c:pt idx="1">
                  <c:v>0.30496453900709236</c:v>
                </c:pt>
                <c:pt idx="2">
                  <c:v>0.22</c:v>
                </c:pt>
                <c:pt idx="3">
                  <c:v>0.21000000000000005</c:v>
                </c:pt>
                <c:pt idx="4">
                  <c:v>0.2</c:v>
                </c:pt>
                <c:pt idx="5">
                  <c:v>0.21000000000000005</c:v>
                </c:pt>
              </c:numCache>
            </c:numRef>
          </c:val>
        </c:ser>
        <c:ser>
          <c:idx val="4"/>
          <c:order val="4"/>
          <c:tx>
            <c:strRef>
              <c:f>ΣΥΓΚΡΙΤΙΚΑ!$B$38</c:f>
              <c:strCache>
                <c:ptCount val="1"/>
                <c:pt idx="0">
                  <c:v>Αρνητικά</c:v>
                </c:pt>
              </c:strCache>
            </c:strRef>
          </c:tx>
          <c:spPr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</c:spPr>
          <c:dLbls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(ΣΥΓΚΡΙΤΙΚΑ!$D$33,ΣΥΓΚΡΙΤΙΚΑ!$F$33,ΣΥΓΚΡΙΤΙΚΑ!$H$33,ΣΥΓΚΡΙΤΙΚΑ!$J$33,ΣΥΓΚΡΙΤΙΚΑ!$L$33,ΣΥΓΚΡΙΤΙΚΑ!$N$33)</c:f>
              <c:strCache>
                <c:ptCount val="6"/>
                <c:pt idx="0">
                  <c:v>ΜΑΡ 2010</c:v>
                </c:pt>
                <c:pt idx="1">
                  <c:v>ΙΟΥΛ 2010</c:v>
                </c:pt>
                <c:pt idx="2">
                  <c:v>ΜΑΡ 2011</c:v>
                </c:pt>
                <c:pt idx="3">
                  <c:v>ΙΟΥΛ 2011</c:v>
                </c:pt>
                <c:pt idx="4">
                  <c:v>ΙΑΝ 2012</c:v>
                </c:pt>
                <c:pt idx="5">
                  <c:v>ΙΟΥΛ 2012</c:v>
                </c:pt>
              </c:strCache>
            </c:strRef>
          </c:cat>
          <c:val>
            <c:numRef>
              <c:f>(ΣΥΓΚΡΙΤΙΚΑ!$D$38,ΣΥΓΚΡΙΤΙΚΑ!$F$38,ΣΥΓΚΡΙΤΙΚΑ!$H$38,ΣΥΓΚΡΙΤΙΚΑ!$J$38,ΣΥΓΚΡΙΤΙΚΑ!$L$38,ΣΥΓΚΡΙΤΙΚΑ!$N$38)</c:f>
              <c:numCache>
                <c:formatCode>0%</c:formatCode>
                <c:ptCount val="6"/>
                <c:pt idx="0">
                  <c:v>0.47210000000000002</c:v>
                </c:pt>
                <c:pt idx="1">
                  <c:v>0.50354609929078009</c:v>
                </c:pt>
                <c:pt idx="2">
                  <c:v>0.68</c:v>
                </c:pt>
                <c:pt idx="3">
                  <c:v>0.67000000000000026</c:v>
                </c:pt>
                <c:pt idx="4">
                  <c:v>0.7200000000000002</c:v>
                </c:pt>
                <c:pt idx="5">
                  <c:v>0.7200000000000002</c:v>
                </c:pt>
              </c:numCache>
            </c:numRef>
          </c:val>
        </c:ser>
        <c:ser>
          <c:idx val="5"/>
          <c:order val="5"/>
          <c:tx>
            <c:strRef>
              <c:f>ΣΥΓΚΡΙΤΙΚΑ!$B$39</c:f>
              <c:strCache>
                <c:ptCount val="1"/>
                <c:pt idx="0">
                  <c:v>ΔΞ/ΔΑ</c:v>
                </c:pt>
              </c:strCache>
            </c:strRef>
          </c:tx>
          <c:spPr>
            <a:solidFill>
              <a:srgbClr val="FFC000"/>
            </a:solidFill>
          </c:spPr>
          <c:dLbls>
            <c:txPr>
              <a:bodyPr/>
              <a:lstStyle/>
              <a:p>
                <a:pPr>
                  <a:defRPr sz="1400" b="1"/>
                </a:pPr>
                <a:endParaRPr lang="el-GR"/>
              </a:p>
            </c:txPr>
            <c:showVal val="1"/>
          </c:dLbls>
          <c:cat>
            <c:strRef>
              <c:f>(ΣΥΓΚΡΙΤΙΚΑ!$D$33,ΣΥΓΚΡΙΤΙΚΑ!$F$33,ΣΥΓΚΡΙΤΙΚΑ!$H$33,ΣΥΓΚΡΙΤΙΚΑ!$J$33,ΣΥΓΚΡΙΤΙΚΑ!$L$33,ΣΥΓΚΡΙΤΙΚΑ!$N$33)</c:f>
              <c:strCache>
                <c:ptCount val="6"/>
                <c:pt idx="0">
                  <c:v>ΜΑΡ 2010</c:v>
                </c:pt>
                <c:pt idx="1">
                  <c:v>ΙΟΥΛ 2010</c:v>
                </c:pt>
                <c:pt idx="2">
                  <c:v>ΜΑΡ 2011</c:v>
                </c:pt>
                <c:pt idx="3">
                  <c:v>ΙΟΥΛ 2011</c:v>
                </c:pt>
                <c:pt idx="4">
                  <c:v>ΙΑΝ 2012</c:v>
                </c:pt>
                <c:pt idx="5">
                  <c:v>ΙΟΥΛ 2012</c:v>
                </c:pt>
              </c:strCache>
            </c:strRef>
          </c:cat>
          <c:val>
            <c:numRef>
              <c:f>(ΣΥΓΚΡΙΤΙΚΑ!$D$39,ΣΥΓΚΡΙΤΙΚΑ!$F$39,ΣΥΓΚΡΙΤΙΚΑ!$H$39,ΣΥΓΚΡΙΤΙΚΑ!$J$39,ΣΥΓΚΡΙΤΙΚΑ!$L$39,ΣΥΓΚΡΙΤΙΚΑ!$N$39)</c:f>
              <c:numCache>
                <c:formatCode>0%</c:formatCode>
                <c:ptCount val="6"/>
                <c:pt idx="0">
                  <c:v>2.9700000000000001E-2</c:v>
                </c:pt>
                <c:pt idx="1">
                  <c:v>0</c:v>
                </c:pt>
                <c:pt idx="2">
                  <c:v>2.0000000000000007E-2</c:v>
                </c:pt>
                <c:pt idx="3">
                  <c:v>2.0000000000000007E-2</c:v>
                </c:pt>
                <c:pt idx="4">
                  <c:v>2.0000000000000007E-2</c:v>
                </c:pt>
                <c:pt idx="5">
                  <c:v>2.0000000000000007E-2</c:v>
                </c:pt>
              </c:numCache>
            </c:numRef>
          </c:val>
        </c:ser>
        <c:dLbls>
          <c:showVal val="1"/>
        </c:dLbls>
        <c:gapWidth val="95"/>
        <c:gapDepth val="95"/>
        <c:shape val="box"/>
        <c:axId val="82401536"/>
        <c:axId val="82427904"/>
        <c:axId val="0"/>
      </c:bar3DChart>
      <c:catAx>
        <c:axId val="82401536"/>
        <c:scaling>
          <c:orientation val="minMax"/>
        </c:scaling>
        <c:axPos val="l"/>
        <c:majorTickMark val="none"/>
        <c:tickLblPos val="nextTo"/>
        <c:txPr>
          <a:bodyPr/>
          <a:lstStyle/>
          <a:p>
            <a:pPr>
              <a:defRPr sz="1400" b="1"/>
            </a:pPr>
            <a:endParaRPr lang="el-GR"/>
          </a:p>
        </c:txPr>
        <c:crossAx val="82427904"/>
        <c:crosses val="autoZero"/>
        <c:auto val="1"/>
        <c:lblAlgn val="ctr"/>
        <c:lblOffset val="100"/>
      </c:catAx>
      <c:valAx>
        <c:axId val="82427904"/>
        <c:scaling>
          <c:orientation val="minMax"/>
        </c:scaling>
        <c:delete val="1"/>
        <c:axPos val="b"/>
        <c:numFmt formatCode="0%" sourceLinked="1"/>
        <c:tickLblPos val="none"/>
        <c:crossAx val="82401536"/>
        <c:crosses val="autoZero"/>
        <c:crossBetween val="between"/>
      </c:valAx>
    </c:plotArea>
    <c:legend>
      <c:legendPos val="t"/>
      <c:layout/>
      <c:txPr>
        <a:bodyPr/>
        <a:lstStyle/>
        <a:p>
          <a:pPr>
            <a:defRPr sz="1400" b="1"/>
          </a:pPr>
          <a:endParaRPr lang="el-GR"/>
        </a:p>
      </c:txPr>
    </c:legend>
    <c:plotVisOnly val="1"/>
  </c:chart>
  <c:spPr>
    <a:noFill/>
    <a:ln>
      <a:noFill/>
    </a:ln>
  </c:spPr>
  <c:externalData r:id="rId1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style val="26"/>
  <c:chart>
    <c:title>
      <c:tx>
        <c:rich>
          <a:bodyPr/>
          <a:lstStyle/>
          <a:p>
            <a:pPr>
              <a:defRPr sz="1200"/>
            </a:pPr>
            <a:r>
              <a:rPr lang="el-GR" sz="1200" dirty="0"/>
              <a:t>Θεωρείτε ότι κατά το επόμενο τρίμηνο οι πωλήσεις των προϊόντων / υπηρεσιών της επιχείρησής σας</a:t>
            </a:r>
            <a:r>
              <a:rPr lang="el-GR" sz="1200" dirty="0" smtClean="0"/>
              <a:t>:</a:t>
            </a:r>
          </a:p>
          <a:p>
            <a:pPr>
              <a:defRPr sz="1200"/>
            </a:pPr>
            <a:r>
              <a:rPr lang="el-GR" sz="1000" dirty="0" smtClean="0"/>
              <a:t>(Ιανουάριος 2012)</a:t>
            </a:r>
            <a:endParaRPr lang="el-GR" sz="1000" dirty="0"/>
          </a:p>
        </c:rich>
      </c:tx>
      <c:layout>
        <c:manualLayout>
          <c:xMode val="edge"/>
          <c:yMode val="edge"/>
          <c:x val="0.12768723830779921"/>
          <c:y val="2.8757968654020052E-2"/>
        </c:manualLayout>
      </c:layout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0.14158557232064917"/>
          <c:y val="0.33704512277774895"/>
          <c:w val="0.77702352175678568"/>
          <c:h val="0.66266927902481065"/>
        </c:manualLayout>
      </c:layout>
      <c:pie3DChart>
        <c:varyColors val="1"/>
        <c:ser>
          <c:idx val="0"/>
          <c:order val="0"/>
          <c:tx>
            <c:strRef>
              <c:f>ΑΠΟΤΕΛΕΣΜΑΤΑ!$D$235</c:f>
              <c:strCache>
                <c:ptCount val="1"/>
                <c:pt idx="0">
                  <c:v>ΠΟΣΟΣΤΟ</c:v>
                </c:pt>
              </c:strCache>
            </c:strRef>
          </c:tx>
          <c:explosion val="25"/>
          <c:dPt>
            <c:idx val="0"/>
            <c:spPr>
              <a:solidFill>
                <a:srgbClr val="3366CC"/>
              </a:solidFill>
            </c:spPr>
          </c:dPt>
          <c:dPt>
            <c:idx val="1"/>
            <c:spPr>
              <a:solidFill>
                <a:schemeClr val="bg1">
                  <a:lumMod val="50000"/>
                </a:schemeClr>
              </a:solidFill>
            </c:spPr>
          </c:dPt>
          <c:dPt>
            <c:idx val="2"/>
            <c:spPr>
              <a:solidFill>
                <a:srgbClr val="FF0000"/>
              </a:solidFill>
            </c:spPr>
          </c:dPt>
          <c:dPt>
            <c:idx val="3"/>
            <c:spPr>
              <a:solidFill>
                <a:srgbClr val="FFC000"/>
              </a:solidFill>
            </c:spPr>
          </c:dPt>
          <c:dLbls>
            <c:dLbl>
              <c:idx val="2"/>
              <c:spPr/>
              <c:txPr>
                <a:bodyPr/>
                <a:lstStyle/>
                <a:p>
                  <a:pPr>
                    <a:defRPr sz="1000" b="1">
                      <a:solidFill>
                        <a:schemeClr val="tx1"/>
                      </a:solidFill>
                    </a:defRPr>
                  </a:pPr>
                  <a:endParaRPr lang="el-GR"/>
                </a:p>
              </c:txPr>
            </c:dLbl>
            <c:dLbl>
              <c:idx val="3"/>
              <c:layout>
                <c:manualLayout>
                  <c:x val="3.8486949425646205E-2"/>
                  <c:y val="1.9502063408789504E-3"/>
                </c:manualLayout>
              </c:layout>
              <c:showCatName val="1"/>
              <c:showPercent val="1"/>
            </c:dLbl>
            <c:txPr>
              <a:bodyPr/>
              <a:lstStyle/>
              <a:p>
                <a:pPr>
                  <a:defRPr sz="1000" b="1"/>
                </a:pPr>
                <a:endParaRPr lang="el-GR"/>
              </a:p>
            </c:txPr>
            <c:showCatName val="1"/>
            <c:showPercent val="1"/>
            <c:showLeaderLines val="1"/>
          </c:dLbls>
          <c:cat>
            <c:strRef>
              <c:f>ΑΠΟΤΕΛΕΣΜΑΤΑ!$B$236:$B$239</c:f>
              <c:strCache>
                <c:ptCount val="4"/>
                <c:pt idx="0">
                  <c:v>Θα αυξηθούν</c:v>
                </c:pt>
                <c:pt idx="1">
                  <c:v>Θα μείνουν αμετάβλητες</c:v>
                </c:pt>
                <c:pt idx="2">
                  <c:v>Θα μειωθούν</c:v>
                </c:pt>
                <c:pt idx="3">
                  <c:v>ΔΞ/ΔΑ</c:v>
                </c:pt>
              </c:strCache>
            </c:strRef>
          </c:cat>
          <c:val>
            <c:numRef>
              <c:f>ΑΠΟΤΕΛΕΣΜΑΤΑ!$D$236:$D$239</c:f>
              <c:numCache>
                <c:formatCode>0%</c:formatCode>
                <c:ptCount val="4"/>
                <c:pt idx="0">
                  <c:v>7.8600000000000003E-2</c:v>
                </c:pt>
                <c:pt idx="1">
                  <c:v>0.21430000000000021</c:v>
                </c:pt>
                <c:pt idx="2">
                  <c:v>0.65360000000000174</c:v>
                </c:pt>
                <c:pt idx="3">
                  <c:v>5.3600000000000002E-2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spPr>
    <a:noFill/>
    <a:ln>
      <a:noFill/>
    </a:ln>
  </c:spPr>
  <c:externalData r:id="rId1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style val="26"/>
  <c:chart>
    <c:title>
      <c:tx>
        <c:rich>
          <a:bodyPr/>
          <a:lstStyle/>
          <a:p>
            <a:pPr>
              <a:defRPr sz="1400"/>
            </a:pPr>
            <a:r>
              <a:rPr lang="el-GR" sz="1400"/>
              <a:t>Θεωρείτε ότι κατά το επόμενο τρίμηνο οι πωλήσεις των προϊόντων / υπηρεσιών της επιχείρησής σας:</a:t>
            </a:r>
          </a:p>
        </c:rich>
      </c:tx>
      <c:layout/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4.5816418295865032E-2"/>
          <c:y val="0.21134764625424138"/>
          <c:w val="0.90360042577851729"/>
          <c:h val="0.77154223301236113"/>
        </c:manualLayout>
      </c:layout>
      <c:pie3DChart>
        <c:varyColors val="1"/>
        <c:ser>
          <c:idx val="0"/>
          <c:order val="0"/>
          <c:tx>
            <c:strRef>
              <c:f>ΑΠΟΤΕΛΕΣΜΑΤΑ!$D$103</c:f>
              <c:strCache>
                <c:ptCount val="1"/>
                <c:pt idx="0">
                  <c:v>ΠΟΣΟΣΤΟ</c:v>
                </c:pt>
              </c:strCache>
            </c:strRef>
          </c:tx>
          <c:explosion val="25"/>
          <c:dPt>
            <c:idx val="0"/>
            <c:spPr>
              <a:solidFill>
                <a:srgbClr val="3366CC"/>
              </a:solidFill>
            </c:spPr>
          </c:dPt>
          <c:dPt>
            <c:idx val="1"/>
            <c:spPr>
              <a:solidFill>
                <a:schemeClr val="bg1">
                  <a:lumMod val="50000"/>
                </a:schemeClr>
              </a:solidFill>
            </c:spPr>
          </c:dPt>
          <c:dPt>
            <c:idx val="2"/>
            <c:spPr>
              <a:solidFill>
                <a:srgbClr val="FF0000"/>
              </a:solidFill>
            </c:spPr>
          </c:dPt>
          <c:dPt>
            <c:idx val="3"/>
            <c:spPr>
              <a:solidFill>
                <a:srgbClr val="FFC000"/>
              </a:solidFill>
            </c:spPr>
          </c:dPt>
          <c:dLbls>
            <c:txPr>
              <a:bodyPr/>
              <a:lstStyle/>
              <a:p>
                <a:pPr>
                  <a:defRPr sz="1200" b="1"/>
                </a:pPr>
                <a:endParaRPr lang="el-GR"/>
              </a:p>
            </c:txPr>
            <c:showCatName val="1"/>
            <c:showPercent val="1"/>
            <c:showLeaderLines val="1"/>
          </c:dLbls>
          <c:cat>
            <c:strRef>
              <c:f>ΑΠΟΤΕΛΕΣΜΑΤΑ!$B$104:$B$107</c:f>
              <c:strCache>
                <c:ptCount val="4"/>
                <c:pt idx="0">
                  <c:v>Θα αυξηθούν</c:v>
                </c:pt>
                <c:pt idx="1">
                  <c:v>Θα μείνουν αμετάβλητες</c:v>
                </c:pt>
                <c:pt idx="2">
                  <c:v>Θα μειωθούν</c:v>
                </c:pt>
                <c:pt idx="3">
                  <c:v>ΔΞ/ΔΑ</c:v>
                </c:pt>
              </c:strCache>
            </c:strRef>
          </c:cat>
          <c:val>
            <c:numRef>
              <c:f>ΑΠΟΤΕΛΕΣΜΑΤΑ!$D$104:$D$107</c:f>
              <c:numCache>
                <c:formatCode>0%</c:formatCode>
                <c:ptCount val="4"/>
                <c:pt idx="0">
                  <c:v>8.8235294117647092E-2</c:v>
                </c:pt>
                <c:pt idx="1">
                  <c:v>0.27941176470588247</c:v>
                </c:pt>
                <c:pt idx="2">
                  <c:v>0.61764705882352988</c:v>
                </c:pt>
                <c:pt idx="3">
                  <c:v>1.4705882352941176E-2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spPr>
    <a:noFill/>
    <a:ln>
      <a:noFill/>
    </a:ln>
  </c:spPr>
  <c:externalData r:id="rId1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style val="26"/>
  <c:chart>
    <c:title>
      <c:tx>
        <c:rich>
          <a:bodyPr/>
          <a:lstStyle/>
          <a:p>
            <a:pPr>
              <a:defRPr sz="1600" b="1"/>
            </a:pPr>
            <a:r>
              <a:rPr lang="el-GR" sz="1600" b="1" i="0" u="none" strike="noStrike" baseline="0"/>
              <a:t>Θεωρείτε ότι κατά το επόμενο τρίμηνο οι πωλήσεις των προϊόντων / υπηρεσιών της επιχείρησής σας: </a:t>
            </a:r>
            <a:endParaRPr lang="el-GR" sz="1600" b="1"/>
          </a:p>
        </c:rich>
      </c:tx>
      <c:layout/>
    </c:title>
    <c:view3D>
      <c:rAngAx val="1"/>
    </c:view3D>
    <c:plotArea>
      <c:layout>
        <c:manualLayout>
          <c:layoutTarget val="inner"/>
          <c:xMode val="edge"/>
          <c:yMode val="edge"/>
          <c:x val="0.12826202181239124"/>
          <c:y val="0.22166842573047441"/>
          <c:w val="0.85557079306003048"/>
          <c:h val="0.71786210262351813"/>
        </c:manualLayout>
      </c:layout>
      <c:bar3DChart>
        <c:barDir val="bar"/>
        <c:grouping val="percentStacked"/>
        <c:ser>
          <c:idx val="0"/>
          <c:order val="0"/>
          <c:tx>
            <c:strRef>
              <c:f>ΣΥΓΚΡΙΤΙΚΑ!$C$76</c:f>
              <c:strCache>
                <c:ptCount val="1"/>
                <c:pt idx="0">
                  <c:v>Θα μειωθούν</c:v>
                </c:pt>
              </c:strCache>
            </c:strRef>
          </c:tx>
          <c:spPr>
            <a:solidFill>
              <a:srgbClr val="FF0000"/>
            </a:solidFill>
          </c:spPr>
          <c:dLbls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(ΣΥΓΚΡΙΤΙΚΑ!$E$75,ΣΥΓΚΡΙΤΙΚΑ!$G$75,ΣΥΓΚΡΙΤΙΚΑ!$I$75,ΣΥΓΚΡΙΤΙΚΑ!$K$75)</c:f>
              <c:strCache>
                <c:ptCount val="4"/>
                <c:pt idx="0">
                  <c:v>ΜΑΡ 2011</c:v>
                </c:pt>
                <c:pt idx="1">
                  <c:v>ΙΟΥΛ 2011</c:v>
                </c:pt>
                <c:pt idx="2">
                  <c:v>ΙΑΝ 2012</c:v>
                </c:pt>
                <c:pt idx="3">
                  <c:v>ΙΟΥΛ 2012</c:v>
                </c:pt>
              </c:strCache>
            </c:strRef>
          </c:cat>
          <c:val>
            <c:numRef>
              <c:f>(ΣΥΓΚΡΙΤΙΚΑ!$E$76,ΣΥΓΚΡΙΤΙΚΑ!$G$76,ΣΥΓΚΡΙΤΙΚΑ!$I$76,ΣΥΓΚΡΙΤΙΚΑ!$K$76)</c:f>
              <c:numCache>
                <c:formatCode>0%</c:formatCode>
                <c:ptCount val="4"/>
                <c:pt idx="0">
                  <c:v>0.53767123287671281</c:v>
                </c:pt>
                <c:pt idx="1">
                  <c:v>0.66681015927679743</c:v>
                </c:pt>
                <c:pt idx="2">
                  <c:v>0.65357142857142891</c:v>
                </c:pt>
                <c:pt idx="3">
                  <c:v>0.61764705882352988</c:v>
                </c:pt>
              </c:numCache>
            </c:numRef>
          </c:val>
        </c:ser>
        <c:ser>
          <c:idx val="1"/>
          <c:order val="1"/>
          <c:tx>
            <c:strRef>
              <c:f>ΣΥΓΚΡΙΤΙΚΑ!$C$77</c:f>
              <c:strCache>
                <c:ptCount val="1"/>
                <c:pt idx="0">
                  <c:v>Θα μείνουν αμετάβλητες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dLbls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(ΣΥΓΚΡΙΤΙΚΑ!$E$75,ΣΥΓΚΡΙΤΙΚΑ!$G$75,ΣΥΓΚΡΙΤΙΚΑ!$I$75,ΣΥΓΚΡΙΤΙΚΑ!$K$75)</c:f>
              <c:strCache>
                <c:ptCount val="4"/>
                <c:pt idx="0">
                  <c:v>ΜΑΡ 2011</c:v>
                </c:pt>
                <c:pt idx="1">
                  <c:v>ΙΟΥΛ 2011</c:v>
                </c:pt>
                <c:pt idx="2">
                  <c:v>ΙΑΝ 2012</c:v>
                </c:pt>
                <c:pt idx="3">
                  <c:v>ΙΟΥΛ 2012</c:v>
                </c:pt>
              </c:strCache>
            </c:strRef>
          </c:cat>
          <c:val>
            <c:numRef>
              <c:f>(ΣΥΓΚΡΙΤΙΚΑ!$E$77,ΣΥΓΚΡΙΤΙΚΑ!$G$77,ΣΥΓΚΡΙΤΙΚΑ!$I$77,ΣΥΓΚΡΙΤΙΚΑ!$K$77)</c:f>
              <c:numCache>
                <c:formatCode>0%</c:formatCode>
                <c:ptCount val="4"/>
                <c:pt idx="0">
                  <c:v>0.27054794520547948</c:v>
                </c:pt>
                <c:pt idx="1">
                  <c:v>0.22391469916222403</c:v>
                </c:pt>
                <c:pt idx="2">
                  <c:v>0.21428571428571427</c:v>
                </c:pt>
                <c:pt idx="3">
                  <c:v>0.27941176470588247</c:v>
                </c:pt>
              </c:numCache>
            </c:numRef>
          </c:val>
        </c:ser>
        <c:ser>
          <c:idx val="2"/>
          <c:order val="2"/>
          <c:tx>
            <c:strRef>
              <c:f>ΣΥΓΚΡΙΤΙΚΑ!$C$78</c:f>
              <c:strCache>
                <c:ptCount val="1"/>
                <c:pt idx="0">
                  <c:v>Θα αυξηθούν</c:v>
                </c:pt>
              </c:strCache>
            </c:strRef>
          </c:tx>
          <c:spPr>
            <a:solidFill>
              <a:srgbClr val="002060"/>
            </a:solidFill>
          </c:spPr>
          <c:dLbls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(ΣΥΓΚΡΙΤΙΚΑ!$E$75,ΣΥΓΚΡΙΤΙΚΑ!$G$75,ΣΥΓΚΡΙΤΙΚΑ!$I$75,ΣΥΓΚΡΙΤΙΚΑ!$K$75)</c:f>
              <c:strCache>
                <c:ptCount val="4"/>
                <c:pt idx="0">
                  <c:v>ΜΑΡ 2011</c:v>
                </c:pt>
                <c:pt idx="1">
                  <c:v>ΙΟΥΛ 2011</c:v>
                </c:pt>
                <c:pt idx="2">
                  <c:v>ΙΑΝ 2012</c:v>
                </c:pt>
                <c:pt idx="3">
                  <c:v>ΙΟΥΛ 2012</c:v>
                </c:pt>
              </c:strCache>
            </c:strRef>
          </c:cat>
          <c:val>
            <c:numRef>
              <c:f>(ΣΥΓΚΡΙΤΙΚΑ!$E$78,ΣΥΓΚΡΙΤΙΚΑ!$G$78,ΣΥΓΚΡΙΤΙΚΑ!$I$78,ΣΥΓΚΡΙΤΙΚΑ!$K$78)</c:f>
              <c:numCache>
                <c:formatCode>0%</c:formatCode>
                <c:ptCount val="4"/>
                <c:pt idx="0">
                  <c:v>0.16095890410958905</c:v>
                </c:pt>
                <c:pt idx="1">
                  <c:v>6.0862942481539117E-2</c:v>
                </c:pt>
                <c:pt idx="2">
                  <c:v>7.857142857142857E-2</c:v>
                </c:pt>
                <c:pt idx="3">
                  <c:v>8.8235294117647092E-2</c:v>
                </c:pt>
              </c:numCache>
            </c:numRef>
          </c:val>
        </c:ser>
        <c:ser>
          <c:idx val="3"/>
          <c:order val="3"/>
          <c:tx>
            <c:strRef>
              <c:f>ΣΥΓΚΡΙΤΙΚΑ!$C$79</c:f>
              <c:strCache>
                <c:ptCount val="1"/>
                <c:pt idx="0">
                  <c:v>ΔΞ/ΔΑ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rgbClr val="FFC000"/>
              </a:solidFill>
            </a:ln>
          </c:spPr>
          <c:dLbls>
            <c:dLbl>
              <c:idx val="0"/>
              <c:layout>
                <c:manualLayout>
                  <c:x val="9.0090090090090315E-3"/>
                  <c:y val="0"/>
                </c:manualLayout>
              </c:layout>
              <c:showVal val="1"/>
            </c:dLbl>
            <c:txPr>
              <a:bodyPr/>
              <a:lstStyle/>
              <a:p>
                <a:pPr>
                  <a:defRPr sz="1400" b="1">
                    <a:solidFill>
                      <a:sysClr val="windowText" lastClr="000000"/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(ΣΥΓΚΡΙΤΙΚΑ!$E$75,ΣΥΓΚΡΙΤΙΚΑ!$G$75,ΣΥΓΚΡΙΤΙΚΑ!$I$75,ΣΥΓΚΡΙΤΙΚΑ!$K$75)</c:f>
              <c:strCache>
                <c:ptCount val="4"/>
                <c:pt idx="0">
                  <c:v>ΜΑΡ 2011</c:v>
                </c:pt>
                <c:pt idx="1">
                  <c:v>ΙΟΥΛ 2011</c:v>
                </c:pt>
                <c:pt idx="2">
                  <c:v>ΙΑΝ 2012</c:v>
                </c:pt>
                <c:pt idx="3">
                  <c:v>ΙΟΥΛ 2012</c:v>
                </c:pt>
              </c:strCache>
            </c:strRef>
          </c:cat>
          <c:val>
            <c:numRef>
              <c:f>(ΣΥΓΚΡΙΤΙΚΑ!$E$79,ΣΥΓΚΡΙΤΙΚΑ!$G$79,ΣΥΓΚΡΙΤΙΚΑ!$I$79,ΣΥΓΚΡΙΤΙΚΑ!$K$79)</c:f>
              <c:numCache>
                <c:formatCode>0%</c:formatCode>
                <c:ptCount val="4"/>
                <c:pt idx="0">
                  <c:v>3.0821917808219204E-2</c:v>
                </c:pt>
                <c:pt idx="1">
                  <c:v>4.8412199079439736E-2</c:v>
                </c:pt>
                <c:pt idx="2">
                  <c:v>5.3571428571428555E-2</c:v>
                </c:pt>
                <c:pt idx="3">
                  <c:v>1.4705882352941176E-2</c:v>
                </c:pt>
              </c:numCache>
            </c:numRef>
          </c:val>
        </c:ser>
        <c:dLbls>
          <c:showVal val="1"/>
        </c:dLbls>
        <c:gapWidth val="95"/>
        <c:gapDepth val="95"/>
        <c:shape val="box"/>
        <c:axId val="83706240"/>
        <c:axId val="83707776"/>
        <c:axId val="0"/>
      </c:bar3DChart>
      <c:catAx>
        <c:axId val="83706240"/>
        <c:scaling>
          <c:orientation val="minMax"/>
        </c:scaling>
        <c:axPos val="l"/>
        <c:majorTickMark val="none"/>
        <c:tickLblPos val="nextTo"/>
        <c:txPr>
          <a:bodyPr/>
          <a:lstStyle/>
          <a:p>
            <a:pPr>
              <a:defRPr sz="1400" b="1"/>
            </a:pPr>
            <a:endParaRPr lang="el-GR"/>
          </a:p>
        </c:txPr>
        <c:crossAx val="83707776"/>
        <c:crosses val="autoZero"/>
        <c:auto val="1"/>
        <c:lblAlgn val="ctr"/>
        <c:lblOffset val="100"/>
      </c:catAx>
      <c:valAx>
        <c:axId val="83707776"/>
        <c:scaling>
          <c:orientation val="minMax"/>
        </c:scaling>
        <c:delete val="1"/>
        <c:axPos val="b"/>
        <c:numFmt formatCode="0%" sourceLinked="1"/>
        <c:tickLblPos val="none"/>
        <c:crossAx val="83706240"/>
        <c:crosses val="autoZero"/>
        <c:crossBetween val="between"/>
      </c:valAx>
    </c:plotArea>
    <c:legend>
      <c:legendPos val="t"/>
      <c:layout/>
      <c:txPr>
        <a:bodyPr/>
        <a:lstStyle/>
        <a:p>
          <a:pPr>
            <a:defRPr sz="1400" b="1"/>
          </a:pPr>
          <a:endParaRPr lang="el-GR"/>
        </a:p>
      </c:txPr>
    </c:legend>
    <c:plotVisOnly val="1"/>
  </c:chart>
  <c:spPr>
    <a:noFill/>
    <a:ln>
      <a:noFill/>
    </a:ln>
  </c:sp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style val="26"/>
  <c:chart>
    <c:title>
      <c:tx>
        <c:rich>
          <a:bodyPr/>
          <a:lstStyle/>
          <a:p>
            <a:pPr>
              <a:defRPr sz="1400"/>
            </a:pPr>
            <a:r>
              <a:rPr lang="el-GR" sz="1200" dirty="0"/>
              <a:t>Στην επιχείρησή σας έχετε υιοθετήσει επιχειρησιακές συμβάσεις για τους εργαζόμενούς σας</a:t>
            </a:r>
            <a:r>
              <a:rPr lang="el-GR" sz="1200" dirty="0" smtClean="0"/>
              <a:t>;</a:t>
            </a:r>
            <a:endParaRPr lang="en-US" sz="1200" dirty="0" smtClean="0"/>
          </a:p>
          <a:p>
            <a:pPr>
              <a:defRPr sz="1400"/>
            </a:pPr>
            <a:r>
              <a:rPr lang="el-GR" sz="1000" dirty="0" smtClean="0"/>
              <a:t>(Ιανουάριος</a:t>
            </a:r>
            <a:r>
              <a:rPr lang="el-GR" sz="1000" baseline="0" dirty="0" smtClean="0"/>
              <a:t> 2012</a:t>
            </a:r>
            <a:r>
              <a:rPr lang="el-GR" sz="1000" dirty="0" smtClean="0"/>
              <a:t>)</a:t>
            </a:r>
            <a:endParaRPr lang="el-GR" sz="1000" dirty="0"/>
          </a:p>
        </c:rich>
      </c:tx>
      <c:layout/>
    </c:title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ΑΠΟΤΕΛΕΣΜΑΤΑ!$D$3</c:f>
              <c:strCache>
                <c:ptCount val="1"/>
                <c:pt idx="0">
                  <c:v>ΠΟΣΟΣΤΟ</c:v>
                </c:pt>
              </c:strCache>
            </c:strRef>
          </c:tx>
          <c:explosion val="25"/>
          <c:dPt>
            <c:idx val="0"/>
            <c:spPr>
              <a:solidFill>
                <a:srgbClr val="FF0000"/>
              </a:solidFill>
            </c:spPr>
          </c:dPt>
          <c:dPt>
            <c:idx val="1"/>
            <c:spPr>
              <a:solidFill>
                <a:srgbClr val="0070C0"/>
              </a:solidFill>
            </c:spPr>
          </c:dPt>
          <c:dPt>
            <c:idx val="2"/>
            <c:spPr>
              <a:solidFill>
                <a:srgbClr val="FFC000"/>
              </a:solidFill>
            </c:spPr>
          </c:dPt>
          <c:dLbls>
            <c:txPr>
              <a:bodyPr/>
              <a:lstStyle/>
              <a:p>
                <a:pPr>
                  <a:defRPr sz="1000" b="1">
                    <a:solidFill>
                      <a:schemeClr val="tx1"/>
                    </a:solidFill>
                  </a:defRPr>
                </a:pPr>
                <a:endParaRPr lang="el-GR"/>
              </a:p>
            </c:txPr>
            <c:showCatName val="1"/>
            <c:showPercent val="1"/>
            <c:showLeaderLines val="1"/>
          </c:dLbls>
          <c:cat>
            <c:strRef>
              <c:f>ΑΠΟΤΕΛΕΣΜΑΤΑ!$B$4:$B$6</c:f>
              <c:strCache>
                <c:ptCount val="3"/>
                <c:pt idx="0">
                  <c:v>ΟΧΙ</c:v>
                </c:pt>
                <c:pt idx="1">
                  <c:v>ΝΑΙ</c:v>
                </c:pt>
                <c:pt idx="2">
                  <c:v>ΔΞ/ΔΑ</c:v>
                </c:pt>
              </c:strCache>
            </c:strRef>
          </c:cat>
          <c:val>
            <c:numRef>
              <c:f>ΑΠΟΤΕΛΕΣΜΑΤΑ!$D$4:$D$6</c:f>
              <c:numCache>
                <c:formatCode>0%</c:formatCode>
                <c:ptCount val="3"/>
                <c:pt idx="0">
                  <c:v>0.8</c:v>
                </c:pt>
                <c:pt idx="1">
                  <c:v>0.125</c:v>
                </c:pt>
                <c:pt idx="2">
                  <c:v>7.5000000000000094E-2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spPr>
    <a:noFill/>
    <a:ln>
      <a:noFill/>
    </a:ln>
  </c:spPr>
  <c:externalData r:id="rId1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style val="26"/>
  <c:chart>
    <c:title>
      <c:tx>
        <c:rich>
          <a:bodyPr/>
          <a:lstStyle/>
          <a:p>
            <a:pPr>
              <a:defRPr sz="1200"/>
            </a:pPr>
            <a:r>
              <a:rPr lang="el-GR" sz="1200" dirty="0"/>
              <a:t>Θεωρείτε ότι κατά το επόμενο τρίμηνο η συνολική απασχόληση στην επιχείρησή σας</a:t>
            </a:r>
            <a:r>
              <a:rPr lang="el-GR" sz="1200" dirty="0" smtClean="0"/>
              <a:t>:</a:t>
            </a:r>
          </a:p>
          <a:p>
            <a:pPr>
              <a:defRPr sz="1200"/>
            </a:pPr>
            <a:r>
              <a:rPr lang="el-GR" sz="1000" dirty="0" smtClean="0"/>
              <a:t>(Ιανουάριος 2012)</a:t>
            </a:r>
            <a:endParaRPr lang="el-GR" sz="1000" dirty="0"/>
          </a:p>
        </c:rich>
      </c:tx>
      <c:layout/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0.12483836395450568"/>
          <c:y val="0.31651663468621477"/>
          <c:w val="0.78785564304461964"/>
          <c:h val="0.68187352085744901"/>
        </c:manualLayout>
      </c:layout>
      <c:pie3DChart>
        <c:varyColors val="1"/>
        <c:ser>
          <c:idx val="0"/>
          <c:order val="0"/>
          <c:tx>
            <c:strRef>
              <c:f>ΑΠΟΤΕΛΕΣΜΑΤΑ!$D$247</c:f>
              <c:strCache>
                <c:ptCount val="1"/>
                <c:pt idx="0">
                  <c:v>ΠΟΣΟΣΤΟ</c:v>
                </c:pt>
              </c:strCache>
            </c:strRef>
          </c:tx>
          <c:explosion val="25"/>
          <c:dPt>
            <c:idx val="0"/>
            <c:spPr>
              <a:solidFill>
                <a:srgbClr val="3366CC"/>
              </a:solidFill>
            </c:spPr>
          </c:dPt>
          <c:dPt>
            <c:idx val="1"/>
            <c:spPr>
              <a:solidFill>
                <a:schemeClr val="bg1">
                  <a:lumMod val="50000"/>
                </a:schemeClr>
              </a:solidFill>
            </c:spPr>
          </c:dPt>
          <c:dPt>
            <c:idx val="2"/>
            <c:spPr>
              <a:solidFill>
                <a:srgbClr val="FF0000"/>
              </a:solidFill>
            </c:spPr>
          </c:dPt>
          <c:dPt>
            <c:idx val="3"/>
            <c:spPr>
              <a:solidFill>
                <a:srgbClr val="FFC000"/>
              </a:solidFill>
            </c:spPr>
          </c:dPt>
          <c:dLbls>
            <c:dLbl>
              <c:idx val="0"/>
              <c:spPr/>
              <c:txPr>
                <a:bodyPr/>
                <a:lstStyle/>
                <a:p>
                  <a:pPr>
                    <a:defRPr sz="1000" b="1">
                      <a:solidFill>
                        <a:schemeClr val="tx1"/>
                      </a:solidFill>
                    </a:defRPr>
                  </a:pPr>
                  <a:endParaRPr lang="el-GR"/>
                </a:p>
              </c:txPr>
            </c:dLbl>
            <c:dLbl>
              <c:idx val="1"/>
              <c:layout>
                <c:manualLayout>
                  <c:x val="-0.15803898991716131"/>
                  <c:y val="-8.847704566765327E-2"/>
                </c:manualLayout>
              </c:layout>
              <c:spPr/>
              <c:txPr>
                <a:bodyPr/>
                <a:lstStyle/>
                <a:p>
                  <a:pPr>
                    <a:defRPr sz="1000" b="1">
                      <a:solidFill>
                        <a:schemeClr val="tx1"/>
                      </a:solidFill>
                    </a:defRPr>
                  </a:pPr>
                  <a:endParaRPr lang="el-GR"/>
                </a:p>
              </c:txPr>
              <c:showCatName val="1"/>
              <c:showPercent val="1"/>
            </c:dLbl>
            <c:dLbl>
              <c:idx val="2"/>
              <c:spPr/>
              <c:txPr>
                <a:bodyPr/>
                <a:lstStyle/>
                <a:p>
                  <a:pPr>
                    <a:defRPr sz="1000" b="1">
                      <a:solidFill>
                        <a:schemeClr val="tx1"/>
                      </a:solidFill>
                    </a:defRPr>
                  </a:pPr>
                  <a:endParaRPr lang="el-GR"/>
                </a:p>
              </c:txPr>
            </c:dLbl>
            <c:dLbl>
              <c:idx val="3"/>
              <c:spPr/>
              <c:txPr>
                <a:bodyPr/>
                <a:lstStyle/>
                <a:p>
                  <a:pPr>
                    <a:defRPr sz="1000" b="1">
                      <a:solidFill>
                        <a:schemeClr val="tx1"/>
                      </a:solidFill>
                    </a:defRPr>
                  </a:pPr>
                  <a:endParaRPr lang="el-GR"/>
                </a:p>
              </c:txPr>
            </c:dLbl>
            <c:txPr>
              <a:bodyPr/>
              <a:lstStyle/>
              <a:p>
                <a:pPr>
                  <a:defRPr sz="1000" b="1">
                    <a:solidFill>
                      <a:schemeClr val="bg1"/>
                    </a:solidFill>
                  </a:defRPr>
                </a:pPr>
                <a:endParaRPr lang="el-GR"/>
              </a:p>
            </c:txPr>
            <c:showCatName val="1"/>
            <c:showPercent val="1"/>
            <c:showLeaderLines val="1"/>
          </c:dLbls>
          <c:cat>
            <c:strRef>
              <c:f>ΑΠΟΤΕΛΕΣΜΑΤΑ!$B$248:$B$251</c:f>
              <c:strCache>
                <c:ptCount val="4"/>
                <c:pt idx="0">
                  <c:v>Θα αυξηθεί</c:v>
                </c:pt>
                <c:pt idx="1">
                  <c:v>Θα μείνει αμετάβλητη</c:v>
                </c:pt>
                <c:pt idx="2">
                  <c:v>Θα μειωθεί</c:v>
                </c:pt>
                <c:pt idx="3">
                  <c:v>ΔΞ/ΔΑ</c:v>
                </c:pt>
              </c:strCache>
            </c:strRef>
          </c:cat>
          <c:val>
            <c:numRef>
              <c:f>ΑΠΟΤΕΛΕΣΜΑΤΑ!$D$248:$D$251</c:f>
              <c:numCache>
                <c:formatCode>0%</c:formatCode>
                <c:ptCount val="4"/>
                <c:pt idx="0">
                  <c:v>0.05</c:v>
                </c:pt>
                <c:pt idx="1">
                  <c:v>0.4536</c:v>
                </c:pt>
                <c:pt idx="2">
                  <c:v>0.42860000000000031</c:v>
                </c:pt>
                <c:pt idx="3">
                  <c:v>6.7900000000000002E-2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spPr>
    <a:noFill/>
    <a:ln>
      <a:noFill/>
    </a:ln>
  </c:spPr>
  <c:externalData r:id="rId1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style val="26"/>
  <c:chart>
    <c:title>
      <c:tx>
        <c:rich>
          <a:bodyPr/>
          <a:lstStyle/>
          <a:p>
            <a:pPr>
              <a:defRPr sz="1400"/>
            </a:pPr>
            <a:r>
              <a:rPr lang="el-GR" sz="1400"/>
              <a:t>Θεωρείτε ότι κατά το επόμενο τρίμηνο η συνολική απασχόληση στην επιχείρησή σας:</a:t>
            </a:r>
          </a:p>
        </c:rich>
      </c:tx>
      <c:layout/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4.2779879561142098E-2"/>
          <c:y val="0.19472343574728268"/>
          <c:w val="0.88814686197839388"/>
          <c:h val="0.7561431346337868"/>
        </c:manualLayout>
      </c:layout>
      <c:pie3DChart>
        <c:varyColors val="1"/>
        <c:ser>
          <c:idx val="0"/>
          <c:order val="0"/>
          <c:tx>
            <c:strRef>
              <c:f>ΑΠΟΤΕΛΕΣΜΑΤΑ!$D$115</c:f>
              <c:strCache>
                <c:ptCount val="1"/>
                <c:pt idx="0">
                  <c:v>ΠΟΣΟΣΤΟ</c:v>
                </c:pt>
              </c:strCache>
            </c:strRef>
          </c:tx>
          <c:spPr>
            <a:solidFill>
              <a:srgbClr val="FF0000"/>
            </a:solidFill>
          </c:spPr>
          <c:explosion val="25"/>
          <c:dPt>
            <c:idx val="0"/>
            <c:spPr>
              <a:solidFill>
                <a:srgbClr val="3366CC"/>
              </a:solidFill>
            </c:spPr>
          </c:dPt>
          <c:dPt>
            <c:idx val="1"/>
            <c:spPr>
              <a:solidFill>
                <a:schemeClr val="bg1">
                  <a:lumMod val="50000"/>
                </a:schemeClr>
              </a:solidFill>
            </c:spPr>
          </c:dPt>
          <c:dPt>
            <c:idx val="3"/>
            <c:spPr>
              <a:solidFill>
                <a:srgbClr val="FFC000"/>
              </a:solidFill>
            </c:spPr>
          </c:dPt>
          <c:dLbls>
            <c:txPr>
              <a:bodyPr/>
              <a:lstStyle/>
              <a:p>
                <a:pPr>
                  <a:defRPr sz="1200" b="1"/>
                </a:pPr>
                <a:endParaRPr lang="el-GR"/>
              </a:p>
            </c:txPr>
            <c:showCatName val="1"/>
            <c:showPercent val="1"/>
            <c:showLeaderLines val="1"/>
          </c:dLbls>
          <c:cat>
            <c:strRef>
              <c:f>ΑΠΟΤΕΛΕΣΜΑΤΑ!$B$116:$B$119</c:f>
              <c:strCache>
                <c:ptCount val="4"/>
                <c:pt idx="0">
                  <c:v>Θα αυξηθεί</c:v>
                </c:pt>
                <c:pt idx="1">
                  <c:v>Θα μείνει αμετάβλητη</c:v>
                </c:pt>
                <c:pt idx="2">
                  <c:v>Θα μειωθεί</c:v>
                </c:pt>
                <c:pt idx="3">
                  <c:v>ΔΞ/ΔΑ</c:v>
                </c:pt>
              </c:strCache>
            </c:strRef>
          </c:cat>
          <c:val>
            <c:numRef>
              <c:f>ΑΠΟΤΕΛΕΣΜΑΤΑ!$D$116:$D$119</c:f>
              <c:numCache>
                <c:formatCode>0%</c:formatCode>
                <c:ptCount val="4"/>
                <c:pt idx="0">
                  <c:v>3.4313725490196081E-2</c:v>
                </c:pt>
                <c:pt idx="1">
                  <c:v>0.40686274509803932</c:v>
                </c:pt>
                <c:pt idx="2">
                  <c:v>0.50980392156862742</c:v>
                </c:pt>
                <c:pt idx="3">
                  <c:v>4.901960784313731E-2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spPr>
    <a:noFill/>
    <a:ln>
      <a:noFill/>
    </a:ln>
  </c:spPr>
  <c:externalData r:id="rId1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style val="26"/>
  <c:chart>
    <c:title>
      <c:tx>
        <c:rich>
          <a:bodyPr/>
          <a:lstStyle/>
          <a:p>
            <a:pPr>
              <a:defRPr sz="1600"/>
            </a:pPr>
            <a:r>
              <a:rPr lang="el-GR" sz="1600"/>
              <a:t>Θεωρείτε ότι κατά το επόμενο τρίμηνο η συνολική απασχόληση στην επιχείρησή σας: </a:t>
            </a:r>
          </a:p>
        </c:rich>
      </c:tx>
      <c:layout/>
    </c:title>
    <c:view3D>
      <c:rAngAx val="1"/>
    </c:view3D>
    <c:plotArea>
      <c:layout/>
      <c:bar3DChart>
        <c:barDir val="bar"/>
        <c:grouping val="percentStacked"/>
        <c:ser>
          <c:idx val="0"/>
          <c:order val="0"/>
          <c:tx>
            <c:strRef>
              <c:f>ΣΥΓΚΡΙΤΙΚΑ!$C$88</c:f>
              <c:strCache>
                <c:ptCount val="1"/>
                <c:pt idx="0">
                  <c:v>Θα μειωθεί</c:v>
                </c:pt>
              </c:strCache>
            </c:strRef>
          </c:tx>
          <c:spPr>
            <a:solidFill>
              <a:srgbClr val="FF0000"/>
            </a:solidFill>
          </c:spPr>
          <c:dLbls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(ΣΥΓΚΡΙΤΙΚΑ!$E$87,ΣΥΓΚΡΙΤΙΚΑ!$G$87,ΣΥΓΚΡΙΤΙΚΑ!$I$87,ΣΥΓΚΡΙΤΙΚΑ!$K$87)</c:f>
              <c:strCache>
                <c:ptCount val="4"/>
                <c:pt idx="0">
                  <c:v>ΜΑΡ 2011</c:v>
                </c:pt>
                <c:pt idx="1">
                  <c:v>ΙΟΥΛ 2011</c:v>
                </c:pt>
                <c:pt idx="2">
                  <c:v>ΙΑΝ 2012</c:v>
                </c:pt>
                <c:pt idx="3">
                  <c:v>ΙΟΥΛ 2012</c:v>
                </c:pt>
              </c:strCache>
            </c:strRef>
          </c:cat>
          <c:val>
            <c:numRef>
              <c:f>(ΣΥΓΚΡΙΤΙΚΑ!$E$88,ΣΥΓΚΡΙΤΙΚΑ!$G$88,ΣΥΓΚΡΙΤΙΚΑ!$I$88,ΣΥΓΚΡΙΤΙΚΑ!$K$88)</c:f>
              <c:numCache>
                <c:formatCode>0%</c:formatCode>
                <c:ptCount val="4"/>
                <c:pt idx="0">
                  <c:v>0.38356164383561653</c:v>
                </c:pt>
                <c:pt idx="1">
                  <c:v>0.5142535509717574</c:v>
                </c:pt>
                <c:pt idx="2">
                  <c:v>0.42857142857142855</c:v>
                </c:pt>
                <c:pt idx="3">
                  <c:v>0.50980392156862742</c:v>
                </c:pt>
              </c:numCache>
            </c:numRef>
          </c:val>
        </c:ser>
        <c:ser>
          <c:idx val="1"/>
          <c:order val="1"/>
          <c:tx>
            <c:strRef>
              <c:f>ΣΥΓΚΡΙΤΙΚΑ!$C$89</c:f>
              <c:strCache>
                <c:ptCount val="1"/>
                <c:pt idx="0">
                  <c:v>Θα μείνει αμετάβλητες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dLbls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(ΣΥΓΚΡΙΤΙΚΑ!$E$87,ΣΥΓΚΡΙΤΙΚΑ!$G$87,ΣΥΓΚΡΙΤΙΚΑ!$I$87,ΣΥΓΚΡΙΤΙΚΑ!$K$87)</c:f>
              <c:strCache>
                <c:ptCount val="4"/>
                <c:pt idx="0">
                  <c:v>ΜΑΡ 2011</c:v>
                </c:pt>
                <c:pt idx="1">
                  <c:v>ΙΟΥΛ 2011</c:v>
                </c:pt>
                <c:pt idx="2">
                  <c:v>ΙΑΝ 2012</c:v>
                </c:pt>
                <c:pt idx="3">
                  <c:v>ΙΟΥΛ 2012</c:v>
                </c:pt>
              </c:strCache>
            </c:strRef>
          </c:cat>
          <c:val>
            <c:numRef>
              <c:f>(ΣΥΓΚΡΙΤΙΚΑ!$E$89,ΣΥΓΚΡΙΤΙΚΑ!$G$89,ΣΥΓΚΡΙΤΙΚΑ!$I$89,ΣΥΓΚΡΙΤΙΚΑ!$K$89)</c:f>
              <c:numCache>
                <c:formatCode>0%</c:formatCode>
                <c:ptCount val="4"/>
                <c:pt idx="0">
                  <c:v>0.5034246575342467</c:v>
                </c:pt>
                <c:pt idx="1">
                  <c:v>0.37761149554680012</c:v>
                </c:pt>
                <c:pt idx="2">
                  <c:v>0.45357142857142846</c:v>
                </c:pt>
                <c:pt idx="3">
                  <c:v>0.40686274509803932</c:v>
                </c:pt>
              </c:numCache>
            </c:numRef>
          </c:val>
        </c:ser>
        <c:ser>
          <c:idx val="2"/>
          <c:order val="2"/>
          <c:tx>
            <c:strRef>
              <c:f>ΣΥΓΚΡΙΤΙΚΑ!$C$90</c:f>
              <c:strCache>
                <c:ptCount val="1"/>
                <c:pt idx="0">
                  <c:v>Θα αυξηθεί</c:v>
                </c:pt>
              </c:strCache>
            </c:strRef>
          </c:tx>
          <c:spPr>
            <a:solidFill>
              <a:srgbClr val="002060"/>
            </a:solidFill>
          </c:spPr>
          <c:dLbls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(ΣΥΓΚΡΙΤΙΚΑ!$E$87,ΣΥΓΚΡΙΤΙΚΑ!$G$87,ΣΥΓΚΡΙΤΙΚΑ!$I$87,ΣΥΓΚΡΙΤΙΚΑ!$K$87)</c:f>
              <c:strCache>
                <c:ptCount val="4"/>
                <c:pt idx="0">
                  <c:v>ΜΑΡ 2011</c:v>
                </c:pt>
                <c:pt idx="1">
                  <c:v>ΙΟΥΛ 2011</c:v>
                </c:pt>
                <c:pt idx="2">
                  <c:v>ΙΑΝ 2012</c:v>
                </c:pt>
                <c:pt idx="3">
                  <c:v>ΙΟΥΛ 2012</c:v>
                </c:pt>
              </c:strCache>
            </c:strRef>
          </c:cat>
          <c:val>
            <c:numRef>
              <c:f>(ΣΥΓΚΡΙΤΙΚΑ!$E$90,ΣΥΓΚΡΙΤΙΚΑ!$G$90,ΣΥΓΚΡΙΤΙΚΑ!$I$90,ΣΥΓΚΡΙΤΙΚΑ!$K$90)</c:f>
              <c:numCache>
                <c:formatCode>0%</c:formatCode>
                <c:ptCount val="4"/>
                <c:pt idx="0">
                  <c:v>8.2191780821917734E-2</c:v>
                </c:pt>
                <c:pt idx="1">
                  <c:v>3.6453332450418846E-2</c:v>
                </c:pt>
                <c:pt idx="2">
                  <c:v>0.05</c:v>
                </c:pt>
                <c:pt idx="3">
                  <c:v>3.4313725490196081E-2</c:v>
                </c:pt>
              </c:numCache>
            </c:numRef>
          </c:val>
        </c:ser>
        <c:ser>
          <c:idx val="3"/>
          <c:order val="3"/>
          <c:tx>
            <c:strRef>
              <c:f>ΣΥΓΚΡΙΤΙΚΑ!$C$91</c:f>
              <c:strCache>
                <c:ptCount val="1"/>
                <c:pt idx="0">
                  <c:v>ΔΞ/ΔΑ</c:v>
                </c:pt>
              </c:strCache>
            </c:strRef>
          </c:tx>
          <c:spPr>
            <a:solidFill>
              <a:srgbClr val="FFC000"/>
            </a:solidFill>
          </c:spPr>
          <c:dLbls>
            <c:txPr>
              <a:bodyPr/>
              <a:lstStyle/>
              <a:p>
                <a:pPr>
                  <a:defRPr sz="1400" b="1">
                    <a:solidFill>
                      <a:sysClr val="windowText" lastClr="000000"/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(ΣΥΓΚΡΙΤΙΚΑ!$E$87,ΣΥΓΚΡΙΤΙΚΑ!$G$87,ΣΥΓΚΡΙΤΙΚΑ!$I$87,ΣΥΓΚΡΙΤΙΚΑ!$K$87)</c:f>
              <c:strCache>
                <c:ptCount val="4"/>
                <c:pt idx="0">
                  <c:v>ΜΑΡ 2011</c:v>
                </c:pt>
                <c:pt idx="1">
                  <c:v>ΙΟΥΛ 2011</c:v>
                </c:pt>
                <c:pt idx="2">
                  <c:v>ΙΑΝ 2012</c:v>
                </c:pt>
                <c:pt idx="3">
                  <c:v>ΙΟΥΛ 2012</c:v>
                </c:pt>
              </c:strCache>
            </c:strRef>
          </c:cat>
          <c:val>
            <c:numRef>
              <c:f>(ΣΥΓΚΡΙΤΙΚΑ!$E$91,ΣΥΓΚΡΙΤΙΚΑ!$G$91,ΣΥΓΚΡΙΤΙΚΑ!$I$91,ΣΥΓΚΡΙΤΙΚΑ!$K$91)</c:f>
              <c:numCache>
                <c:formatCode>0%</c:formatCode>
                <c:ptCount val="4"/>
                <c:pt idx="0">
                  <c:v>3.0821917808219204E-2</c:v>
                </c:pt>
                <c:pt idx="1">
                  <c:v>7.1681621031023435E-2</c:v>
                </c:pt>
                <c:pt idx="2">
                  <c:v>6.785714285714288E-2</c:v>
                </c:pt>
                <c:pt idx="3">
                  <c:v>4.901960784313731E-2</c:v>
                </c:pt>
              </c:numCache>
            </c:numRef>
          </c:val>
        </c:ser>
        <c:dLbls>
          <c:showVal val="1"/>
        </c:dLbls>
        <c:gapWidth val="95"/>
        <c:gapDepth val="95"/>
        <c:shape val="box"/>
        <c:axId val="83823616"/>
        <c:axId val="83841792"/>
        <c:axId val="0"/>
      </c:bar3DChart>
      <c:catAx>
        <c:axId val="83823616"/>
        <c:scaling>
          <c:orientation val="minMax"/>
        </c:scaling>
        <c:axPos val="l"/>
        <c:majorTickMark val="none"/>
        <c:tickLblPos val="nextTo"/>
        <c:txPr>
          <a:bodyPr/>
          <a:lstStyle/>
          <a:p>
            <a:pPr>
              <a:defRPr sz="1400" b="1"/>
            </a:pPr>
            <a:endParaRPr lang="el-GR"/>
          </a:p>
        </c:txPr>
        <c:crossAx val="83841792"/>
        <c:crosses val="autoZero"/>
        <c:auto val="1"/>
        <c:lblAlgn val="ctr"/>
        <c:lblOffset val="100"/>
      </c:catAx>
      <c:valAx>
        <c:axId val="83841792"/>
        <c:scaling>
          <c:orientation val="minMax"/>
        </c:scaling>
        <c:delete val="1"/>
        <c:axPos val="b"/>
        <c:numFmt formatCode="0%" sourceLinked="1"/>
        <c:tickLblPos val="none"/>
        <c:crossAx val="83823616"/>
        <c:crosses val="autoZero"/>
        <c:crossBetween val="between"/>
      </c:valAx>
    </c:plotArea>
    <c:legend>
      <c:legendPos val="t"/>
      <c:layout/>
      <c:txPr>
        <a:bodyPr/>
        <a:lstStyle/>
        <a:p>
          <a:pPr>
            <a:defRPr sz="1400" b="1"/>
          </a:pPr>
          <a:endParaRPr lang="el-GR"/>
        </a:p>
      </c:txPr>
    </c:legend>
    <c:plotVisOnly val="1"/>
  </c:chart>
  <c:spPr>
    <a:noFill/>
    <a:ln>
      <a:noFill/>
    </a:ln>
  </c:spPr>
  <c:externalData r:id="rId1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title>
      <c:tx>
        <c:rich>
          <a:bodyPr/>
          <a:lstStyle/>
          <a:p>
            <a:pPr>
              <a:defRPr sz="1200"/>
            </a:pPr>
            <a:r>
              <a:rPr lang="el-GR" sz="1200" dirty="0"/>
              <a:t>Θεωρείτε ότι κατά το επόμενο τρίμηνο η ρευστότητα της επιχείρησής σας</a:t>
            </a:r>
            <a:r>
              <a:rPr lang="el-GR" sz="1200" dirty="0" smtClean="0"/>
              <a:t>:</a:t>
            </a:r>
          </a:p>
          <a:p>
            <a:pPr>
              <a:defRPr sz="1200"/>
            </a:pPr>
            <a:r>
              <a:rPr lang="el-GR" sz="1000" dirty="0" smtClean="0"/>
              <a:t>(Ιανουάριος 2012)</a:t>
            </a:r>
            <a:endParaRPr lang="el-GR" sz="1000" dirty="0"/>
          </a:p>
        </c:rich>
      </c:tx>
      <c:layout/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0.12550367453216285"/>
          <c:y val="0.29892717894516391"/>
          <c:w val="0.80538138897929823"/>
          <c:h val="0.70042777440246629"/>
        </c:manualLayout>
      </c:layout>
      <c:pie3DChart>
        <c:varyColors val="1"/>
        <c:ser>
          <c:idx val="0"/>
          <c:order val="0"/>
          <c:tx>
            <c:strRef>
              <c:f>ΑΠΟΤΕΛΕΣΜΑΤΑ!$D$260</c:f>
              <c:strCache>
                <c:ptCount val="1"/>
                <c:pt idx="0">
                  <c:v>ΠΟΣΟΣΤΟ</c:v>
                </c:pt>
              </c:strCache>
            </c:strRef>
          </c:tx>
          <c:explosion val="25"/>
          <c:dPt>
            <c:idx val="0"/>
            <c:spPr>
              <a:gradFill flip="none" rotWithShape="1">
                <a:gsLst>
                  <a:gs pos="0">
                    <a:srgbClr val="3366CC">
                      <a:tint val="66000"/>
                      <a:satMod val="160000"/>
                    </a:srgbClr>
                  </a:gs>
                  <a:gs pos="50000">
                    <a:srgbClr val="3366CC">
                      <a:tint val="44500"/>
                      <a:satMod val="160000"/>
                    </a:srgbClr>
                  </a:gs>
                  <a:gs pos="100000">
                    <a:srgbClr val="3366CC">
                      <a:tint val="23500"/>
                      <a:satMod val="160000"/>
                    </a:srgbClr>
                  </a:gs>
                </a:gsLst>
                <a:lin ang="2700000" scaled="1"/>
                <a:tileRect/>
              </a:gradFill>
            </c:spPr>
          </c:dPt>
          <c:dPt>
            <c:idx val="1"/>
            <c:spPr>
              <a:solidFill>
                <a:schemeClr val="bg1">
                  <a:lumMod val="75000"/>
                </a:schemeClr>
              </a:solidFill>
            </c:spPr>
          </c:dPt>
          <c:dPt>
            <c:idx val="2"/>
            <c:spPr>
              <a:gradFill flip="none" rotWithShape="1">
                <a:gsLst>
                  <a:gs pos="0">
                    <a:srgbClr val="FF0000">
                      <a:tint val="66000"/>
                      <a:satMod val="160000"/>
                    </a:srgbClr>
                  </a:gs>
                  <a:gs pos="50000">
                    <a:srgbClr val="FF0000">
                      <a:tint val="44500"/>
                      <a:satMod val="160000"/>
                    </a:srgbClr>
                  </a:gs>
                  <a:gs pos="100000">
                    <a:srgbClr val="FF0000">
                      <a:tint val="23500"/>
                      <a:satMod val="160000"/>
                    </a:srgbClr>
                  </a:gs>
                </a:gsLst>
                <a:lin ang="2700000" scaled="1"/>
                <a:tileRect/>
              </a:gradFill>
            </c:spPr>
          </c:dPt>
          <c:dPt>
            <c:idx val="3"/>
            <c:spPr>
              <a:gradFill flip="none" rotWithShape="1">
                <a:gsLst>
                  <a:gs pos="0">
                    <a:srgbClr val="FFC000">
                      <a:tint val="66000"/>
                      <a:satMod val="160000"/>
                    </a:srgbClr>
                  </a:gs>
                  <a:gs pos="50000">
                    <a:srgbClr val="FFC000">
                      <a:tint val="44500"/>
                      <a:satMod val="160000"/>
                    </a:srgbClr>
                  </a:gs>
                  <a:gs pos="100000">
                    <a:srgbClr val="FFC000">
                      <a:tint val="23500"/>
                      <a:satMod val="160000"/>
                    </a:srgbClr>
                  </a:gs>
                </a:gsLst>
                <a:lin ang="2700000" scaled="1"/>
                <a:tileRect/>
              </a:gradFill>
            </c:spPr>
          </c:dPt>
          <c:dLbls>
            <c:dLbl>
              <c:idx val="2"/>
              <c:layout/>
              <c:tx>
                <c:rich>
                  <a:bodyPr/>
                  <a:lstStyle/>
                  <a:p>
                    <a:pPr>
                      <a:defRPr sz="1000" b="1">
                        <a:solidFill>
                          <a:schemeClr val="tx1"/>
                        </a:solidFill>
                      </a:defRPr>
                    </a:pPr>
                    <a:r>
                      <a:rPr lang="el-GR" sz="1000">
                        <a:solidFill>
                          <a:schemeClr val="tx1"/>
                        </a:solidFill>
                      </a:rPr>
                      <a:t>Θ</a:t>
                    </a:r>
                    <a:r>
                      <a:rPr lang="el-GR">
                        <a:solidFill>
                          <a:schemeClr val="tx1"/>
                        </a:solidFill>
                      </a:rPr>
                      <a:t>α μειωθεί
74%</a:t>
                    </a:r>
                  </a:p>
                </c:rich>
              </c:tx>
              <c:spPr/>
              <c:showCatName val="1"/>
              <c:showPercent val="1"/>
            </c:dLbl>
            <c:txPr>
              <a:bodyPr/>
              <a:lstStyle/>
              <a:p>
                <a:pPr>
                  <a:defRPr sz="1000" b="1"/>
                </a:pPr>
                <a:endParaRPr lang="el-GR"/>
              </a:p>
            </c:txPr>
            <c:showCatName val="1"/>
            <c:showPercent val="1"/>
            <c:showLeaderLines val="1"/>
          </c:dLbls>
          <c:cat>
            <c:strRef>
              <c:f>ΑΠΟΤΕΛΕΣΜΑΤΑ!$B$261:$B$264</c:f>
              <c:strCache>
                <c:ptCount val="4"/>
                <c:pt idx="0">
                  <c:v>Θα βελτιωθεί</c:v>
                </c:pt>
                <c:pt idx="1">
                  <c:v>Θα μείνει αμετάβλητη</c:v>
                </c:pt>
                <c:pt idx="2">
                  <c:v>Θα μειωθεί</c:v>
                </c:pt>
                <c:pt idx="3">
                  <c:v>ΔΞ/ΔΑ</c:v>
                </c:pt>
              </c:strCache>
            </c:strRef>
          </c:cat>
          <c:val>
            <c:numRef>
              <c:f>ΑΠΟΤΕΛΕΣΜΑΤΑ!$D$261:$D$264</c:f>
              <c:numCache>
                <c:formatCode>0%</c:formatCode>
                <c:ptCount val="4"/>
                <c:pt idx="0">
                  <c:v>4.2900000000000021E-2</c:v>
                </c:pt>
                <c:pt idx="1">
                  <c:v>0.17500000000000004</c:v>
                </c:pt>
                <c:pt idx="2">
                  <c:v>0.73570000000000124</c:v>
                </c:pt>
                <c:pt idx="3">
                  <c:v>4.6400000000000004E-2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spPr>
    <a:noFill/>
    <a:ln>
      <a:noFill/>
    </a:ln>
  </c:spPr>
  <c:externalData r:id="rId1"/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title>
      <c:tx>
        <c:rich>
          <a:bodyPr/>
          <a:lstStyle/>
          <a:p>
            <a:pPr>
              <a:defRPr sz="1400"/>
            </a:pPr>
            <a:r>
              <a:rPr lang="el-GR" sz="1400"/>
              <a:t>Θεωρείτε ότι κατά το επόμενο τρίμηνο η ρευστότητα της επιχείρησής σας:</a:t>
            </a:r>
          </a:p>
        </c:rich>
      </c:tx>
      <c:layout/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6.6775900684022907E-2"/>
          <c:y val="0.20894676577154514"/>
          <c:w val="0.89210410777367311"/>
          <c:h val="0.75898780063863891"/>
        </c:manualLayout>
      </c:layout>
      <c:pie3DChart>
        <c:varyColors val="1"/>
        <c:ser>
          <c:idx val="0"/>
          <c:order val="0"/>
          <c:tx>
            <c:strRef>
              <c:f>ΑΠΟΤΕΛΕΣΜΑΤΑ!$D$128</c:f>
              <c:strCache>
                <c:ptCount val="1"/>
                <c:pt idx="0">
                  <c:v>ΠΟΣΟΣΤΟ</c:v>
                </c:pt>
              </c:strCache>
            </c:strRef>
          </c:tx>
          <c:explosion val="25"/>
          <c:dPt>
            <c:idx val="0"/>
            <c:spPr>
              <a:gradFill flip="none" rotWithShape="1">
                <a:gsLst>
                  <a:gs pos="0">
                    <a:srgbClr val="3366CC">
                      <a:tint val="66000"/>
                      <a:satMod val="160000"/>
                    </a:srgbClr>
                  </a:gs>
                  <a:gs pos="50000">
                    <a:srgbClr val="3366CC">
                      <a:tint val="44500"/>
                      <a:satMod val="160000"/>
                    </a:srgbClr>
                  </a:gs>
                  <a:gs pos="100000">
                    <a:srgbClr val="3366CC">
                      <a:tint val="23500"/>
                      <a:satMod val="160000"/>
                    </a:srgbClr>
                  </a:gs>
                </a:gsLst>
                <a:lin ang="2700000" scaled="1"/>
                <a:tileRect/>
              </a:gradFill>
            </c:spPr>
          </c:dPt>
          <c:dPt>
            <c:idx val="1"/>
            <c:spPr>
              <a:gradFill flip="none" rotWithShape="1">
                <a:gsLst>
                  <a:gs pos="0">
                    <a:prstClr val="white">
                      <a:lumMod val="50000"/>
                      <a:tint val="66000"/>
                      <a:satMod val="160000"/>
                    </a:prstClr>
                  </a:gs>
                  <a:gs pos="50000">
                    <a:prstClr val="white">
                      <a:lumMod val="50000"/>
                      <a:tint val="44500"/>
                      <a:satMod val="160000"/>
                    </a:prstClr>
                  </a:gs>
                  <a:gs pos="100000">
                    <a:prstClr val="white">
                      <a:lumMod val="50000"/>
                      <a:tint val="23500"/>
                      <a:satMod val="160000"/>
                    </a:prstClr>
                  </a:gs>
                </a:gsLst>
                <a:lin ang="2700000" scaled="1"/>
                <a:tileRect/>
              </a:gradFill>
            </c:spPr>
          </c:dPt>
          <c:dPt>
            <c:idx val="2"/>
            <c:spPr>
              <a:gradFill flip="none" rotWithShape="1">
                <a:gsLst>
                  <a:gs pos="0">
                    <a:srgbClr val="FF0000">
                      <a:tint val="66000"/>
                      <a:satMod val="160000"/>
                    </a:srgbClr>
                  </a:gs>
                  <a:gs pos="50000">
                    <a:srgbClr val="FF0000">
                      <a:tint val="44500"/>
                      <a:satMod val="160000"/>
                    </a:srgbClr>
                  </a:gs>
                  <a:gs pos="100000">
                    <a:srgbClr val="FF0000">
                      <a:tint val="23500"/>
                      <a:satMod val="160000"/>
                    </a:srgbClr>
                  </a:gs>
                </a:gsLst>
                <a:lin ang="2700000" scaled="1"/>
                <a:tileRect/>
              </a:gradFill>
            </c:spPr>
          </c:dPt>
          <c:dPt>
            <c:idx val="3"/>
            <c:spPr>
              <a:gradFill flip="none" rotWithShape="1">
                <a:gsLst>
                  <a:gs pos="0">
                    <a:srgbClr val="FFC000">
                      <a:tint val="66000"/>
                      <a:satMod val="160000"/>
                    </a:srgbClr>
                  </a:gs>
                  <a:gs pos="50000">
                    <a:srgbClr val="FFC000">
                      <a:tint val="44500"/>
                      <a:satMod val="160000"/>
                    </a:srgbClr>
                  </a:gs>
                  <a:gs pos="100000">
                    <a:srgbClr val="FFC000">
                      <a:tint val="23500"/>
                      <a:satMod val="160000"/>
                    </a:srgbClr>
                  </a:gs>
                </a:gsLst>
                <a:lin ang="2700000" scaled="1"/>
                <a:tileRect/>
              </a:gradFill>
            </c:spPr>
          </c:dPt>
          <c:dLbls>
            <c:txPr>
              <a:bodyPr/>
              <a:lstStyle/>
              <a:p>
                <a:pPr>
                  <a:defRPr sz="1200" b="1"/>
                </a:pPr>
                <a:endParaRPr lang="el-GR"/>
              </a:p>
            </c:txPr>
            <c:showCatName val="1"/>
            <c:showPercent val="1"/>
            <c:showLeaderLines val="1"/>
          </c:dLbls>
          <c:cat>
            <c:strRef>
              <c:f>ΑΠΟΤΕΛΕΣΜΑΤΑ!$B$129:$B$132</c:f>
              <c:strCache>
                <c:ptCount val="4"/>
                <c:pt idx="0">
                  <c:v>Θα βελτιωθεί</c:v>
                </c:pt>
                <c:pt idx="1">
                  <c:v>Θα μείνει αμετάβλητη</c:v>
                </c:pt>
                <c:pt idx="2">
                  <c:v>Θα μειωθεί</c:v>
                </c:pt>
                <c:pt idx="3">
                  <c:v>ΔΞ/ΔΑ</c:v>
                </c:pt>
              </c:strCache>
            </c:strRef>
          </c:cat>
          <c:val>
            <c:numRef>
              <c:f>ΑΠΟΤΕΛΕΣΜΑΤΑ!$D$129:$D$132</c:f>
              <c:numCache>
                <c:formatCode>0%</c:formatCode>
                <c:ptCount val="4"/>
                <c:pt idx="0">
                  <c:v>4.901960784313731E-2</c:v>
                </c:pt>
                <c:pt idx="1">
                  <c:v>0.24509803921568626</c:v>
                </c:pt>
                <c:pt idx="2">
                  <c:v>0.68627450980392157</c:v>
                </c:pt>
                <c:pt idx="3">
                  <c:v>1.9607843137254902E-2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spPr>
    <a:noFill/>
    <a:ln>
      <a:noFill/>
    </a:ln>
  </c:spPr>
  <c:externalData r:id="rId1"/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style val="26"/>
  <c:chart>
    <c:title>
      <c:tx>
        <c:rich>
          <a:bodyPr/>
          <a:lstStyle/>
          <a:p>
            <a:pPr>
              <a:defRPr sz="1600"/>
            </a:pPr>
            <a:r>
              <a:rPr lang="el-GR" sz="1600"/>
              <a:t>Θεωρείτε ότι κατά το επόμενο τρίμηνο η ρευστότητα της επιχείρησής σας: </a:t>
            </a:r>
          </a:p>
        </c:rich>
      </c:tx>
      <c:layout/>
    </c:title>
    <c:view3D>
      <c:rAngAx val="1"/>
    </c:view3D>
    <c:plotArea>
      <c:layout/>
      <c:bar3DChart>
        <c:barDir val="bar"/>
        <c:grouping val="percentStacked"/>
        <c:ser>
          <c:idx val="0"/>
          <c:order val="0"/>
          <c:tx>
            <c:strRef>
              <c:f>ΣΥΓΚΡΙΤΙΚΑ!$C$109</c:f>
              <c:strCache>
                <c:ptCount val="1"/>
                <c:pt idx="0">
                  <c:v>Θα μειωθεί</c:v>
                </c:pt>
              </c:strCache>
            </c:strRef>
          </c:tx>
          <c:spPr>
            <a:solidFill>
              <a:srgbClr val="FF0000"/>
            </a:solidFill>
          </c:spPr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(ΣΥΓΚΡΙΤΙΚΑ!$E$108,ΣΥΓΚΡΙΤΙΚΑ!$G$108,ΣΥΓΚΡΙΤΙΚΑ!$I$108,ΣΥΓΚΡΙΤΙΚΑ!$K$108)</c:f>
              <c:strCache>
                <c:ptCount val="4"/>
                <c:pt idx="0">
                  <c:v>ΜΑΡ 2011</c:v>
                </c:pt>
                <c:pt idx="1">
                  <c:v>ΙΟΥΛ 2011</c:v>
                </c:pt>
                <c:pt idx="2">
                  <c:v>ΙΑΝ 2012</c:v>
                </c:pt>
                <c:pt idx="3">
                  <c:v>ΙΟΥΛ 2012</c:v>
                </c:pt>
              </c:strCache>
            </c:strRef>
          </c:cat>
          <c:val>
            <c:numRef>
              <c:f>(ΣΥΓΚΡΙΤΙΚΑ!$E$109,ΣΥΓΚΡΙΤΙΚΑ!$G$109,ΣΥΓΚΡΙΤΙΚΑ!$I$109,ΣΥΓΚΡΙΤΙΚΑ!$K$109)</c:f>
              <c:numCache>
                <c:formatCode>0%</c:formatCode>
                <c:ptCount val="4"/>
                <c:pt idx="0">
                  <c:v>0.68835616438356151</c:v>
                </c:pt>
                <c:pt idx="1">
                  <c:v>0.68274834437086074</c:v>
                </c:pt>
                <c:pt idx="2">
                  <c:v>0.73571428571428577</c:v>
                </c:pt>
                <c:pt idx="3">
                  <c:v>0.68627450980392157</c:v>
                </c:pt>
              </c:numCache>
            </c:numRef>
          </c:val>
        </c:ser>
        <c:ser>
          <c:idx val="1"/>
          <c:order val="1"/>
          <c:tx>
            <c:strRef>
              <c:f>ΣΥΓΚΡΙΤΙΚΑ!$C$110</c:f>
              <c:strCache>
                <c:ptCount val="1"/>
                <c:pt idx="0">
                  <c:v>Θα μείνει αμετάβλητη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(ΣΥΓΚΡΙΤΙΚΑ!$E$108,ΣΥΓΚΡΙΤΙΚΑ!$G$108,ΣΥΓΚΡΙΤΙΚΑ!$I$108,ΣΥΓΚΡΙΤΙΚΑ!$K$108)</c:f>
              <c:strCache>
                <c:ptCount val="4"/>
                <c:pt idx="0">
                  <c:v>ΜΑΡ 2011</c:v>
                </c:pt>
                <c:pt idx="1">
                  <c:v>ΙΟΥΛ 2011</c:v>
                </c:pt>
                <c:pt idx="2">
                  <c:v>ΙΑΝ 2012</c:v>
                </c:pt>
                <c:pt idx="3">
                  <c:v>ΙΟΥΛ 2012</c:v>
                </c:pt>
              </c:strCache>
            </c:strRef>
          </c:cat>
          <c:val>
            <c:numRef>
              <c:f>(ΣΥΓΚΡΙΤΙΚΑ!$E$110,ΣΥΓΚΡΙΤΙΚΑ!$G$110,ΣΥΓΚΡΙΤΙΚΑ!$I$110,ΣΥΓΚΡΙΤΙΚΑ!$K$110)</c:f>
              <c:numCache>
                <c:formatCode>0%</c:formatCode>
                <c:ptCount val="4"/>
                <c:pt idx="0">
                  <c:v>0.18493150684931511</c:v>
                </c:pt>
                <c:pt idx="1">
                  <c:v>0.19132450331125819</c:v>
                </c:pt>
                <c:pt idx="2">
                  <c:v>0.17500000000000004</c:v>
                </c:pt>
                <c:pt idx="3">
                  <c:v>0.24509803921568626</c:v>
                </c:pt>
              </c:numCache>
            </c:numRef>
          </c:val>
        </c:ser>
        <c:ser>
          <c:idx val="2"/>
          <c:order val="2"/>
          <c:tx>
            <c:strRef>
              <c:f>ΣΥΓΚΡΙΤΙΚΑ!$C$111</c:f>
              <c:strCache>
                <c:ptCount val="1"/>
                <c:pt idx="0">
                  <c:v>Θα βελτιωθεί</c:v>
                </c:pt>
              </c:strCache>
            </c:strRef>
          </c:tx>
          <c:spPr>
            <a:solidFill>
              <a:srgbClr val="002060"/>
            </a:solidFill>
          </c:spPr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(ΣΥΓΚΡΙΤΙΚΑ!$E$108,ΣΥΓΚΡΙΤΙΚΑ!$G$108,ΣΥΓΚΡΙΤΙΚΑ!$I$108,ΣΥΓΚΡΙΤΙΚΑ!$K$108)</c:f>
              <c:strCache>
                <c:ptCount val="4"/>
                <c:pt idx="0">
                  <c:v>ΜΑΡ 2011</c:v>
                </c:pt>
                <c:pt idx="1">
                  <c:v>ΙΟΥΛ 2011</c:v>
                </c:pt>
                <c:pt idx="2">
                  <c:v>ΙΑΝ 2012</c:v>
                </c:pt>
                <c:pt idx="3">
                  <c:v>ΙΟΥΛ 2012</c:v>
                </c:pt>
              </c:strCache>
            </c:strRef>
          </c:cat>
          <c:val>
            <c:numRef>
              <c:f>(ΣΥΓΚΡΙΤΙΚΑ!$E$111,ΣΥΓΚΡΙΤΙΚΑ!$G$111,ΣΥΓΚΡΙΤΙΚΑ!$I$111,ΣΥΓΚΡΙΤΙΚΑ!$K$111)</c:f>
              <c:numCache>
                <c:formatCode>0%</c:formatCode>
                <c:ptCount val="4"/>
                <c:pt idx="0">
                  <c:v>0.11301369863013698</c:v>
                </c:pt>
                <c:pt idx="1">
                  <c:v>4.9834437086092746E-2</c:v>
                </c:pt>
                <c:pt idx="2">
                  <c:v>4.2857142857142878E-2</c:v>
                </c:pt>
                <c:pt idx="3">
                  <c:v>4.901960784313731E-2</c:v>
                </c:pt>
              </c:numCache>
            </c:numRef>
          </c:val>
        </c:ser>
        <c:ser>
          <c:idx val="3"/>
          <c:order val="3"/>
          <c:tx>
            <c:strRef>
              <c:f>ΣΥΓΚΡΙΤΙΚΑ!$C$112</c:f>
              <c:strCache>
                <c:ptCount val="1"/>
                <c:pt idx="0">
                  <c:v>ΔΞ/ΔΑ</c:v>
                </c:pt>
              </c:strCache>
            </c:strRef>
          </c:tx>
          <c:spPr>
            <a:solidFill>
              <a:srgbClr val="FFC000"/>
            </a:solidFill>
          </c:spPr>
          <c:cat>
            <c:strRef>
              <c:f>(ΣΥΓΚΡΙΤΙΚΑ!$E$108,ΣΥΓΚΡΙΤΙΚΑ!$G$108,ΣΥΓΚΡΙΤΙΚΑ!$I$108,ΣΥΓΚΡΙΤΙΚΑ!$K$108)</c:f>
              <c:strCache>
                <c:ptCount val="4"/>
                <c:pt idx="0">
                  <c:v>ΜΑΡ 2011</c:v>
                </c:pt>
                <c:pt idx="1">
                  <c:v>ΙΟΥΛ 2011</c:v>
                </c:pt>
                <c:pt idx="2">
                  <c:v>ΙΑΝ 2012</c:v>
                </c:pt>
                <c:pt idx="3">
                  <c:v>ΙΟΥΛ 2012</c:v>
                </c:pt>
              </c:strCache>
            </c:strRef>
          </c:cat>
          <c:val>
            <c:numRef>
              <c:f>(ΣΥΓΚΡΙΤΙΚΑ!$E$112,ΣΥΓΚΡΙΤΙΚΑ!$G$112,ΣΥΓΚΡΙΤΙΚΑ!$I$112,ΣΥΓΚΡΙΤΙΚΑ!$K$112)</c:f>
              <c:numCache>
                <c:formatCode>0%</c:formatCode>
                <c:ptCount val="4"/>
                <c:pt idx="0">
                  <c:v>1.3698630136986301E-2</c:v>
                </c:pt>
                <c:pt idx="1">
                  <c:v>7.6092715231788094E-2</c:v>
                </c:pt>
                <c:pt idx="2">
                  <c:v>4.642857142857143E-2</c:v>
                </c:pt>
                <c:pt idx="3">
                  <c:v>1.9607843137254902E-2</c:v>
                </c:pt>
              </c:numCache>
            </c:numRef>
          </c:val>
        </c:ser>
        <c:dLbls>
          <c:showVal val="1"/>
        </c:dLbls>
        <c:gapWidth val="95"/>
        <c:gapDepth val="95"/>
        <c:shape val="box"/>
        <c:axId val="87573632"/>
        <c:axId val="87575168"/>
        <c:axId val="0"/>
      </c:bar3DChart>
      <c:catAx>
        <c:axId val="87573632"/>
        <c:scaling>
          <c:orientation val="minMax"/>
        </c:scaling>
        <c:axPos val="l"/>
        <c:majorTickMark val="none"/>
        <c:tickLblPos val="nextTo"/>
        <c:txPr>
          <a:bodyPr/>
          <a:lstStyle/>
          <a:p>
            <a:pPr>
              <a:defRPr sz="1400"/>
            </a:pPr>
            <a:endParaRPr lang="el-GR"/>
          </a:p>
        </c:txPr>
        <c:crossAx val="87575168"/>
        <c:crosses val="autoZero"/>
        <c:auto val="1"/>
        <c:lblAlgn val="ctr"/>
        <c:lblOffset val="100"/>
      </c:catAx>
      <c:valAx>
        <c:axId val="87575168"/>
        <c:scaling>
          <c:orientation val="minMax"/>
        </c:scaling>
        <c:delete val="1"/>
        <c:axPos val="b"/>
        <c:numFmt formatCode="0%" sourceLinked="1"/>
        <c:tickLblPos val="none"/>
        <c:crossAx val="87573632"/>
        <c:crosses val="autoZero"/>
        <c:crossBetween val="between"/>
      </c:valAx>
    </c:plotArea>
    <c:legend>
      <c:legendPos val="t"/>
      <c:layout/>
      <c:txPr>
        <a:bodyPr/>
        <a:lstStyle/>
        <a:p>
          <a:pPr>
            <a:defRPr sz="1400"/>
          </a:pPr>
          <a:endParaRPr lang="el-GR"/>
        </a:p>
      </c:txPr>
    </c:legend>
    <c:plotVisOnly val="1"/>
  </c:chart>
  <c:spPr>
    <a:noFill/>
    <a:ln>
      <a:noFill/>
    </a:ln>
  </c:spPr>
  <c:txPr>
    <a:bodyPr/>
    <a:lstStyle/>
    <a:p>
      <a:pPr>
        <a:defRPr sz="1600" b="1"/>
      </a:pPr>
      <a:endParaRPr lang="el-GR"/>
    </a:p>
  </c:txPr>
  <c:externalData r:id="rId1"/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style val="26"/>
  <c:chart>
    <c:title>
      <c:tx>
        <c:rich>
          <a:bodyPr/>
          <a:lstStyle/>
          <a:p>
            <a:pPr>
              <a:defRPr sz="1200"/>
            </a:pPr>
            <a:r>
              <a:rPr lang="el-GR" sz="1200" dirty="0"/>
              <a:t>Θεωρείτε ότι κατά το επόμενο τρίμηνο οι δανειακές ανάγκες της επιχείρησής σας</a:t>
            </a:r>
            <a:r>
              <a:rPr lang="el-GR" sz="1200" dirty="0" smtClean="0"/>
              <a:t>:</a:t>
            </a:r>
          </a:p>
          <a:p>
            <a:pPr>
              <a:defRPr sz="1200"/>
            </a:pPr>
            <a:r>
              <a:rPr lang="el-GR" sz="1000" dirty="0" smtClean="0"/>
              <a:t>(Ιανουάριος</a:t>
            </a:r>
            <a:r>
              <a:rPr lang="el-GR" sz="1000" baseline="0" dirty="0" smtClean="0"/>
              <a:t> 2012</a:t>
            </a:r>
            <a:r>
              <a:rPr lang="el-GR" sz="1000" dirty="0" smtClean="0"/>
              <a:t>)</a:t>
            </a:r>
            <a:endParaRPr lang="el-GR" sz="1000" dirty="0"/>
          </a:p>
        </c:rich>
      </c:tx>
      <c:layout>
        <c:manualLayout>
          <c:xMode val="edge"/>
          <c:yMode val="edge"/>
          <c:x val="0.16014529760232604"/>
          <c:y val="2.8341186499613986E-2"/>
        </c:manualLayout>
      </c:layout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8.1970769931220197E-2"/>
          <c:y val="0.33617419864482706"/>
          <c:w val="0.85263246956091232"/>
          <c:h val="0.66382580135517377"/>
        </c:manualLayout>
      </c:layout>
      <c:pie3DChart>
        <c:varyColors val="1"/>
        <c:ser>
          <c:idx val="0"/>
          <c:order val="0"/>
          <c:tx>
            <c:strRef>
              <c:f>ΑΠΟΤΕΛΕΣΜΑΤΑ!$D$272</c:f>
              <c:strCache>
                <c:ptCount val="1"/>
                <c:pt idx="0">
                  <c:v>ΠΟΣΟΣΤΟ</c:v>
                </c:pt>
              </c:strCache>
            </c:strRef>
          </c:tx>
          <c:explosion val="25"/>
          <c:dPt>
            <c:idx val="0"/>
            <c:spPr>
              <a:solidFill>
                <a:srgbClr val="FF0000"/>
              </a:solidFill>
            </c:spPr>
          </c:dPt>
          <c:dPt>
            <c:idx val="1"/>
            <c:spPr>
              <a:solidFill>
                <a:schemeClr val="bg1">
                  <a:lumMod val="50000"/>
                </a:schemeClr>
              </a:solidFill>
            </c:spPr>
          </c:dPt>
          <c:dPt>
            <c:idx val="2"/>
            <c:spPr>
              <a:solidFill>
                <a:srgbClr val="3366CC"/>
              </a:solidFill>
            </c:spPr>
          </c:dPt>
          <c:dPt>
            <c:idx val="3"/>
            <c:explosion val="21"/>
            <c:spPr>
              <a:solidFill>
                <a:srgbClr val="FFC000"/>
              </a:solidFill>
            </c:spPr>
          </c:dPt>
          <c:dLbls>
            <c:dLbl>
              <c:idx val="0"/>
              <c:spPr/>
              <c:txPr>
                <a:bodyPr/>
                <a:lstStyle/>
                <a:p>
                  <a:pPr>
                    <a:defRPr sz="1000" b="1">
                      <a:solidFill>
                        <a:schemeClr val="tx1"/>
                      </a:solidFill>
                    </a:defRPr>
                  </a:pPr>
                  <a:endParaRPr lang="el-GR"/>
                </a:p>
              </c:txPr>
            </c:dLbl>
            <c:dLbl>
              <c:idx val="3"/>
              <c:layout>
                <c:manualLayout>
                  <c:x val="5.1949897932621884E-2"/>
                  <c:y val="-8.1061473798502304E-3"/>
                </c:manualLayout>
              </c:layout>
              <c:showCatName val="1"/>
              <c:showPercent val="1"/>
            </c:dLbl>
            <c:txPr>
              <a:bodyPr/>
              <a:lstStyle/>
              <a:p>
                <a:pPr>
                  <a:defRPr sz="1000" b="1"/>
                </a:pPr>
                <a:endParaRPr lang="el-GR"/>
              </a:p>
            </c:txPr>
            <c:showCatName val="1"/>
            <c:showPercent val="1"/>
            <c:showLeaderLines val="1"/>
          </c:dLbls>
          <c:cat>
            <c:strRef>
              <c:f>ΑΠΟΤΕΛΕΣΜΑΤΑ!$B$273:$B$276</c:f>
              <c:strCache>
                <c:ptCount val="4"/>
                <c:pt idx="0">
                  <c:v>Θα αυξηθούν</c:v>
                </c:pt>
                <c:pt idx="1">
                  <c:v>Θα μείνουν αμετάβλητες</c:v>
                </c:pt>
                <c:pt idx="2">
                  <c:v>Θα μειωθούν</c:v>
                </c:pt>
                <c:pt idx="3">
                  <c:v>ΔΞ/ΔΑ</c:v>
                </c:pt>
              </c:strCache>
            </c:strRef>
          </c:cat>
          <c:val>
            <c:numRef>
              <c:f>ΑΠΟΤΕΛΕΣΜΑΤΑ!$D$273:$D$276</c:f>
              <c:numCache>
                <c:formatCode>0%</c:formatCode>
                <c:ptCount val="4"/>
                <c:pt idx="0">
                  <c:v>0.41070000000000001</c:v>
                </c:pt>
                <c:pt idx="1">
                  <c:v>0.4536</c:v>
                </c:pt>
                <c:pt idx="2">
                  <c:v>7.5000000000000011E-2</c:v>
                </c:pt>
                <c:pt idx="3">
                  <c:v>6.0700000000000087E-2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spPr>
    <a:noFill/>
    <a:ln>
      <a:noFill/>
    </a:ln>
  </c:spPr>
  <c:externalData r:id="rId1"/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style val="26"/>
  <c:chart>
    <c:title>
      <c:tx>
        <c:rich>
          <a:bodyPr/>
          <a:lstStyle/>
          <a:p>
            <a:pPr>
              <a:defRPr sz="1400"/>
            </a:pPr>
            <a:r>
              <a:rPr lang="el-GR" sz="1400"/>
              <a:t>Θεωρείτε ότι κατά το επόμενο τρίμηνο οι δανειακές ανάγκες της επιχείρησής σας:</a:t>
            </a:r>
          </a:p>
        </c:rich>
      </c:tx>
      <c:layout/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1.9050017575307811E-3"/>
          <c:y val="0.26658959189719672"/>
          <c:w val="0.92022375858395544"/>
          <c:h val="0.7104777709884087"/>
        </c:manualLayout>
      </c:layout>
      <c:pie3DChart>
        <c:varyColors val="1"/>
        <c:ser>
          <c:idx val="0"/>
          <c:order val="0"/>
          <c:tx>
            <c:strRef>
              <c:f>ΑΠΟΤΕΛΕΣΜΑΤΑ!$D$140</c:f>
              <c:strCache>
                <c:ptCount val="1"/>
                <c:pt idx="0">
                  <c:v>ΠΟΣΟΣΤΟ</c:v>
                </c:pt>
              </c:strCache>
            </c:strRef>
          </c:tx>
          <c:explosion val="25"/>
          <c:dPt>
            <c:idx val="0"/>
            <c:spPr>
              <a:solidFill>
                <a:srgbClr val="FF0000"/>
              </a:solidFill>
            </c:spPr>
          </c:dPt>
          <c:dPt>
            <c:idx val="1"/>
            <c:spPr>
              <a:solidFill>
                <a:schemeClr val="bg1">
                  <a:lumMod val="50000"/>
                </a:schemeClr>
              </a:solidFill>
            </c:spPr>
          </c:dPt>
          <c:dPt>
            <c:idx val="2"/>
            <c:spPr>
              <a:solidFill>
                <a:srgbClr val="3366CC"/>
              </a:solidFill>
            </c:spPr>
          </c:dPt>
          <c:dPt>
            <c:idx val="3"/>
            <c:spPr>
              <a:solidFill>
                <a:srgbClr val="FFC000"/>
              </a:solidFill>
            </c:spPr>
          </c:dPt>
          <c:dLbls>
            <c:txPr>
              <a:bodyPr/>
              <a:lstStyle/>
              <a:p>
                <a:pPr>
                  <a:defRPr sz="1200" b="1"/>
                </a:pPr>
                <a:endParaRPr lang="el-GR"/>
              </a:p>
            </c:txPr>
            <c:showCatName val="1"/>
            <c:showPercent val="1"/>
            <c:showLeaderLines val="1"/>
          </c:dLbls>
          <c:cat>
            <c:strRef>
              <c:f>ΑΠΟΤΕΛΕΣΜΑΤΑ!$B$141:$B$144</c:f>
              <c:strCache>
                <c:ptCount val="4"/>
                <c:pt idx="0">
                  <c:v>Θα αυξηθούν</c:v>
                </c:pt>
                <c:pt idx="1">
                  <c:v>Θα μείνουν αμετάβλητες</c:v>
                </c:pt>
                <c:pt idx="2">
                  <c:v>Θα μειωθούν</c:v>
                </c:pt>
                <c:pt idx="3">
                  <c:v>ΔΞ/ΔΑ</c:v>
                </c:pt>
              </c:strCache>
            </c:strRef>
          </c:cat>
          <c:val>
            <c:numRef>
              <c:f>ΑΠΟΤΕΛΕΣΜΑΤΑ!$D$141:$D$144</c:f>
              <c:numCache>
                <c:formatCode>0%</c:formatCode>
                <c:ptCount val="4"/>
                <c:pt idx="0">
                  <c:v>9.3137254901960786E-2</c:v>
                </c:pt>
                <c:pt idx="1">
                  <c:v>0.74019607843137292</c:v>
                </c:pt>
                <c:pt idx="2">
                  <c:v>0.10784313725490199</c:v>
                </c:pt>
                <c:pt idx="3">
                  <c:v>5.8823529411764705E-2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spPr>
    <a:noFill/>
    <a:ln>
      <a:noFill/>
    </a:ln>
  </c:spPr>
  <c:externalData r:id="rId1"/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style val="26"/>
  <c:chart>
    <c:title>
      <c:tx>
        <c:rich>
          <a:bodyPr/>
          <a:lstStyle/>
          <a:p>
            <a:pPr>
              <a:defRPr sz="1600" b="1"/>
            </a:pPr>
            <a:r>
              <a:rPr lang="el-GR" sz="1600" b="1" i="0" u="none" strike="noStrike" baseline="0"/>
              <a:t>Θεωρείτε ότι κατά το επόμενο τρίμηνο οι δανειακές ανάγκες της επιχείρησής σας: </a:t>
            </a:r>
            <a:endParaRPr lang="el-GR" sz="1600" b="1"/>
          </a:p>
        </c:rich>
      </c:tx>
      <c:layout/>
    </c:title>
    <c:view3D>
      <c:rAngAx val="1"/>
    </c:view3D>
    <c:plotArea>
      <c:layout>
        <c:manualLayout>
          <c:layoutTarget val="inner"/>
          <c:xMode val="edge"/>
          <c:yMode val="edge"/>
          <c:x val="0.13043595438548261"/>
          <c:y val="0.21917373178501953"/>
          <c:w val="0.85312284040003084"/>
          <c:h val="0.68117803823628131"/>
        </c:manualLayout>
      </c:layout>
      <c:bar3DChart>
        <c:barDir val="bar"/>
        <c:grouping val="percentStacked"/>
        <c:ser>
          <c:idx val="0"/>
          <c:order val="0"/>
          <c:tx>
            <c:strRef>
              <c:f>ΣΥΓΚΡΙΤΙΚΑ!$C$135</c:f>
              <c:strCache>
                <c:ptCount val="1"/>
                <c:pt idx="0">
                  <c:v>Θα μειωθούν</c:v>
                </c:pt>
              </c:strCache>
            </c:strRef>
          </c:tx>
          <c:spPr>
            <a:solidFill>
              <a:srgbClr val="002060"/>
            </a:solidFill>
          </c:spPr>
          <c:dLbls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(ΣΥΓΚΡΙΤΙΚΑ!$E$134,ΣΥΓΚΡΙΤΙΚΑ!$G$134,ΣΥΓΚΡΙΤΙΚΑ!$I$134,ΣΥΓΚΡΙΤΙΚΑ!$K$134)</c:f>
              <c:strCache>
                <c:ptCount val="4"/>
                <c:pt idx="0">
                  <c:v>ΜΑΡ 2011</c:v>
                </c:pt>
                <c:pt idx="1">
                  <c:v>ΙΟΥΛ 2011</c:v>
                </c:pt>
                <c:pt idx="2">
                  <c:v>ΙΑΝ 2012</c:v>
                </c:pt>
                <c:pt idx="3">
                  <c:v>ΙΟΥΛ 2012</c:v>
                </c:pt>
              </c:strCache>
            </c:strRef>
          </c:cat>
          <c:val>
            <c:numRef>
              <c:f>(ΣΥΓΚΡΙΤΙΚΑ!$E$135,ΣΥΓΚΡΙΤΙΚΑ!$G$135,ΣΥΓΚΡΙΤΙΚΑ!$I$135,ΣΥΓΚΡΙΤΙΚΑ!$K$135)</c:f>
              <c:numCache>
                <c:formatCode>0%</c:formatCode>
                <c:ptCount val="4"/>
                <c:pt idx="0">
                  <c:v>6.5068493150684956E-2</c:v>
                </c:pt>
                <c:pt idx="1">
                  <c:v>0.12008343265792611</c:v>
                </c:pt>
                <c:pt idx="2">
                  <c:v>7.5000000000000011E-2</c:v>
                </c:pt>
                <c:pt idx="3">
                  <c:v>0.10784313725490199</c:v>
                </c:pt>
              </c:numCache>
            </c:numRef>
          </c:val>
        </c:ser>
        <c:ser>
          <c:idx val="1"/>
          <c:order val="1"/>
          <c:tx>
            <c:strRef>
              <c:f>ΣΥΓΚΡΙΤΙΚΑ!$C$136</c:f>
              <c:strCache>
                <c:ptCount val="1"/>
                <c:pt idx="0">
                  <c:v>Θα μείνει αμετάβλητες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dLbls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(ΣΥΓΚΡΙΤΙΚΑ!$E$134,ΣΥΓΚΡΙΤΙΚΑ!$G$134,ΣΥΓΚΡΙΤΙΚΑ!$I$134,ΣΥΓΚΡΙΤΙΚΑ!$K$134)</c:f>
              <c:strCache>
                <c:ptCount val="4"/>
                <c:pt idx="0">
                  <c:v>ΜΑΡ 2011</c:v>
                </c:pt>
                <c:pt idx="1">
                  <c:v>ΙΟΥΛ 2011</c:v>
                </c:pt>
                <c:pt idx="2">
                  <c:v>ΙΑΝ 2012</c:v>
                </c:pt>
                <c:pt idx="3">
                  <c:v>ΙΟΥΛ 2012</c:v>
                </c:pt>
              </c:strCache>
            </c:strRef>
          </c:cat>
          <c:val>
            <c:numRef>
              <c:f>(ΣΥΓΚΡΙΤΙΚΑ!$E$136,ΣΥΓΚΡΙΤΙΚΑ!$G$136,ΣΥΓΚΡΙΤΙΚΑ!$I$136,ΣΥΓΚΡΙΤΙΚΑ!$K$136)</c:f>
              <c:numCache>
                <c:formatCode>0%</c:formatCode>
                <c:ptCount val="4"/>
                <c:pt idx="0">
                  <c:v>0.31506849315068519</c:v>
                </c:pt>
                <c:pt idx="1">
                  <c:v>0.5061912329492787</c:v>
                </c:pt>
                <c:pt idx="2">
                  <c:v>0.45357142857142846</c:v>
                </c:pt>
                <c:pt idx="3">
                  <c:v>0.74019607843137292</c:v>
                </c:pt>
              </c:numCache>
            </c:numRef>
          </c:val>
        </c:ser>
        <c:ser>
          <c:idx val="2"/>
          <c:order val="2"/>
          <c:tx>
            <c:strRef>
              <c:f>ΣΥΓΚΡΙΤΙΚΑ!$C$137</c:f>
              <c:strCache>
                <c:ptCount val="1"/>
                <c:pt idx="0">
                  <c:v>Θα αυξηθούν</c:v>
                </c:pt>
              </c:strCache>
            </c:strRef>
          </c:tx>
          <c:spPr>
            <a:solidFill>
              <a:srgbClr val="FF0000"/>
            </a:solidFill>
          </c:spPr>
          <c:dLbls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(ΣΥΓΚΡΙΤΙΚΑ!$E$134,ΣΥΓΚΡΙΤΙΚΑ!$G$134,ΣΥΓΚΡΙΤΙΚΑ!$I$134,ΣΥΓΚΡΙΤΙΚΑ!$K$134)</c:f>
              <c:strCache>
                <c:ptCount val="4"/>
                <c:pt idx="0">
                  <c:v>ΜΑΡ 2011</c:v>
                </c:pt>
                <c:pt idx="1">
                  <c:v>ΙΟΥΛ 2011</c:v>
                </c:pt>
                <c:pt idx="2">
                  <c:v>ΙΑΝ 2012</c:v>
                </c:pt>
                <c:pt idx="3">
                  <c:v>ΙΟΥΛ 2012</c:v>
                </c:pt>
              </c:strCache>
            </c:strRef>
          </c:cat>
          <c:val>
            <c:numRef>
              <c:f>(ΣΥΓΚΡΙΤΙΚΑ!$E$137,ΣΥΓΚΡΙΤΙΚΑ!$G$137,ΣΥΓΚΡΙΤΙΚΑ!$I$137,ΣΥΓΚΡΙΤΙΚΑ!$K$137)</c:f>
              <c:numCache>
                <c:formatCode>0%</c:formatCode>
                <c:ptCount val="4"/>
                <c:pt idx="0">
                  <c:v>0.54794520547945225</c:v>
                </c:pt>
                <c:pt idx="1">
                  <c:v>0.28095616474639135</c:v>
                </c:pt>
                <c:pt idx="2">
                  <c:v>0.41071428571428586</c:v>
                </c:pt>
                <c:pt idx="3">
                  <c:v>9.3137254901960786E-2</c:v>
                </c:pt>
              </c:numCache>
            </c:numRef>
          </c:val>
        </c:ser>
        <c:ser>
          <c:idx val="3"/>
          <c:order val="3"/>
          <c:tx>
            <c:strRef>
              <c:f>ΣΥΓΚΡΙΤΙΚΑ!$C$138</c:f>
              <c:strCache>
                <c:ptCount val="1"/>
                <c:pt idx="0">
                  <c:v>ΔΞ/ΔΑ</c:v>
                </c:pt>
              </c:strCache>
            </c:strRef>
          </c:tx>
          <c:spPr>
            <a:solidFill>
              <a:srgbClr val="FFC000"/>
            </a:solidFill>
          </c:spPr>
          <c:dLbls>
            <c:txPr>
              <a:bodyPr/>
              <a:lstStyle/>
              <a:p>
                <a:pPr>
                  <a:defRPr sz="1400" b="1">
                    <a:solidFill>
                      <a:sysClr val="windowText" lastClr="000000"/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(ΣΥΓΚΡΙΤΙΚΑ!$E$134,ΣΥΓΚΡΙΤΙΚΑ!$G$134,ΣΥΓΚΡΙΤΙΚΑ!$I$134,ΣΥΓΚΡΙΤΙΚΑ!$K$134)</c:f>
              <c:strCache>
                <c:ptCount val="4"/>
                <c:pt idx="0">
                  <c:v>ΜΑΡ 2011</c:v>
                </c:pt>
                <c:pt idx="1">
                  <c:v>ΙΟΥΛ 2011</c:v>
                </c:pt>
                <c:pt idx="2">
                  <c:v>ΙΑΝ 2012</c:v>
                </c:pt>
                <c:pt idx="3">
                  <c:v>ΙΟΥΛ 2012</c:v>
                </c:pt>
              </c:strCache>
            </c:strRef>
          </c:cat>
          <c:val>
            <c:numRef>
              <c:f>(ΣΥΓΚΡΙΤΙΚΑ!$E$138,ΣΥΓΚΡΙΤΙΚΑ!$G$138,ΣΥΓΚΡΙΤΙΚΑ!$I$138,ΣΥΓΚΡΙΤΙΚΑ!$K$138)</c:f>
              <c:numCache>
                <c:formatCode>0%</c:formatCode>
                <c:ptCount val="4"/>
                <c:pt idx="0">
                  <c:v>7.1917808219178078E-2</c:v>
                </c:pt>
                <c:pt idx="1">
                  <c:v>9.2769169646404484E-2</c:v>
                </c:pt>
                <c:pt idx="2">
                  <c:v>6.0714285714285728E-2</c:v>
                </c:pt>
                <c:pt idx="3">
                  <c:v>5.8823529411764705E-2</c:v>
                </c:pt>
              </c:numCache>
            </c:numRef>
          </c:val>
        </c:ser>
        <c:dLbls>
          <c:showVal val="1"/>
        </c:dLbls>
        <c:gapWidth val="95"/>
        <c:gapDepth val="95"/>
        <c:shape val="box"/>
        <c:axId val="96234496"/>
        <c:axId val="96252672"/>
        <c:axId val="0"/>
      </c:bar3DChart>
      <c:catAx>
        <c:axId val="96234496"/>
        <c:scaling>
          <c:orientation val="minMax"/>
        </c:scaling>
        <c:axPos val="l"/>
        <c:majorTickMark val="none"/>
        <c:tickLblPos val="nextTo"/>
        <c:txPr>
          <a:bodyPr/>
          <a:lstStyle/>
          <a:p>
            <a:pPr>
              <a:defRPr sz="1400" b="1"/>
            </a:pPr>
            <a:endParaRPr lang="el-GR"/>
          </a:p>
        </c:txPr>
        <c:crossAx val="96252672"/>
        <c:crosses val="autoZero"/>
        <c:auto val="1"/>
        <c:lblAlgn val="ctr"/>
        <c:lblOffset val="100"/>
      </c:catAx>
      <c:valAx>
        <c:axId val="96252672"/>
        <c:scaling>
          <c:orientation val="minMax"/>
        </c:scaling>
        <c:delete val="1"/>
        <c:axPos val="b"/>
        <c:numFmt formatCode="0%" sourceLinked="1"/>
        <c:tickLblPos val="none"/>
        <c:crossAx val="96234496"/>
        <c:crosses val="autoZero"/>
        <c:crossBetween val="between"/>
      </c:valAx>
    </c:plotArea>
    <c:legend>
      <c:legendPos val="t"/>
      <c:layout/>
      <c:txPr>
        <a:bodyPr/>
        <a:lstStyle/>
        <a:p>
          <a:pPr>
            <a:defRPr sz="1400" b="1"/>
          </a:pPr>
          <a:endParaRPr lang="el-GR"/>
        </a:p>
      </c:txPr>
    </c:legend>
    <c:plotVisOnly val="1"/>
  </c:chart>
  <c:spPr>
    <a:noFill/>
    <a:ln>
      <a:noFill/>
    </a:ln>
  </c:spPr>
  <c:externalData r:id="rId1"/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style val="26"/>
  <c:chart>
    <c:title>
      <c:tx>
        <c:rich>
          <a:bodyPr/>
          <a:lstStyle/>
          <a:p>
            <a:pPr>
              <a:defRPr sz="1200"/>
            </a:pPr>
            <a:r>
              <a:rPr lang="el-GR" sz="1200" dirty="0"/>
              <a:t>Θεωρείτε ότι κατά το επόμενο τρίμηνο </a:t>
            </a:r>
            <a:r>
              <a:rPr lang="el-GR" sz="1200" dirty="0" smtClean="0"/>
              <a:t>η </a:t>
            </a:r>
            <a:r>
              <a:rPr lang="el-GR" sz="1200" dirty="0"/>
              <a:t>ικανοποίηση των δανειακών αναγκών της επιχείρησής σας θα γίνεται</a:t>
            </a:r>
            <a:r>
              <a:rPr lang="el-GR" sz="1200" dirty="0" smtClean="0"/>
              <a:t>:</a:t>
            </a:r>
          </a:p>
          <a:p>
            <a:pPr>
              <a:defRPr sz="1200"/>
            </a:pPr>
            <a:r>
              <a:rPr lang="el-GR" sz="1000" dirty="0" smtClean="0"/>
              <a:t>(Ιανουάριος 2012)</a:t>
            </a:r>
            <a:endParaRPr lang="el-GR" sz="1000" dirty="0"/>
          </a:p>
        </c:rich>
      </c:tx>
      <c:layout/>
    </c:title>
    <c:view3D>
      <c:rAngAx val="1"/>
    </c:view3D>
    <c:plotArea>
      <c:layout/>
      <c:bar3DChart>
        <c:barDir val="bar"/>
        <c:grouping val="clustered"/>
        <c:ser>
          <c:idx val="0"/>
          <c:order val="0"/>
          <c:tx>
            <c:strRef>
              <c:f>ΑΠΟΤΕΛΕΣΜΑΤΑ!$D$286</c:f>
              <c:strCache>
                <c:ptCount val="1"/>
                <c:pt idx="0">
                  <c:v>ΠΟΣΟΣΤΟ</c:v>
                </c:pt>
              </c:strCache>
            </c:strRef>
          </c:tx>
          <c:spPr>
            <a:solidFill>
              <a:srgbClr val="FFC000"/>
            </a:solidFill>
          </c:spPr>
          <c:dPt>
            <c:idx val="0"/>
            <c:spPr>
              <a:solidFill>
                <a:srgbClr val="3366CC"/>
              </a:solidFill>
            </c:spPr>
          </c:dPt>
          <c:dPt>
            <c:idx val="1"/>
            <c:spPr>
              <a:solidFill>
                <a:schemeClr val="bg1">
                  <a:lumMod val="50000"/>
                </a:schemeClr>
              </a:solidFill>
            </c:spPr>
          </c:dPt>
          <c:dPt>
            <c:idx val="2"/>
            <c:spPr>
              <a:solidFill>
                <a:srgbClr val="FF0000"/>
              </a:solidFill>
            </c:spPr>
          </c:dPt>
          <c:dPt>
            <c:idx val="3"/>
          </c:dPt>
          <c:dLbls>
            <c:dLbl>
              <c:idx val="0"/>
              <c:layout>
                <c:manualLayout>
                  <c:x val="2.1399027180264117E-2"/>
                  <c:y val="1.4814711124798194E-2"/>
                </c:manualLayout>
              </c:layout>
              <c:showVal val="1"/>
            </c:dLbl>
            <c:dLbl>
              <c:idx val="1"/>
              <c:layout>
                <c:manualLayout>
                  <c:x val="2.1399027180264117E-2"/>
                  <c:y val="2.7160303728796686E-2"/>
                </c:manualLayout>
              </c:layout>
              <c:showVal val="1"/>
            </c:dLbl>
            <c:dLbl>
              <c:idx val="2"/>
              <c:layout>
                <c:manualLayout>
                  <c:x val="1.8106869152531003E-2"/>
                  <c:y val="1.4814711124798194E-2"/>
                </c:manualLayout>
              </c:layout>
              <c:showVal val="1"/>
            </c:dLbl>
            <c:dLbl>
              <c:idx val="3"/>
              <c:layout>
                <c:manualLayout>
                  <c:x val="2.6337264221863516E-2"/>
                  <c:y val="1.23455926039985E-2"/>
                </c:manualLayout>
              </c:layout>
              <c:showVal val="1"/>
            </c:dLbl>
            <c:txPr>
              <a:bodyPr/>
              <a:lstStyle/>
              <a:p>
                <a:pPr>
                  <a:defRPr sz="1000" b="1"/>
                </a:pPr>
                <a:endParaRPr lang="el-GR"/>
              </a:p>
            </c:txPr>
            <c:showVal val="1"/>
          </c:dLbls>
          <c:cat>
            <c:strRef>
              <c:f>ΑΠΟΤΕΛΕΣΜΑΤΑ!$B$287:$B$290</c:f>
              <c:strCache>
                <c:ptCount val="4"/>
                <c:pt idx="0">
                  <c:v>Με ευνοϊκοτερους όρους</c:v>
                </c:pt>
                <c:pt idx="1">
                  <c:v>Με τους σημερινούς όρους</c:v>
                </c:pt>
                <c:pt idx="2">
                  <c:v>Με δυσμενέστερους όρους</c:v>
                </c:pt>
                <c:pt idx="3">
                  <c:v>ΔΞ/ΔΑ</c:v>
                </c:pt>
              </c:strCache>
            </c:strRef>
          </c:cat>
          <c:val>
            <c:numRef>
              <c:f>ΑΠΟΤΕΛΕΣΜΑΤΑ!$D$287:$D$290</c:f>
              <c:numCache>
                <c:formatCode>0%</c:formatCode>
                <c:ptCount val="4"/>
                <c:pt idx="0">
                  <c:v>3.210000000000001E-2</c:v>
                </c:pt>
                <c:pt idx="1">
                  <c:v>0.2</c:v>
                </c:pt>
                <c:pt idx="2">
                  <c:v>0.64290000000000136</c:v>
                </c:pt>
                <c:pt idx="3">
                  <c:v>0.125</c:v>
                </c:pt>
              </c:numCache>
            </c:numRef>
          </c:val>
        </c:ser>
        <c:dLbls>
          <c:showVal val="1"/>
        </c:dLbls>
        <c:shape val="box"/>
        <c:axId val="96271360"/>
        <c:axId val="96166656"/>
        <c:axId val="0"/>
      </c:bar3DChart>
      <c:catAx>
        <c:axId val="96271360"/>
        <c:scaling>
          <c:orientation val="maxMin"/>
        </c:scaling>
        <c:axPos val="l"/>
        <c:majorTickMark val="none"/>
        <c:tickLblPos val="nextTo"/>
        <c:txPr>
          <a:bodyPr/>
          <a:lstStyle/>
          <a:p>
            <a:pPr>
              <a:defRPr sz="1000" b="1"/>
            </a:pPr>
            <a:endParaRPr lang="el-GR"/>
          </a:p>
        </c:txPr>
        <c:crossAx val="96166656"/>
        <c:crosses val="autoZero"/>
        <c:auto val="1"/>
        <c:lblAlgn val="ctr"/>
        <c:lblOffset val="100"/>
      </c:catAx>
      <c:valAx>
        <c:axId val="96166656"/>
        <c:scaling>
          <c:orientation val="minMax"/>
        </c:scaling>
        <c:delete val="1"/>
        <c:axPos val="t"/>
        <c:numFmt formatCode="0%" sourceLinked="1"/>
        <c:tickLblPos val="none"/>
        <c:crossAx val="96271360"/>
        <c:crosses val="autoZero"/>
        <c:crossBetween val="between"/>
      </c:valAx>
    </c:plotArea>
    <c:plotVisOnly val="1"/>
  </c:chart>
  <c:spPr>
    <a:noFill/>
    <a:ln>
      <a:noFill/>
    </a:ln>
  </c:sp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style val="26"/>
  <c:chart>
    <c:title>
      <c:tx>
        <c:rich>
          <a:bodyPr/>
          <a:lstStyle/>
          <a:p>
            <a:pPr>
              <a:defRPr sz="1400"/>
            </a:pPr>
            <a:r>
              <a:rPr lang="el-GR" sz="1400" dirty="0"/>
              <a:t>Στην επιχείρησή σας έχετε υιοθετήσει επιχειρησιακές συμβάσεις για τους εργαζόμενούς σας;</a:t>
            </a:r>
          </a:p>
        </c:rich>
      </c:tx>
      <c:layout>
        <c:manualLayout>
          <c:xMode val="edge"/>
          <c:yMode val="edge"/>
          <c:x val="0.12313418427762775"/>
          <c:y val="6.466874051031371E-2"/>
        </c:manualLayout>
      </c:layout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8.6159295308651365E-2"/>
          <c:y val="0.26379962411583879"/>
          <c:w val="0.82768140938269763"/>
          <c:h val="0.6992704514313226"/>
        </c:manualLayout>
      </c:layout>
      <c:pie3DChart>
        <c:varyColors val="1"/>
        <c:ser>
          <c:idx val="0"/>
          <c:order val="0"/>
          <c:tx>
            <c:strRef>
              <c:f>ΑΠΟΤΕΛΕΣΜΑΤΑ!$D$20</c:f>
              <c:strCache>
                <c:ptCount val="1"/>
                <c:pt idx="0">
                  <c:v>ΠΟΣΟΣΤΟ</c:v>
                </c:pt>
              </c:strCache>
            </c:strRef>
          </c:tx>
          <c:explosion val="25"/>
          <c:dPt>
            <c:idx val="0"/>
            <c:spPr>
              <a:solidFill>
                <a:srgbClr val="FF0000"/>
              </a:solidFill>
            </c:spPr>
          </c:dPt>
          <c:dPt>
            <c:idx val="1"/>
            <c:spPr>
              <a:solidFill>
                <a:srgbClr val="0070C0"/>
              </a:solidFill>
            </c:spPr>
          </c:dPt>
          <c:dPt>
            <c:idx val="2"/>
            <c:spPr>
              <a:solidFill>
                <a:srgbClr val="FFC000"/>
              </a:solidFill>
            </c:spPr>
          </c:dPt>
          <c:dLbls>
            <c:dLbl>
              <c:idx val="1"/>
              <c:layout>
                <c:manualLayout>
                  <c:x val="0.11379147235673009"/>
                  <c:y val="3.9172415186191432E-2"/>
                </c:manualLayout>
              </c:layout>
              <c:showCatName val="1"/>
              <c:showPercent val="1"/>
            </c:dLbl>
            <c:txPr>
              <a:bodyPr/>
              <a:lstStyle/>
              <a:p>
                <a:pPr>
                  <a:defRPr sz="1200" b="1">
                    <a:solidFill>
                      <a:schemeClr val="tx1"/>
                    </a:solidFill>
                  </a:defRPr>
                </a:pPr>
                <a:endParaRPr lang="el-GR"/>
              </a:p>
            </c:txPr>
            <c:showCatName val="1"/>
            <c:showPercent val="1"/>
            <c:showLeaderLines val="1"/>
          </c:dLbls>
          <c:cat>
            <c:strRef>
              <c:f>ΑΠΟΤΕΛΕΣΜΑΤΑ!$B$21:$B$23</c:f>
              <c:strCache>
                <c:ptCount val="3"/>
                <c:pt idx="0">
                  <c:v>ΟΧΙ</c:v>
                </c:pt>
                <c:pt idx="1">
                  <c:v>ΝΑΙ</c:v>
                </c:pt>
                <c:pt idx="2">
                  <c:v>ΔΞ/ΔΑ</c:v>
                </c:pt>
              </c:strCache>
            </c:strRef>
          </c:cat>
          <c:val>
            <c:numRef>
              <c:f>ΑΠΟΤΕΛΕΣΜΑΤΑ!$D$21:$D$23</c:f>
              <c:numCache>
                <c:formatCode>0%</c:formatCode>
                <c:ptCount val="3"/>
                <c:pt idx="0">
                  <c:v>0.71078431372549056</c:v>
                </c:pt>
                <c:pt idx="1">
                  <c:v>0.22058823529411764</c:v>
                </c:pt>
                <c:pt idx="2">
                  <c:v>6.8627450980392163E-2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spPr>
    <a:noFill/>
    <a:ln>
      <a:noFill/>
    </a:ln>
  </c:spPr>
  <c:externalData r:id="rId1"/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style val="26"/>
  <c:chart>
    <c:title>
      <c:tx>
        <c:rich>
          <a:bodyPr/>
          <a:lstStyle/>
          <a:p>
            <a:pPr>
              <a:defRPr sz="1400"/>
            </a:pPr>
            <a:r>
              <a:rPr lang="el-GR" sz="1400" dirty="0"/>
              <a:t>Θεωρείτε ότι κατά το επόμενο τρίμηνο </a:t>
            </a:r>
            <a:r>
              <a:rPr lang="el-GR" sz="1400" dirty="0" smtClean="0"/>
              <a:t>η </a:t>
            </a:r>
            <a:r>
              <a:rPr lang="el-GR" sz="1400" dirty="0"/>
              <a:t>ικανοποίηση των δανειακών αναγκών της επιχείρησής σας θα γίνεται:</a:t>
            </a:r>
          </a:p>
        </c:rich>
      </c:tx>
      <c:layout/>
    </c:title>
    <c:view3D>
      <c:rAngAx val="1"/>
    </c:view3D>
    <c:plotArea>
      <c:layout/>
      <c:bar3DChart>
        <c:barDir val="bar"/>
        <c:grouping val="clustered"/>
        <c:ser>
          <c:idx val="0"/>
          <c:order val="0"/>
          <c:tx>
            <c:strRef>
              <c:f>ΑΠΟΤΕΛΕΣΜΑΤΑ!$D$154</c:f>
              <c:strCache>
                <c:ptCount val="1"/>
                <c:pt idx="0">
                  <c:v>ΠΟΣΟΣΤΟ</c:v>
                </c:pt>
              </c:strCache>
            </c:strRef>
          </c:tx>
          <c:dPt>
            <c:idx val="0"/>
            <c:spPr>
              <a:solidFill>
                <a:srgbClr val="3366CC"/>
              </a:solidFill>
            </c:spPr>
          </c:dPt>
          <c:dPt>
            <c:idx val="1"/>
            <c:spPr>
              <a:solidFill>
                <a:schemeClr val="bg1">
                  <a:lumMod val="50000"/>
                </a:schemeClr>
              </a:solidFill>
            </c:spPr>
          </c:dPt>
          <c:dPt>
            <c:idx val="2"/>
            <c:spPr>
              <a:solidFill>
                <a:srgbClr val="FF0000"/>
              </a:solidFill>
            </c:spPr>
          </c:dPt>
          <c:dPt>
            <c:idx val="3"/>
            <c:spPr>
              <a:solidFill>
                <a:srgbClr val="FFC000"/>
              </a:solidFill>
            </c:spPr>
          </c:dPt>
          <c:dLbls>
            <c:dLbl>
              <c:idx val="0"/>
              <c:layout>
                <c:manualLayout>
                  <c:x val="1.4965946999336044E-2"/>
                  <c:y val="8.6738996213535507E-3"/>
                </c:manualLayout>
              </c:layout>
              <c:showVal val="1"/>
            </c:dLbl>
            <c:dLbl>
              <c:idx val="1"/>
              <c:layout>
                <c:manualLayout>
                  <c:x val="1.2827954570859463E-2"/>
                  <c:y val="1.1565199495138071E-2"/>
                </c:manualLayout>
              </c:layout>
              <c:showVal val="1"/>
            </c:dLbl>
            <c:dLbl>
              <c:idx val="2"/>
              <c:layout>
                <c:manualLayout>
                  <c:x val="1.4965946999336044E-2"/>
                  <c:y val="0"/>
                </c:manualLayout>
              </c:layout>
              <c:showVal val="1"/>
            </c:dLbl>
            <c:dLbl>
              <c:idx val="3"/>
              <c:layout>
                <c:manualLayout>
                  <c:x val="8.5519697139063173E-3"/>
                  <c:y val="2.0239099116491611E-2"/>
                </c:manualLayout>
              </c:layout>
              <c:showVal val="1"/>
            </c:dLbl>
            <c:txPr>
              <a:bodyPr/>
              <a:lstStyle/>
              <a:p>
                <a:pPr>
                  <a:defRPr sz="1200" b="1"/>
                </a:pPr>
                <a:endParaRPr lang="el-GR"/>
              </a:p>
            </c:txPr>
            <c:showVal val="1"/>
          </c:dLbls>
          <c:cat>
            <c:strRef>
              <c:f>ΑΠΟΤΕΛΕΣΜΑΤΑ!$B$155:$B$158</c:f>
              <c:strCache>
                <c:ptCount val="4"/>
                <c:pt idx="0">
                  <c:v>Με ευνοϊκοτερους όρους</c:v>
                </c:pt>
                <c:pt idx="1">
                  <c:v>Με τους σημερινούς όρους</c:v>
                </c:pt>
                <c:pt idx="2">
                  <c:v>Με δυσμενέστερους όρους</c:v>
                </c:pt>
                <c:pt idx="3">
                  <c:v>ΔΞ/ΔΑ</c:v>
                </c:pt>
              </c:strCache>
            </c:strRef>
          </c:cat>
          <c:val>
            <c:numRef>
              <c:f>ΑΠΟΤΕΛΕΣΜΑΤΑ!$D$155:$D$158</c:f>
              <c:numCache>
                <c:formatCode>0%</c:formatCode>
                <c:ptCount val="4"/>
                <c:pt idx="0">
                  <c:v>6.3725490196078455E-2</c:v>
                </c:pt>
                <c:pt idx="1">
                  <c:v>0.2990196078431373</c:v>
                </c:pt>
                <c:pt idx="2">
                  <c:v>0.51470588235294112</c:v>
                </c:pt>
                <c:pt idx="3">
                  <c:v>0.12254901960784308</c:v>
                </c:pt>
              </c:numCache>
            </c:numRef>
          </c:val>
        </c:ser>
        <c:dLbls>
          <c:showVal val="1"/>
        </c:dLbls>
        <c:shape val="box"/>
        <c:axId val="96184576"/>
        <c:axId val="96186368"/>
        <c:axId val="0"/>
      </c:bar3DChart>
      <c:catAx>
        <c:axId val="96184576"/>
        <c:scaling>
          <c:orientation val="maxMin"/>
        </c:scaling>
        <c:axPos val="l"/>
        <c:majorTickMark val="none"/>
        <c:tickLblPos val="nextTo"/>
        <c:txPr>
          <a:bodyPr/>
          <a:lstStyle/>
          <a:p>
            <a:pPr>
              <a:defRPr sz="1200" b="1"/>
            </a:pPr>
            <a:endParaRPr lang="el-GR"/>
          </a:p>
        </c:txPr>
        <c:crossAx val="96186368"/>
        <c:crosses val="autoZero"/>
        <c:auto val="1"/>
        <c:lblAlgn val="ctr"/>
        <c:lblOffset val="100"/>
      </c:catAx>
      <c:valAx>
        <c:axId val="96186368"/>
        <c:scaling>
          <c:orientation val="minMax"/>
        </c:scaling>
        <c:delete val="1"/>
        <c:axPos val="t"/>
        <c:numFmt formatCode="0%" sourceLinked="1"/>
        <c:tickLblPos val="none"/>
        <c:crossAx val="96184576"/>
        <c:crosses val="autoZero"/>
        <c:crossBetween val="between"/>
      </c:valAx>
    </c:plotArea>
    <c:plotVisOnly val="1"/>
  </c:chart>
  <c:spPr>
    <a:noFill/>
    <a:ln>
      <a:noFill/>
    </a:ln>
  </c:spPr>
  <c:externalData r:id="rId1"/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style val="26"/>
  <c:chart>
    <c:title>
      <c:tx>
        <c:rich>
          <a:bodyPr/>
          <a:lstStyle/>
          <a:p>
            <a:pPr>
              <a:defRPr sz="1600" b="1"/>
            </a:pPr>
            <a:r>
              <a:rPr lang="el-GR" sz="1600" b="1" i="0" u="none" strike="noStrike" baseline="0"/>
              <a:t>Θεωρείτε ότι κατά το επόμενο τρίμηνο η ικανοποίηση των δανειακών αναγκών της επιχείρησής σας θα γίνεται: </a:t>
            </a:r>
            <a:endParaRPr lang="el-GR" sz="1600" b="1"/>
          </a:p>
        </c:rich>
      </c:tx>
      <c:layout/>
    </c:title>
    <c:view3D>
      <c:rAngAx val="1"/>
    </c:view3D>
    <c:plotArea>
      <c:layout>
        <c:manualLayout>
          <c:layoutTarget val="inner"/>
          <c:xMode val="edge"/>
          <c:yMode val="edge"/>
          <c:x val="0.13342526442448016"/>
          <c:y val="0.22057459652250905"/>
          <c:w val="0.85312284040003084"/>
          <c:h val="0.72528942046486322"/>
        </c:manualLayout>
      </c:layout>
      <c:bar3DChart>
        <c:barDir val="bar"/>
        <c:grouping val="percentStacked"/>
        <c:ser>
          <c:idx val="0"/>
          <c:order val="0"/>
          <c:tx>
            <c:strRef>
              <c:f>ΣΥΓΚΡΙΤΙΚΑ!$C$161</c:f>
              <c:strCache>
                <c:ptCount val="1"/>
                <c:pt idx="0">
                  <c:v>Με ευνοϊκοτερους όρους</c:v>
                </c:pt>
              </c:strCache>
            </c:strRef>
          </c:tx>
          <c:spPr>
            <a:solidFill>
              <a:srgbClr val="002060"/>
            </a:solidFill>
          </c:spPr>
          <c:dLbls>
            <c:dLbl>
              <c:idx val="0"/>
              <c:layout>
                <c:manualLayout>
                  <c:x val="1.1080332409972301E-2"/>
                  <c:y val="0"/>
                </c:manualLayout>
              </c:layout>
              <c:showVal val="1"/>
            </c:dLbl>
            <c:dLbl>
              <c:idx val="1"/>
              <c:layout>
                <c:manualLayout>
                  <c:x val="1.2927054478301015E-2"/>
                  <c:y val="0"/>
                </c:manualLayout>
              </c:layout>
              <c:showVal val="1"/>
            </c:dLbl>
            <c:dLbl>
              <c:idx val="2"/>
              <c:layout>
                <c:manualLayout>
                  <c:x val="1.1080332409972301E-2"/>
                  <c:y val="0"/>
                </c:manualLayout>
              </c:layout>
              <c:showVal val="1"/>
            </c:dLbl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(ΣΥΓΚΡΙΤΙΚΑ!$E$160,ΣΥΓΚΡΙΤΙΚΑ!$G$160,ΣΥΓΚΡΙΤΙΚΑ!$I$160,ΣΥΓΚΡΙΤΙΚΑ!$K$160)</c:f>
              <c:strCache>
                <c:ptCount val="4"/>
                <c:pt idx="0">
                  <c:v>ΜΑΡ 2011</c:v>
                </c:pt>
                <c:pt idx="1">
                  <c:v>ΙΟΥΛ 2011</c:v>
                </c:pt>
                <c:pt idx="2">
                  <c:v>ΙΑΝ 2012</c:v>
                </c:pt>
                <c:pt idx="3">
                  <c:v>ΙΟΥΛ 2012</c:v>
                </c:pt>
              </c:strCache>
            </c:strRef>
          </c:cat>
          <c:val>
            <c:numRef>
              <c:f>(ΣΥΓΚΡΙΤΙΚΑ!$E$161,ΣΥΓΚΡΙΤΙΚΑ!$G$161,ΣΥΓΚΡΙΤΙΚΑ!$I$161,ΣΥΓΚΡΙΤΙΚΑ!$K$161)</c:f>
              <c:numCache>
                <c:formatCode>0%</c:formatCode>
                <c:ptCount val="4"/>
                <c:pt idx="0">
                  <c:v>2.7397260273972608E-2</c:v>
                </c:pt>
                <c:pt idx="1">
                  <c:v>1.8839188160116555E-2</c:v>
                </c:pt>
                <c:pt idx="2">
                  <c:v>3.2142857142857154E-2</c:v>
                </c:pt>
                <c:pt idx="3">
                  <c:v>6.3725490196078455E-2</c:v>
                </c:pt>
              </c:numCache>
            </c:numRef>
          </c:val>
        </c:ser>
        <c:ser>
          <c:idx val="1"/>
          <c:order val="1"/>
          <c:tx>
            <c:strRef>
              <c:f>ΣΥΓΚΡΙΤΙΚΑ!$C$162</c:f>
              <c:strCache>
                <c:ptCount val="1"/>
                <c:pt idx="0">
                  <c:v>Με τους σημερινούς όρους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dLbls>
            <c:dLbl>
              <c:idx val="1"/>
              <c:layout>
                <c:manualLayout>
                  <c:x val="1.1080332409972301E-2"/>
                  <c:y val="0"/>
                </c:manualLayout>
              </c:layout>
              <c:showVal val="1"/>
            </c:dLbl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(ΣΥΓΚΡΙΤΙΚΑ!$E$160,ΣΥΓΚΡΙΤΙΚΑ!$G$160,ΣΥΓΚΡΙΤΙΚΑ!$I$160,ΣΥΓΚΡΙΤΙΚΑ!$K$160)</c:f>
              <c:strCache>
                <c:ptCount val="4"/>
                <c:pt idx="0">
                  <c:v>ΜΑΡ 2011</c:v>
                </c:pt>
                <c:pt idx="1">
                  <c:v>ΙΟΥΛ 2011</c:v>
                </c:pt>
                <c:pt idx="2">
                  <c:v>ΙΑΝ 2012</c:v>
                </c:pt>
                <c:pt idx="3">
                  <c:v>ΙΟΥΛ 2012</c:v>
                </c:pt>
              </c:strCache>
            </c:strRef>
          </c:cat>
          <c:val>
            <c:numRef>
              <c:f>(ΣΥΓΚΡΙΤΙΚΑ!$E$162,ΣΥΓΚΡΙΤΙΚΑ!$G$162,ΣΥΓΚΡΙΤΙΚΑ!$I$162,ΣΥΓΚΡΙΤΙΚΑ!$K$162)</c:f>
              <c:numCache>
                <c:formatCode>0%</c:formatCode>
                <c:ptCount val="4"/>
                <c:pt idx="0">
                  <c:v>0.16438356164383555</c:v>
                </c:pt>
                <c:pt idx="1">
                  <c:v>7.9727179419262995E-2</c:v>
                </c:pt>
                <c:pt idx="2">
                  <c:v>0.2</c:v>
                </c:pt>
                <c:pt idx="3">
                  <c:v>0.2990196078431373</c:v>
                </c:pt>
              </c:numCache>
            </c:numRef>
          </c:val>
        </c:ser>
        <c:ser>
          <c:idx val="2"/>
          <c:order val="2"/>
          <c:tx>
            <c:strRef>
              <c:f>ΣΥΓΚΡΙΤΙΚΑ!$C$163</c:f>
              <c:strCache>
                <c:ptCount val="1"/>
                <c:pt idx="0">
                  <c:v>Με δυσμενέστερους όρους</c:v>
                </c:pt>
              </c:strCache>
            </c:strRef>
          </c:tx>
          <c:spPr>
            <a:solidFill>
              <a:srgbClr val="FF0000"/>
            </a:solidFill>
          </c:spPr>
          <c:dLbls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(ΣΥΓΚΡΙΤΙΚΑ!$E$160,ΣΥΓΚΡΙΤΙΚΑ!$G$160,ΣΥΓΚΡΙΤΙΚΑ!$I$160,ΣΥΓΚΡΙΤΙΚΑ!$K$160)</c:f>
              <c:strCache>
                <c:ptCount val="4"/>
                <c:pt idx="0">
                  <c:v>ΜΑΡ 2011</c:v>
                </c:pt>
                <c:pt idx="1">
                  <c:v>ΙΟΥΛ 2011</c:v>
                </c:pt>
                <c:pt idx="2">
                  <c:v>ΙΑΝ 2012</c:v>
                </c:pt>
                <c:pt idx="3">
                  <c:v>ΙΟΥΛ 2012</c:v>
                </c:pt>
              </c:strCache>
            </c:strRef>
          </c:cat>
          <c:val>
            <c:numRef>
              <c:f>(ΣΥΓΚΡΙΤΙΚΑ!$E$163,ΣΥΓΚΡΙΤΙΚΑ!$G$163,ΣΥΓΚΡΙΤΙΚΑ!$I$163,ΣΥΓΚΡΙΤΙΚΑ!$K$163)</c:f>
              <c:numCache>
                <c:formatCode>0%</c:formatCode>
                <c:ptCount val="4"/>
                <c:pt idx="0">
                  <c:v>0.63698630136986301</c:v>
                </c:pt>
                <c:pt idx="1">
                  <c:v>0.76955931529980492</c:v>
                </c:pt>
                <c:pt idx="2">
                  <c:v>0.6428571428571429</c:v>
                </c:pt>
                <c:pt idx="3">
                  <c:v>0.51470588235294112</c:v>
                </c:pt>
              </c:numCache>
            </c:numRef>
          </c:val>
        </c:ser>
        <c:ser>
          <c:idx val="3"/>
          <c:order val="3"/>
          <c:tx>
            <c:strRef>
              <c:f>ΣΥΓΚΡΙΤΙΚΑ!$C$164</c:f>
              <c:strCache>
                <c:ptCount val="1"/>
                <c:pt idx="0">
                  <c:v>ΔΞ/ΔΑ</c:v>
                </c:pt>
              </c:strCache>
            </c:strRef>
          </c:tx>
          <c:spPr>
            <a:solidFill>
              <a:srgbClr val="FFC000"/>
            </a:solidFill>
          </c:spPr>
          <c:dLbls>
            <c:txPr>
              <a:bodyPr/>
              <a:lstStyle/>
              <a:p>
                <a:pPr>
                  <a:defRPr sz="1400" b="1">
                    <a:solidFill>
                      <a:sysClr val="windowText" lastClr="000000"/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(ΣΥΓΚΡΙΤΙΚΑ!$E$160,ΣΥΓΚΡΙΤΙΚΑ!$G$160,ΣΥΓΚΡΙΤΙΚΑ!$I$160,ΣΥΓΚΡΙΤΙΚΑ!$K$160)</c:f>
              <c:strCache>
                <c:ptCount val="4"/>
                <c:pt idx="0">
                  <c:v>ΜΑΡ 2011</c:v>
                </c:pt>
                <c:pt idx="1">
                  <c:v>ΙΟΥΛ 2011</c:v>
                </c:pt>
                <c:pt idx="2">
                  <c:v>ΙΑΝ 2012</c:v>
                </c:pt>
                <c:pt idx="3">
                  <c:v>ΙΟΥΛ 2012</c:v>
                </c:pt>
              </c:strCache>
            </c:strRef>
          </c:cat>
          <c:val>
            <c:numRef>
              <c:f>(ΣΥΓΚΡΙΤΙΚΑ!$E$164,ΣΥΓΚΡΙΤΙΚΑ!$G$164,ΣΥΓΚΡΙΤΙΚΑ!$I$164,ΣΥΓΚΡΙΤΙΚΑ!$K$164)</c:f>
              <c:numCache>
                <c:formatCode>0%</c:formatCode>
                <c:ptCount val="4"/>
                <c:pt idx="0">
                  <c:v>0.17123287671232881</c:v>
                </c:pt>
                <c:pt idx="1">
                  <c:v>0.13187431712081582</c:v>
                </c:pt>
                <c:pt idx="2">
                  <c:v>0.125</c:v>
                </c:pt>
                <c:pt idx="3">
                  <c:v>0.12254901960784308</c:v>
                </c:pt>
              </c:numCache>
            </c:numRef>
          </c:val>
        </c:ser>
        <c:dLbls>
          <c:showVal val="1"/>
        </c:dLbls>
        <c:gapWidth val="95"/>
        <c:gapDepth val="95"/>
        <c:shape val="box"/>
        <c:axId val="104243200"/>
        <c:axId val="104244736"/>
        <c:axId val="0"/>
      </c:bar3DChart>
      <c:catAx>
        <c:axId val="104243200"/>
        <c:scaling>
          <c:orientation val="minMax"/>
        </c:scaling>
        <c:axPos val="l"/>
        <c:majorTickMark val="none"/>
        <c:tickLblPos val="nextTo"/>
        <c:txPr>
          <a:bodyPr/>
          <a:lstStyle/>
          <a:p>
            <a:pPr>
              <a:defRPr sz="1400" b="1"/>
            </a:pPr>
            <a:endParaRPr lang="el-GR"/>
          </a:p>
        </c:txPr>
        <c:crossAx val="104244736"/>
        <c:crosses val="autoZero"/>
        <c:auto val="1"/>
        <c:lblAlgn val="ctr"/>
        <c:lblOffset val="100"/>
      </c:catAx>
      <c:valAx>
        <c:axId val="104244736"/>
        <c:scaling>
          <c:orientation val="minMax"/>
        </c:scaling>
        <c:delete val="1"/>
        <c:axPos val="b"/>
        <c:numFmt formatCode="0%" sourceLinked="1"/>
        <c:tickLblPos val="none"/>
        <c:crossAx val="104243200"/>
        <c:crosses val="autoZero"/>
        <c:crossBetween val="between"/>
      </c:valAx>
    </c:plotArea>
    <c:legend>
      <c:legendPos val="t"/>
      <c:layout/>
      <c:txPr>
        <a:bodyPr/>
        <a:lstStyle/>
        <a:p>
          <a:pPr>
            <a:defRPr sz="1200" b="1"/>
          </a:pPr>
          <a:endParaRPr lang="el-GR"/>
        </a:p>
      </c:txPr>
    </c:legend>
    <c:plotVisOnly val="1"/>
  </c:chart>
  <c:spPr>
    <a:noFill/>
    <a:ln>
      <a:noFill/>
    </a:ln>
  </c:spPr>
  <c:externalData r:id="rId1"/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style val="26"/>
  <c:chart>
    <c:title>
      <c:tx>
        <c:rich>
          <a:bodyPr/>
          <a:lstStyle/>
          <a:p>
            <a:pPr>
              <a:defRPr sz="1200"/>
            </a:pPr>
            <a:r>
              <a:rPr lang="el-GR" sz="1200" dirty="0"/>
              <a:t>Πως εκτιμάτε τη βιωσιμότητα των επιχειρήσεων στον κλάδο σας και συναφείς κλάδους (πελάτες / προμηθευτές) στο επόμενο τρίμηνο, σε σχέση με τη σημερινή κατάσταση</a:t>
            </a:r>
            <a:r>
              <a:rPr lang="el-GR" sz="1200" dirty="0" smtClean="0"/>
              <a:t>;</a:t>
            </a:r>
          </a:p>
          <a:p>
            <a:pPr>
              <a:defRPr sz="1200"/>
            </a:pPr>
            <a:r>
              <a:rPr lang="el-GR" sz="1000" dirty="0" smtClean="0"/>
              <a:t>(Ιανουάριος 2012)</a:t>
            </a:r>
            <a:endParaRPr lang="el-GR" sz="1000" dirty="0"/>
          </a:p>
        </c:rich>
      </c:tx>
      <c:layout>
        <c:manualLayout>
          <c:xMode val="edge"/>
          <c:yMode val="edge"/>
          <c:x val="0.1381247013370269"/>
          <c:y val="1.8531069819088655E-2"/>
        </c:manualLayout>
      </c:layout>
    </c:title>
    <c:view3D>
      <c:rAngAx val="1"/>
    </c:view3D>
    <c:plotArea>
      <c:layout>
        <c:manualLayout>
          <c:layoutTarget val="inner"/>
          <c:xMode val="edge"/>
          <c:yMode val="edge"/>
          <c:x val="0.48701451038092675"/>
          <c:y val="0.30840008002150732"/>
          <c:w val="0.4487884080782818"/>
          <c:h val="0.66366347172965112"/>
        </c:manualLayout>
      </c:layout>
      <c:bar3DChart>
        <c:barDir val="bar"/>
        <c:grouping val="clustered"/>
        <c:ser>
          <c:idx val="0"/>
          <c:order val="0"/>
          <c:tx>
            <c:strRef>
              <c:f>ΑΠΟΤΕΛΕΣΜΑΤΑ!$D$302</c:f>
              <c:strCache>
                <c:ptCount val="1"/>
                <c:pt idx="0">
                  <c:v>ΠΟΣΟΣΤΟ</c:v>
                </c:pt>
              </c:strCache>
            </c:strRef>
          </c:tx>
          <c:spPr>
            <a:solidFill>
              <a:srgbClr val="FFC000"/>
            </a:solidFill>
          </c:spPr>
          <c:dPt>
            <c:idx val="0"/>
            <c:spPr>
              <a:gradFill flip="none" rotWithShape="1">
                <a:gsLst>
                  <a:gs pos="0">
                    <a:srgbClr val="3366CC">
                      <a:shade val="30000"/>
                      <a:satMod val="115000"/>
                    </a:srgbClr>
                  </a:gs>
                  <a:gs pos="50000">
                    <a:srgbClr val="3366CC">
                      <a:shade val="67500"/>
                      <a:satMod val="115000"/>
                    </a:srgbClr>
                  </a:gs>
                  <a:gs pos="100000">
                    <a:srgbClr val="3366CC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</c:spPr>
          </c:dPt>
          <c:dPt>
            <c:idx val="1"/>
            <c:spPr>
              <a:solidFill>
                <a:schemeClr val="bg1">
                  <a:lumMod val="50000"/>
                </a:schemeClr>
              </a:solidFill>
            </c:spPr>
          </c:dPt>
          <c:dPt>
            <c:idx val="2"/>
            <c:spPr>
              <a:solidFill>
                <a:srgbClr val="FF0000"/>
              </a:solidFill>
            </c:spPr>
          </c:dPt>
          <c:dPt>
            <c:idx val="3"/>
          </c:dPt>
          <c:dLbls>
            <c:dLbl>
              <c:idx val="0"/>
              <c:layout>
                <c:manualLayout>
                  <c:x val="1.4474089420196528E-2"/>
                  <c:y val="2.5433628268315023E-2"/>
                </c:manualLayout>
              </c:layout>
              <c:showVal val="1"/>
            </c:dLbl>
            <c:dLbl>
              <c:idx val="1"/>
              <c:layout>
                <c:manualLayout>
                  <c:x val="1.5722660241032142E-2"/>
                  <c:y val="1.0269369080962485E-2"/>
                </c:manualLayout>
              </c:layout>
              <c:showVal val="1"/>
            </c:dLbl>
            <c:dLbl>
              <c:idx val="2"/>
              <c:layout>
                <c:manualLayout>
                  <c:x val="2.518364127659287E-2"/>
                  <c:y val="1.0158803965412801E-2"/>
                </c:manualLayout>
              </c:layout>
              <c:showVal val="1"/>
            </c:dLbl>
            <c:dLbl>
              <c:idx val="3"/>
              <c:layout>
                <c:manualLayout>
                  <c:x val="1.8335487761592561E-2"/>
                  <c:y val="1.0085161512303565E-2"/>
                </c:manualLayout>
              </c:layout>
              <c:showVal val="1"/>
            </c:dLbl>
            <c:txPr>
              <a:bodyPr/>
              <a:lstStyle/>
              <a:p>
                <a:pPr>
                  <a:defRPr sz="1000" b="1"/>
                </a:pPr>
                <a:endParaRPr lang="el-GR"/>
              </a:p>
            </c:txPr>
            <c:showVal val="1"/>
          </c:dLbls>
          <c:cat>
            <c:strRef>
              <c:f>ΑΠΟΤΕΛΕΣΜΑΤΑ!$B$303:$B$306</c:f>
              <c:strCache>
                <c:ptCount val="4"/>
                <c:pt idx="0">
                  <c:v>Βελτιωμένη κατάσταση (λιγότερες επισφάλειες - πτωχεύσεις)</c:v>
                </c:pt>
                <c:pt idx="1">
                  <c:v>Αμετάβλητη κατάσταση</c:v>
                </c:pt>
                <c:pt idx="2">
                  <c:v>Δυσμενέστερη κατάσταση (αύξηση επισφαλειών - πτωχεύσεων)</c:v>
                </c:pt>
                <c:pt idx="3">
                  <c:v>ΔΞ/ΔΑ</c:v>
                </c:pt>
              </c:strCache>
            </c:strRef>
          </c:cat>
          <c:val>
            <c:numRef>
              <c:f>ΑΠΟΤΕΛΕΣΜΑΤΑ!$D$303:$D$306</c:f>
              <c:numCache>
                <c:formatCode>0%</c:formatCode>
                <c:ptCount val="4"/>
                <c:pt idx="0">
                  <c:v>1.0699999999999998E-2</c:v>
                </c:pt>
                <c:pt idx="1">
                  <c:v>9.64E-2</c:v>
                </c:pt>
                <c:pt idx="2">
                  <c:v>0.86430000000000062</c:v>
                </c:pt>
                <c:pt idx="3">
                  <c:v>2.86E-2</c:v>
                </c:pt>
              </c:numCache>
            </c:numRef>
          </c:val>
        </c:ser>
        <c:dLbls>
          <c:showVal val="1"/>
        </c:dLbls>
        <c:shape val="box"/>
        <c:axId val="96629120"/>
        <c:axId val="96630656"/>
        <c:axId val="0"/>
      </c:bar3DChart>
      <c:catAx>
        <c:axId val="96629120"/>
        <c:scaling>
          <c:orientation val="maxMin"/>
        </c:scaling>
        <c:axPos val="l"/>
        <c:majorTickMark val="none"/>
        <c:tickLblPos val="nextTo"/>
        <c:txPr>
          <a:bodyPr/>
          <a:lstStyle/>
          <a:p>
            <a:pPr>
              <a:defRPr sz="1000" b="1"/>
            </a:pPr>
            <a:endParaRPr lang="el-GR"/>
          </a:p>
        </c:txPr>
        <c:crossAx val="96630656"/>
        <c:crosses val="autoZero"/>
        <c:auto val="1"/>
        <c:lblAlgn val="ctr"/>
        <c:lblOffset val="100"/>
      </c:catAx>
      <c:valAx>
        <c:axId val="96630656"/>
        <c:scaling>
          <c:orientation val="minMax"/>
        </c:scaling>
        <c:delete val="1"/>
        <c:axPos val="t"/>
        <c:numFmt formatCode="0%" sourceLinked="1"/>
        <c:majorTickMark val="none"/>
        <c:tickLblPos val="none"/>
        <c:crossAx val="96629120"/>
        <c:crosses val="autoZero"/>
        <c:crossBetween val="between"/>
      </c:valAx>
    </c:plotArea>
    <c:plotVisOnly val="1"/>
  </c:chart>
  <c:spPr>
    <a:noFill/>
    <a:ln>
      <a:noFill/>
    </a:ln>
  </c:spPr>
  <c:externalData r:id="rId1"/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style val="26"/>
  <c:chart>
    <c:title>
      <c:tx>
        <c:rich>
          <a:bodyPr/>
          <a:lstStyle/>
          <a:p>
            <a:pPr>
              <a:defRPr sz="1400"/>
            </a:pPr>
            <a:r>
              <a:rPr lang="el-GR" sz="1400"/>
              <a:t>Πως εκτιμάτε τη βιωσιμότητα των επιχειρήσεων στον κλάδο σας και συναφείς κλάδους (πελάτες / προμηθευτές) στο επόμενο τρίμηνο, σε σχέση με τη σημερινή κατάσταση;</a:t>
            </a:r>
          </a:p>
        </c:rich>
      </c:tx>
      <c:layout>
        <c:manualLayout>
          <c:xMode val="edge"/>
          <c:yMode val="edge"/>
          <c:x val="0.1381247013370269"/>
          <c:y val="1.8531069819088638E-2"/>
        </c:manualLayout>
      </c:layout>
    </c:title>
    <c:view3D>
      <c:rAngAx val="1"/>
    </c:view3D>
    <c:plotArea>
      <c:layout/>
      <c:bar3DChart>
        <c:barDir val="bar"/>
        <c:grouping val="clustered"/>
        <c:ser>
          <c:idx val="0"/>
          <c:order val="0"/>
          <c:tx>
            <c:strRef>
              <c:f>ΑΠΟΤΕΛΕΣΜΑΤΑ!$D$170</c:f>
              <c:strCache>
                <c:ptCount val="1"/>
                <c:pt idx="0">
                  <c:v>ΠΟΣΟΣΤΟ</c:v>
                </c:pt>
              </c:strCache>
            </c:strRef>
          </c:tx>
          <c:spPr>
            <a:solidFill>
              <a:srgbClr val="FF0000"/>
            </a:solidFill>
          </c:spPr>
          <c:dPt>
            <c:idx val="0"/>
            <c:spPr>
              <a:solidFill>
                <a:srgbClr val="3366CC"/>
              </a:solidFill>
            </c:spPr>
          </c:dPt>
          <c:dPt>
            <c:idx val="1"/>
            <c:spPr>
              <a:solidFill>
                <a:schemeClr val="bg1">
                  <a:lumMod val="50000"/>
                </a:schemeClr>
              </a:solidFill>
            </c:spPr>
          </c:dPt>
          <c:dPt>
            <c:idx val="3"/>
            <c:spPr>
              <a:solidFill>
                <a:srgbClr val="FFC000"/>
              </a:solidFill>
            </c:spPr>
          </c:dPt>
          <c:dLbls>
            <c:dLbl>
              <c:idx val="0"/>
              <c:layout>
                <c:manualLayout>
                  <c:x val="9.3324052856392156E-3"/>
                  <c:y val="2.3914480311980381E-2"/>
                </c:manualLayout>
              </c:layout>
              <c:showVal val="1"/>
            </c:dLbl>
            <c:dLbl>
              <c:idx val="1"/>
              <c:layout>
                <c:manualLayout>
                  <c:x val="1.3065367399894889E-2"/>
                  <c:y val="1.1957240155990253E-2"/>
                </c:manualLayout>
              </c:layout>
              <c:showVal val="1"/>
            </c:dLbl>
            <c:dLbl>
              <c:idx val="2"/>
              <c:layout>
                <c:manualLayout>
                  <c:x val="1.679832951415058E-2"/>
                  <c:y val="1.494655019498776E-2"/>
                </c:manualLayout>
              </c:layout>
              <c:showVal val="1"/>
            </c:dLbl>
            <c:dLbl>
              <c:idx val="3"/>
              <c:layout>
                <c:manualLayout>
                  <c:x val="3.7329621142556824E-3"/>
                  <c:y val="2.9893100389975519E-3"/>
                </c:manualLayout>
              </c:layout>
              <c:showVal val="1"/>
            </c:dLbl>
            <c:txPr>
              <a:bodyPr/>
              <a:lstStyle/>
              <a:p>
                <a:pPr>
                  <a:defRPr sz="1200" b="1"/>
                </a:pPr>
                <a:endParaRPr lang="el-GR"/>
              </a:p>
            </c:txPr>
            <c:showVal val="1"/>
          </c:dLbls>
          <c:cat>
            <c:strRef>
              <c:f>ΑΠΟΤΕΛΕΣΜΑΤΑ!$B$171:$B$174</c:f>
              <c:strCache>
                <c:ptCount val="4"/>
                <c:pt idx="0">
                  <c:v>Βελτιωμένη κατάσταση (λιγότερες επισφάλειες - πτωχεύσεις)</c:v>
                </c:pt>
                <c:pt idx="1">
                  <c:v>Αμετάβλητη κατάσταση</c:v>
                </c:pt>
                <c:pt idx="2">
                  <c:v>Δυσμενέστερη κατάσταση (αύξηση επισφαλειών - πτωχεύσεων)</c:v>
                </c:pt>
                <c:pt idx="3">
                  <c:v>ΔΞ/ΔΑ</c:v>
                </c:pt>
              </c:strCache>
            </c:strRef>
          </c:cat>
          <c:val>
            <c:numRef>
              <c:f>ΑΠΟΤΕΛΕΣΜΑΤΑ!$D$171:$D$174</c:f>
              <c:numCache>
                <c:formatCode>0%</c:formatCode>
                <c:ptCount val="4"/>
                <c:pt idx="0">
                  <c:v>9.8039215686274508E-3</c:v>
                </c:pt>
                <c:pt idx="1">
                  <c:v>0.12745098039215691</c:v>
                </c:pt>
                <c:pt idx="2">
                  <c:v>0.84313725490196056</c:v>
                </c:pt>
                <c:pt idx="3">
                  <c:v>1.9607843137254902E-2</c:v>
                </c:pt>
              </c:numCache>
            </c:numRef>
          </c:val>
        </c:ser>
        <c:dLbls>
          <c:showVal val="1"/>
        </c:dLbls>
        <c:shape val="box"/>
        <c:axId val="96660864"/>
        <c:axId val="104277120"/>
        <c:axId val="0"/>
      </c:bar3DChart>
      <c:catAx>
        <c:axId val="96660864"/>
        <c:scaling>
          <c:orientation val="maxMin"/>
        </c:scaling>
        <c:axPos val="l"/>
        <c:majorTickMark val="none"/>
        <c:tickLblPos val="nextTo"/>
        <c:txPr>
          <a:bodyPr/>
          <a:lstStyle/>
          <a:p>
            <a:pPr>
              <a:defRPr sz="1200" b="1"/>
            </a:pPr>
            <a:endParaRPr lang="el-GR"/>
          </a:p>
        </c:txPr>
        <c:crossAx val="104277120"/>
        <c:crosses val="autoZero"/>
        <c:auto val="1"/>
        <c:lblAlgn val="ctr"/>
        <c:lblOffset val="100"/>
      </c:catAx>
      <c:valAx>
        <c:axId val="104277120"/>
        <c:scaling>
          <c:orientation val="minMax"/>
        </c:scaling>
        <c:delete val="1"/>
        <c:axPos val="t"/>
        <c:numFmt formatCode="0%" sourceLinked="1"/>
        <c:majorTickMark val="none"/>
        <c:tickLblPos val="none"/>
        <c:crossAx val="96660864"/>
        <c:crosses val="autoZero"/>
        <c:crossBetween val="between"/>
      </c:valAx>
    </c:plotArea>
    <c:plotVisOnly val="1"/>
  </c:chart>
  <c:spPr>
    <a:noFill/>
    <a:ln>
      <a:noFill/>
    </a:ln>
  </c:spPr>
  <c:externalData r:id="rId1"/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style val="26"/>
  <c:chart>
    <c:title>
      <c:tx>
        <c:rich>
          <a:bodyPr/>
          <a:lstStyle/>
          <a:p>
            <a:pPr>
              <a:defRPr sz="1600" b="1"/>
            </a:pPr>
            <a:r>
              <a:rPr lang="el-GR" sz="1600" b="1" i="0" u="none" strike="noStrike" baseline="0"/>
              <a:t>Πως εκτιμάτε τη βιωσιμότητα των επιχειρήσεων στον κλάδο σας και συναφείς κλάδους (πελάτες / προμηθευτές) στο επόμενο τρίμηνο, σε σχέση με τη σημερινή κατάσταση; </a:t>
            </a:r>
            <a:endParaRPr lang="el-GR" sz="1600" b="1"/>
          </a:p>
        </c:rich>
      </c:tx>
      <c:layout/>
    </c:title>
    <c:view3D>
      <c:rAngAx val="1"/>
    </c:view3D>
    <c:plotArea>
      <c:layout>
        <c:manualLayout>
          <c:layoutTarget val="inner"/>
          <c:xMode val="edge"/>
          <c:yMode val="edge"/>
          <c:x val="0.12826202181239124"/>
          <c:y val="0.44033341533480413"/>
          <c:w val="0.85557079306003048"/>
          <c:h val="0.48407974510768648"/>
        </c:manualLayout>
      </c:layout>
      <c:bar3DChart>
        <c:barDir val="bar"/>
        <c:grouping val="percentStacked"/>
        <c:ser>
          <c:idx val="0"/>
          <c:order val="0"/>
          <c:tx>
            <c:strRef>
              <c:f>ΣΥΓΚΡΙΤΙΚΑ!$C$186</c:f>
              <c:strCache>
                <c:ptCount val="1"/>
                <c:pt idx="0">
                  <c:v>Βελτιωμένη κατάσταση (λιγότερες επισφάλειες - πτωχεύσεις)</c:v>
                </c:pt>
              </c:strCache>
            </c:strRef>
          </c:tx>
          <c:spPr>
            <a:solidFill>
              <a:srgbClr val="002060"/>
            </a:solidFill>
          </c:spPr>
          <c:dLbls>
            <c:dLbl>
              <c:idx val="0"/>
              <c:layout>
                <c:manualLayout>
                  <c:x val="5.249343832021006E-3"/>
                  <c:y val="0"/>
                </c:manualLayout>
              </c:layout>
              <c:showVal val="1"/>
            </c:dLbl>
            <c:dLbl>
              <c:idx val="1"/>
              <c:layout>
                <c:manualLayout>
                  <c:x val="1.0498687664041988E-2"/>
                  <c:y val="0"/>
                </c:manualLayout>
              </c:layout>
              <c:showVal val="1"/>
            </c:dLbl>
            <c:dLbl>
              <c:idx val="2"/>
              <c:layout>
                <c:manualLayout>
                  <c:x val="8.7489063867016627E-3"/>
                  <c:y val="0"/>
                </c:manualLayout>
              </c:layout>
              <c:showVal val="1"/>
            </c:dLbl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(ΣΥΓΚΡΙΤΙΚΑ!$E$185,ΣΥΓΚΡΙΤΙΚΑ!$G$185,ΣΥΓΚΡΙΤΙΚΑ!$I$185,ΣΥΓΚΡΙΤΙΚΑ!$K$185)</c:f>
              <c:strCache>
                <c:ptCount val="4"/>
                <c:pt idx="0">
                  <c:v>ΜΑΡ 2011</c:v>
                </c:pt>
                <c:pt idx="1">
                  <c:v>ΙΟΥΛ 2011</c:v>
                </c:pt>
                <c:pt idx="2">
                  <c:v>ΙΑΝ 2012</c:v>
                </c:pt>
                <c:pt idx="3">
                  <c:v>ΙΟΥΛ 2012</c:v>
                </c:pt>
              </c:strCache>
            </c:strRef>
          </c:cat>
          <c:val>
            <c:numRef>
              <c:f>(ΣΥΓΚΡΙΤΙΚΑ!$E$186,ΣΥΓΚΡΙΤΙΚΑ!$G$186,ΣΥΓΚΡΙΤΙΚΑ!$I$186,ΣΥΓΚΡΙΤΙΚΑ!$K$186)</c:f>
              <c:numCache>
                <c:formatCode>0%</c:formatCode>
                <c:ptCount val="4"/>
                <c:pt idx="0">
                  <c:v>3.0821917808219204E-2</c:v>
                </c:pt>
                <c:pt idx="1">
                  <c:v>1.6590502682296841E-2</c:v>
                </c:pt>
                <c:pt idx="2">
                  <c:v>1.0714285714285721E-2</c:v>
                </c:pt>
                <c:pt idx="3">
                  <c:v>9.8039215686274508E-3</c:v>
                </c:pt>
              </c:numCache>
            </c:numRef>
          </c:val>
        </c:ser>
        <c:ser>
          <c:idx val="1"/>
          <c:order val="1"/>
          <c:tx>
            <c:strRef>
              <c:f>ΣΥΓΚΡΙΤΙΚΑ!$C$187</c:f>
              <c:strCache>
                <c:ptCount val="1"/>
                <c:pt idx="0">
                  <c:v>Αμετάβλητη κατάσταση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dLbls>
            <c:dLbl>
              <c:idx val="2"/>
              <c:layout>
                <c:manualLayout>
                  <c:x val="6.9991251093613439E-3"/>
                  <c:y val="0"/>
                </c:manualLayout>
              </c:layout>
              <c:showVal val="1"/>
            </c:dLbl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(ΣΥΓΚΡΙΤΙΚΑ!$E$185,ΣΥΓΚΡΙΤΙΚΑ!$G$185,ΣΥΓΚΡΙΤΙΚΑ!$I$185,ΣΥΓΚΡΙΤΙΚΑ!$K$185)</c:f>
              <c:strCache>
                <c:ptCount val="4"/>
                <c:pt idx="0">
                  <c:v>ΜΑΡ 2011</c:v>
                </c:pt>
                <c:pt idx="1">
                  <c:v>ΙΟΥΛ 2011</c:v>
                </c:pt>
                <c:pt idx="2">
                  <c:v>ΙΑΝ 2012</c:v>
                </c:pt>
                <c:pt idx="3">
                  <c:v>ΙΟΥΛ 2012</c:v>
                </c:pt>
              </c:strCache>
            </c:strRef>
          </c:cat>
          <c:val>
            <c:numRef>
              <c:f>(ΣΥΓΚΡΙΤΙΚΑ!$E$187,ΣΥΓΚΡΙΤΙΚΑ!$G$187,ΣΥΓΚΡΙΤΙΚΑ!$I$187,ΣΥΓΚΡΙΤΙΚΑ!$K$187)</c:f>
              <c:numCache>
                <c:formatCode>0%</c:formatCode>
                <c:ptCount val="4"/>
                <c:pt idx="0">
                  <c:v>7.8767123287671256E-2</c:v>
                </c:pt>
                <c:pt idx="1">
                  <c:v>0.13673090933174384</c:v>
                </c:pt>
                <c:pt idx="2">
                  <c:v>9.6428571428571433E-2</c:v>
                </c:pt>
                <c:pt idx="3">
                  <c:v>0.12745098039215691</c:v>
                </c:pt>
              </c:numCache>
            </c:numRef>
          </c:val>
        </c:ser>
        <c:ser>
          <c:idx val="2"/>
          <c:order val="2"/>
          <c:tx>
            <c:strRef>
              <c:f>ΣΥΓΚΡΙΤΙΚΑ!$C$188</c:f>
              <c:strCache>
                <c:ptCount val="1"/>
                <c:pt idx="0">
                  <c:v>Δυσμενέστερη κατάσταση (αύξηση επισφαλειών - πτωχεύσεων)</c:v>
                </c:pt>
              </c:strCache>
            </c:strRef>
          </c:tx>
          <c:spPr>
            <a:solidFill>
              <a:srgbClr val="FF0000"/>
            </a:solidFill>
          </c:spPr>
          <c:dLbls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(ΣΥΓΚΡΙΤΙΚΑ!$E$185,ΣΥΓΚΡΙΤΙΚΑ!$G$185,ΣΥΓΚΡΙΤΙΚΑ!$I$185,ΣΥΓΚΡΙΤΙΚΑ!$K$185)</c:f>
              <c:strCache>
                <c:ptCount val="4"/>
                <c:pt idx="0">
                  <c:v>ΜΑΡ 2011</c:v>
                </c:pt>
                <c:pt idx="1">
                  <c:v>ΙΟΥΛ 2011</c:v>
                </c:pt>
                <c:pt idx="2">
                  <c:v>ΙΑΝ 2012</c:v>
                </c:pt>
                <c:pt idx="3">
                  <c:v>ΙΟΥΛ 2012</c:v>
                </c:pt>
              </c:strCache>
            </c:strRef>
          </c:cat>
          <c:val>
            <c:numRef>
              <c:f>(ΣΥΓΚΡΙΤΙΚΑ!$E$188,ΣΥΓΚΡΙΤΙΚΑ!$G$188,ΣΥΓΚΡΙΤΙΚΑ!$I$188,ΣΥΓΚΡΙΤΙΚΑ!$K$188)</c:f>
              <c:numCache>
                <c:formatCode>0%</c:formatCode>
                <c:ptCount val="4"/>
                <c:pt idx="0">
                  <c:v>0.87671232876712302</c:v>
                </c:pt>
                <c:pt idx="1">
                  <c:v>0.8306841512682962</c:v>
                </c:pt>
                <c:pt idx="2">
                  <c:v>0.86428571428571455</c:v>
                </c:pt>
                <c:pt idx="3">
                  <c:v>0.84313725490196056</c:v>
                </c:pt>
              </c:numCache>
            </c:numRef>
          </c:val>
        </c:ser>
        <c:ser>
          <c:idx val="3"/>
          <c:order val="3"/>
          <c:tx>
            <c:strRef>
              <c:f>ΣΥΓΚΡΙΤΙΚΑ!$C$189</c:f>
              <c:strCache>
                <c:ptCount val="1"/>
                <c:pt idx="0">
                  <c:v>ΔΞ/ΔΑ</c:v>
                </c:pt>
              </c:strCache>
            </c:strRef>
          </c:tx>
          <c:spPr>
            <a:solidFill>
              <a:srgbClr val="FFC000"/>
            </a:solidFill>
          </c:spPr>
          <c:dLbls>
            <c:txPr>
              <a:bodyPr/>
              <a:lstStyle/>
              <a:p>
                <a:pPr>
                  <a:defRPr sz="1400" b="1">
                    <a:solidFill>
                      <a:sysClr val="windowText" lastClr="000000"/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(ΣΥΓΚΡΙΤΙΚΑ!$E$185,ΣΥΓΚΡΙΤΙΚΑ!$G$185,ΣΥΓΚΡΙΤΙΚΑ!$I$185,ΣΥΓΚΡΙΤΙΚΑ!$K$185)</c:f>
              <c:strCache>
                <c:ptCount val="4"/>
                <c:pt idx="0">
                  <c:v>ΜΑΡ 2011</c:v>
                </c:pt>
                <c:pt idx="1">
                  <c:v>ΙΟΥΛ 2011</c:v>
                </c:pt>
                <c:pt idx="2">
                  <c:v>ΙΑΝ 2012</c:v>
                </c:pt>
                <c:pt idx="3">
                  <c:v>ΙΟΥΛ 2012</c:v>
                </c:pt>
              </c:strCache>
            </c:strRef>
          </c:cat>
          <c:val>
            <c:numRef>
              <c:f>(ΣΥΓΚΡΙΤΙΚΑ!$E$189,ΣΥΓΚΡΙΤΙΚΑ!$G$189,ΣΥΓΚΡΙΤΙΚΑ!$I$189,ΣΥΓΚΡΙΤΙΚΑ!$K$189)</c:f>
              <c:numCache>
                <c:formatCode>0%</c:formatCode>
                <c:ptCount val="4"/>
                <c:pt idx="0">
                  <c:v>1.3698630136986301E-2</c:v>
                </c:pt>
                <c:pt idx="1">
                  <c:v>1.5994436717663429E-2</c:v>
                </c:pt>
                <c:pt idx="2">
                  <c:v>2.8571428571428581E-2</c:v>
                </c:pt>
                <c:pt idx="3">
                  <c:v>1.9607843137254902E-2</c:v>
                </c:pt>
              </c:numCache>
            </c:numRef>
          </c:val>
        </c:ser>
        <c:dLbls>
          <c:showVal val="1"/>
        </c:dLbls>
        <c:gapWidth val="95"/>
        <c:gapDepth val="95"/>
        <c:shape val="box"/>
        <c:axId val="104322560"/>
        <c:axId val="104324096"/>
        <c:axId val="0"/>
      </c:bar3DChart>
      <c:catAx>
        <c:axId val="104322560"/>
        <c:scaling>
          <c:orientation val="minMax"/>
        </c:scaling>
        <c:axPos val="l"/>
        <c:majorTickMark val="none"/>
        <c:tickLblPos val="nextTo"/>
        <c:txPr>
          <a:bodyPr/>
          <a:lstStyle/>
          <a:p>
            <a:pPr>
              <a:defRPr sz="1400" b="1"/>
            </a:pPr>
            <a:endParaRPr lang="el-GR"/>
          </a:p>
        </c:txPr>
        <c:crossAx val="104324096"/>
        <c:crosses val="autoZero"/>
        <c:auto val="1"/>
        <c:lblAlgn val="ctr"/>
        <c:lblOffset val="100"/>
      </c:catAx>
      <c:valAx>
        <c:axId val="104324096"/>
        <c:scaling>
          <c:orientation val="minMax"/>
        </c:scaling>
        <c:delete val="1"/>
        <c:axPos val="b"/>
        <c:numFmt formatCode="0%" sourceLinked="1"/>
        <c:tickLblPos val="none"/>
        <c:crossAx val="104322560"/>
        <c:crosses val="autoZero"/>
        <c:crossBetween val="between"/>
      </c:valAx>
    </c:plotArea>
    <c:legend>
      <c:legendPos val="t"/>
      <c:layout/>
      <c:txPr>
        <a:bodyPr/>
        <a:lstStyle/>
        <a:p>
          <a:pPr>
            <a:defRPr sz="1400" b="1"/>
          </a:pPr>
          <a:endParaRPr lang="el-GR"/>
        </a:p>
      </c:txPr>
    </c:legend>
    <c:plotVisOnly val="1"/>
  </c:chart>
  <c:spPr>
    <a:noFill/>
    <a:ln>
      <a:noFill/>
    </a:ln>
  </c:sp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style val="26"/>
  <c:chart>
    <c:title>
      <c:tx>
        <c:rich>
          <a:bodyPr/>
          <a:lstStyle/>
          <a:p>
            <a:pPr>
              <a:defRPr sz="1400"/>
            </a:pPr>
            <a:r>
              <a:rPr lang="el-GR" sz="1200" dirty="0"/>
              <a:t>Θεωρείτε ότι οι επιχειρησιακές συμβάσεις που συνάψατε με τους εργαζόμενους στην επιχείρησή σας</a:t>
            </a:r>
            <a:r>
              <a:rPr lang="el-GR" sz="1200" dirty="0" smtClean="0"/>
              <a:t>;</a:t>
            </a:r>
          </a:p>
          <a:p>
            <a:pPr>
              <a:defRPr sz="1400"/>
            </a:pPr>
            <a:r>
              <a:rPr lang="el-GR" sz="1000" dirty="0" smtClean="0"/>
              <a:t>(επί όσων</a:t>
            </a:r>
            <a:r>
              <a:rPr lang="el-GR" sz="1000" baseline="0" dirty="0" smtClean="0"/>
              <a:t> έχουν συνάψει ήδη επιχειρησιακές συμβάσεις / Ιανουάριος 2012)</a:t>
            </a:r>
            <a:endParaRPr lang="el-GR" sz="1000" dirty="0"/>
          </a:p>
        </c:rich>
      </c:tx>
      <c:layout/>
    </c:title>
    <c:view3D>
      <c:rAngAx val="1"/>
    </c:view3D>
    <c:plotArea>
      <c:layout/>
      <c:bar3DChart>
        <c:barDir val="bar"/>
        <c:grouping val="clustered"/>
        <c:ser>
          <c:idx val="0"/>
          <c:order val="0"/>
          <c:tx>
            <c:strRef>
              <c:f>ΑΠΟΤΕΛΕΣΜΑΤΑ!$D$10</c:f>
              <c:strCache>
                <c:ptCount val="1"/>
                <c:pt idx="0">
                  <c:v>ΠΟΣΟΣΤΟ</c:v>
                </c:pt>
              </c:strCache>
            </c:strRef>
          </c:tx>
          <c:dPt>
            <c:idx val="0"/>
            <c:spPr>
              <a:solidFill>
                <a:schemeClr val="tx1">
                  <a:lumMod val="50000"/>
                  <a:lumOff val="50000"/>
                </a:schemeClr>
              </a:solidFill>
            </c:spPr>
          </c:dPt>
          <c:dPt>
            <c:idx val="2"/>
            <c:spPr>
              <a:solidFill>
                <a:srgbClr val="FF0000"/>
              </a:solidFill>
            </c:spPr>
          </c:dPt>
          <c:dPt>
            <c:idx val="3"/>
            <c:spPr>
              <a:solidFill>
                <a:srgbClr val="FFC000"/>
              </a:solidFill>
            </c:spPr>
          </c:dPt>
          <c:dLbls>
            <c:dLbl>
              <c:idx val="1"/>
              <c:layout>
                <c:manualLayout>
                  <c:x val="1.4960421355471416E-2"/>
                  <c:y val="0"/>
                </c:manualLayout>
              </c:layout>
              <c:showVal val="1"/>
            </c:dLbl>
            <c:dLbl>
              <c:idx val="2"/>
              <c:layout>
                <c:manualLayout>
                  <c:x val="1.4960421355471416E-2"/>
                  <c:y val="2.221928927603785E-7"/>
                </c:manualLayout>
              </c:layout>
              <c:showVal val="1"/>
            </c:dLbl>
            <c:txPr>
              <a:bodyPr/>
              <a:lstStyle/>
              <a:p>
                <a:pPr>
                  <a:defRPr sz="1000" b="1"/>
                </a:pPr>
                <a:endParaRPr lang="el-GR"/>
              </a:p>
            </c:txPr>
            <c:showVal val="1"/>
          </c:dLbls>
          <c:cat>
            <c:strRef>
              <c:f>ΑΠΟΤΕΛΕΣΜΑΤΑ!$B$11:$B$14</c:f>
              <c:strCache>
                <c:ptCount val="4"/>
                <c:pt idx="0">
                  <c:v>Δεν προκάλεσαν αξιοσημείωτη μεταβολή στην πορεία της επιχείρησης</c:v>
                </c:pt>
                <c:pt idx="1">
                  <c:v>Βοήθησαν την ανάπτυξη της επιχείρησης</c:v>
                </c:pt>
                <c:pt idx="2">
                  <c:v>Επιδείνωσαν την κατάσταση της επιχείρησης</c:v>
                </c:pt>
                <c:pt idx="3">
                  <c:v>ΔΞ/ΔΑ</c:v>
                </c:pt>
              </c:strCache>
            </c:strRef>
          </c:cat>
          <c:val>
            <c:numRef>
              <c:f>ΑΠΟΤΕΛΕΣΜΑΤΑ!$D$11:$D$14</c:f>
              <c:numCache>
                <c:formatCode>0%</c:formatCode>
                <c:ptCount val="4"/>
                <c:pt idx="0">
                  <c:v>0.48570000000000002</c:v>
                </c:pt>
                <c:pt idx="1">
                  <c:v>0.31430000000000075</c:v>
                </c:pt>
                <c:pt idx="2">
                  <c:v>0.1429000000000003</c:v>
                </c:pt>
                <c:pt idx="3">
                  <c:v>5.7100000000000012E-2</c:v>
                </c:pt>
              </c:numCache>
            </c:numRef>
          </c:val>
        </c:ser>
        <c:dLbls>
          <c:showVal val="1"/>
        </c:dLbls>
        <c:shape val="box"/>
        <c:axId val="78432896"/>
        <c:axId val="79171968"/>
        <c:axId val="0"/>
      </c:bar3DChart>
      <c:catAx>
        <c:axId val="78432896"/>
        <c:scaling>
          <c:orientation val="maxMin"/>
        </c:scaling>
        <c:axPos val="l"/>
        <c:majorTickMark val="none"/>
        <c:tickLblPos val="nextTo"/>
        <c:txPr>
          <a:bodyPr/>
          <a:lstStyle/>
          <a:p>
            <a:pPr>
              <a:defRPr sz="1000" b="1"/>
            </a:pPr>
            <a:endParaRPr lang="el-GR"/>
          </a:p>
        </c:txPr>
        <c:crossAx val="79171968"/>
        <c:crosses val="autoZero"/>
        <c:auto val="1"/>
        <c:lblAlgn val="ctr"/>
        <c:lblOffset val="100"/>
      </c:catAx>
      <c:valAx>
        <c:axId val="79171968"/>
        <c:scaling>
          <c:orientation val="minMax"/>
        </c:scaling>
        <c:delete val="1"/>
        <c:axPos val="t"/>
        <c:numFmt formatCode="0%" sourceLinked="1"/>
        <c:tickLblPos val="none"/>
        <c:crossAx val="78432896"/>
        <c:crosses val="autoZero"/>
        <c:crossBetween val="between"/>
      </c:valAx>
    </c:plotArea>
    <c:plotVisOnly val="1"/>
  </c:chart>
  <c:spPr>
    <a:noFill/>
    <a:ln>
      <a:noFill/>
    </a:ln>
  </c:sp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style val="26"/>
  <c:chart>
    <c:title>
      <c:tx>
        <c:rich>
          <a:bodyPr/>
          <a:lstStyle/>
          <a:p>
            <a:pPr>
              <a:defRPr sz="1400"/>
            </a:pPr>
            <a:r>
              <a:rPr lang="el-GR" sz="1400"/>
              <a:t>Θεωρείτε ότι οι επιχειρησιακές συμβάσεις που συνάψατε με τους εργαζόμενους στην επιχείρησή σας;</a:t>
            </a:r>
          </a:p>
        </c:rich>
      </c:tx>
      <c:layout/>
    </c:title>
    <c:view3D>
      <c:rAngAx val="1"/>
    </c:view3D>
    <c:plotArea>
      <c:layout>
        <c:manualLayout>
          <c:layoutTarget val="inner"/>
          <c:xMode val="edge"/>
          <c:yMode val="edge"/>
          <c:x val="0.50461942608528443"/>
          <c:y val="0.16475324580793718"/>
          <c:w val="0.4479322878358255"/>
          <c:h val="0.80179740565224555"/>
        </c:manualLayout>
      </c:layout>
      <c:bar3DChart>
        <c:barDir val="bar"/>
        <c:grouping val="clustered"/>
        <c:ser>
          <c:idx val="0"/>
          <c:order val="0"/>
          <c:tx>
            <c:strRef>
              <c:f>ΑΠΟΤΕΛΕΣΜΑΤΑ!$D$27</c:f>
              <c:strCache>
                <c:ptCount val="1"/>
                <c:pt idx="0">
                  <c:v>ΠΟΣΟΣΤΟ</c:v>
                </c:pt>
              </c:strCache>
            </c:strRef>
          </c:tx>
          <c:dPt>
            <c:idx val="0"/>
            <c:spPr>
              <a:solidFill>
                <a:schemeClr val="bg1">
                  <a:lumMod val="50000"/>
                </a:schemeClr>
              </a:solidFill>
            </c:spPr>
          </c:dPt>
          <c:dPt>
            <c:idx val="2"/>
            <c:spPr>
              <a:solidFill>
                <a:srgbClr val="FF0000"/>
              </a:solidFill>
            </c:spPr>
          </c:dPt>
          <c:dPt>
            <c:idx val="3"/>
            <c:spPr>
              <a:solidFill>
                <a:srgbClr val="FFC000"/>
              </a:solidFill>
            </c:spPr>
          </c:dPt>
          <c:dLbls>
            <c:dLbl>
              <c:idx val="0"/>
              <c:layout>
                <c:manualLayout>
                  <c:x val="1.4440782719662346E-2"/>
                  <c:y val="2.4326798938049028E-2"/>
                </c:manualLayout>
              </c:layout>
              <c:showVal val="1"/>
            </c:dLbl>
            <c:dLbl>
              <c:idx val="1"/>
              <c:layout>
                <c:manualLayout>
                  <c:x val="8.251875839806978E-3"/>
                  <c:y val="1.2163399469024571E-2"/>
                </c:manualLayout>
              </c:layout>
              <c:showVal val="1"/>
            </c:dLbl>
            <c:dLbl>
              <c:idx val="2"/>
              <c:layout>
                <c:manualLayout>
                  <c:x val="6.1889068798553605E-3"/>
                  <c:y val="0"/>
                </c:manualLayout>
              </c:layout>
              <c:showVal val="1"/>
            </c:dLbl>
            <c:dLbl>
              <c:idx val="3"/>
              <c:layout>
                <c:manualLayout>
                  <c:x val="1.8566720639565878E-2"/>
                  <c:y val="3.0408498672561297E-3"/>
                </c:manualLayout>
              </c:layout>
              <c:showVal val="1"/>
            </c:dLbl>
            <c:txPr>
              <a:bodyPr/>
              <a:lstStyle/>
              <a:p>
                <a:pPr>
                  <a:defRPr sz="1200" b="1"/>
                </a:pPr>
                <a:endParaRPr lang="el-GR"/>
              </a:p>
            </c:txPr>
            <c:showVal val="1"/>
          </c:dLbls>
          <c:cat>
            <c:strRef>
              <c:f>ΑΠΟΤΕΛΕΣΜΑΤΑ!$B$28:$B$31</c:f>
              <c:strCache>
                <c:ptCount val="4"/>
                <c:pt idx="0">
                  <c:v>Δεν προκάλεσαν αξιοσημείωτη μεταβολή στην πορεία της επιχείρησης</c:v>
                </c:pt>
                <c:pt idx="1">
                  <c:v>Βοήθησαν την ανάπτυξη της επιχείρησης</c:v>
                </c:pt>
                <c:pt idx="2">
                  <c:v>Επιδείνωσαν την κατάσταση της επιχείρησης</c:v>
                </c:pt>
                <c:pt idx="3">
                  <c:v>ΔΞ/ΔΑ</c:v>
                </c:pt>
              </c:strCache>
            </c:strRef>
          </c:cat>
          <c:val>
            <c:numRef>
              <c:f>ΑΠΟΤΕΛΕΣΜΑΤΑ!$D$28:$D$31</c:f>
              <c:numCache>
                <c:formatCode>0%</c:formatCode>
                <c:ptCount val="4"/>
                <c:pt idx="0">
                  <c:v>0.68888888888888922</c:v>
                </c:pt>
                <c:pt idx="1">
                  <c:v>0.15555555555555556</c:v>
                </c:pt>
                <c:pt idx="2">
                  <c:v>8.8888888888888934E-2</c:v>
                </c:pt>
                <c:pt idx="3">
                  <c:v>6.666666666666668E-2</c:v>
                </c:pt>
              </c:numCache>
            </c:numRef>
          </c:val>
        </c:ser>
        <c:dLbls>
          <c:showVal val="1"/>
        </c:dLbls>
        <c:shape val="box"/>
        <c:axId val="79189888"/>
        <c:axId val="79191424"/>
        <c:axId val="0"/>
      </c:bar3DChart>
      <c:catAx>
        <c:axId val="79189888"/>
        <c:scaling>
          <c:orientation val="maxMin"/>
        </c:scaling>
        <c:axPos val="l"/>
        <c:majorTickMark val="none"/>
        <c:tickLblPos val="nextTo"/>
        <c:txPr>
          <a:bodyPr/>
          <a:lstStyle/>
          <a:p>
            <a:pPr>
              <a:defRPr sz="1200" b="1"/>
            </a:pPr>
            <a:endParaRPr lang="el-GR"/>
          </a:p>
        </c:txPr>
        <c:crossAx val="79191424"/>
        <c:crosses val="autoZero"/>
        <c:auto val="1"/>
        <c:lblAlgn val="ctr"/>
        <c:lblOffset val="100"/>
      </c:catAx>
      <c:valAx>
        <c:axId val="79191424"/>
        <c:scaling>
          <c:orientation val="minMax"/>
        </c:scaling>
        <c:delete val="1"/>
        <c:axPos val="t"/>
        <c:numFmt formatCode="0%" sourceLinked="1"/>
        <c:tickLblPos val="none"/>
        <c:crossAx val="79189888"/>
        <c:crosses val="autoZero"/>
        <c:crossBetween val="between"/>
      </c:valAx>
    </c:plotArea>
    <c:plotVisOnly val="1"/>
  </c:chart>
  <c:spPr>
    <a:noFill/>
    <a:ln>
      <a:noFill/>
    </a:ln>
  </c:sp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style val="26"/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l-GR" sz="1200" dirty="0"/>
              <a:t>Για ποιους λόγους δεν υιοθετήσατε επιχειρησιακές συμβάσεις με τους εργαζόμενους στην επιχείρησή σας</a:t>
            </a:r>
            <a:r>
              <a:rPr lang="el-GR" sz="1200" dirty="0" smtClean="0"/>
              <a:t>;</a:t>
            </a: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l-GR" sz="1000" b="1" i="0" baseline="0" dirty="0" smtClean="0"/>
              <a:t>(επί όσων δεν έχουν συνάψει  επιχειρησιακές συμβάσεις</a:t>
            </a:r>
            <a:r>
              <a:rPr lang="en-US" sz="1000" b="1" i="0" baseline="0" dirty="0" smtClean="0"/>
              <a:t> / </a:t>
            </a:r>
            <a:r>
              <a:rPr lang="el-GR" sz="1000" b="1" i="0" baseline="0" dirty="0" smtClean="0"/>
              <a:t>Ιανουάριος 2012)</a:t>
            </a:r>
            <a:endParaRPr lang="el-GR" sz="1400" dirty="0"/>
          </a:p>
        </c:rich>
      </c:tx>
      <c:layout/>
    </c:title>
    <c:view3D>
      <c:rAngAx val="1"/>
    </c:view3D>
    <c:plotArea>
      <c:layout>
        <c:manualLayout>
          <c:layoutTarget val="inner"/>
          <c:xMode val="edge"/>
          <c:yMode val="edge"/>
          <c:x val="0.51829509093035009"/>
          <c:y val="0.22551211089033976"/>
          <c:w val="0.44614960237013379"/>
          <c:h val="0.74694519971515505"/>
        </c:manualLayout>
      </c:layout>
      <c:bar3DChart>
        <c:barDir val="bar"/>
        <c:grouping val="clustered"/>
        <c:ser>
          <c:idx val="0"/>
          <c:order val="0"/>
          <c:tx>
            <c:strRef>
              <c:f>ΑΠΟΤΕΛΕΣΜΑΤΑ!$D$18</c:f>
              <c:strCache>
                <c:ptCount val="1"/>
                <c:pt idx="0">
                  <c:v>ΠΟΣΟΣΤΟ</c:v>
                </c:pt>
              </c:strCache>
            </c:strRef>
          </c:tx>
          <c:dPt>
            <c:idx val="4"/>
            <c:spPr>
              <a:solidFill>
                <a:srgbClr val="FFC000"/>
              </a:solidFill>
            </c:spPr>
          </c:dPt>
          <c:dLbls>
            <c:dLbl>
              <c:idx val="0"/>
              <c:layout>
                <c:manualLayout>
                  <c:x val="1.7777653349757838E-2"/>
                  <c:y val="5.0077896759881252E-3"/>
                </c:manualLayout>
              </c:layout>
              <c:showVal val="1"/>
            </c:dLbl>
            <c:dLbl>
              <c:idx val="1"/>
              <c:layout>
                <c:manualLayout>
                  <c:x val="1.1851768899838563E-2"/>
                  <c:y val="5.0077896759881252E-3"/>
                </c:manualLayout>
              </c:layout>
              <c:showVal val="1"/>
            </c:dLbl>
            <c:dLbl>
              <c:idx val="2"/>
              <c:layout>
                <c:manualLayout>
                  <c:x val="9.8764740831987982E-3"/>
                  <c:y val="7.5118816710560404E-3"/>
                </c:manualLayout>
              </c:layout>
              <c:showVal val="1"/>
            </c:dLbl>
            <c:dLbl>
              <c:idx val="3"/>
              <c:layout>
                <c:manualLayout>
                  <c:x val="1.580235853311808E-2"/>
                  <c:y val="1.0015973666123959E-2"/>
                </c:manualLayout>
              </c:layout>
              <c:showVal val="1"/>
            </c:dLbl>
            <c:dLbl>
              <c:idx val="4"/>
              <c:layout>
                <c:manualLayout>
                  <c:x val="1.3827063716478318E-2"/>
                  <c:y val="1.0015579351976243E-2"/>
                </c:manualLayout>
              </c:layout>
              <c:showVal val="1"/>
            </c:dLbl>
            <c:txPr>
              <a:bodyPr/>
              <a:lstStyle/>
              <a:p>
                <a:pPr>
                  <a:defRPr sz="1000" b="1"/>
                </a:pPr>
                <a:endParaRPr lang="el-GR"/>
              </a:p>
            </c:txPr>
            <c:showVal val="1"/>
          </c:dLbls>
          <c:cat>
            <c:strRef>
              <c:f>ΑΠΟΤΕΛΕΣΜΑΤΑ!$B$19:$B$23</c:f>
              <c:strCache>
                <c:ptCount val="5"/>
                <c:pt idx="0">
                  <c:v>Δεν θεωρούμε ότι οι επιχειρησιακές συμβάσεις θα βοηθήσουν ουσιαστικά την επιχείρηση</c:v>
                </c:pt>
                <c:pt idx="1">
                  <c:v>Δεν είμαστε επαρκώς ενημερωμένοι για την εφαρμογή επιχειρησιακών συμβάσεων</c:v>
                </c:pt>
                <c:pt idx="2">
                  <c:v>Σκοπεύουμε να υιοθετήσουμε επιχειρησιακές συμβάσεις με τους εργαζόμενους της επιχείρησης στο μέλλον</c:v>
                </c:pt>
                <c:pt idx="3">
                  <c:v>Υπήρξαν αντιδράσεις ή θεωρούμε ότι θα υπάρξουν αντιδράσεις από τους εργαζόμενους</c:v>
                </c:pt>
                <c:pt idx="4">
                  <c:v>ΔΞ/ΔΑ</c:v>
                </c:pt>
              </c:strCache>
            </c:strRef>
          </c:cat>
          <c:val>
            <c:numRef>
              <c:f>ΑΠΟΤΕΛΕΣΜΑΤΑ!$D$19:$D$23</c:f>
              <c:numCache>
                <c:formatCode>0%</c:formatCode>
                <c:ptCount val="5"/>
                <c:pt idx="0">
                  <c:v>0.29490000000000038</c:v>
                </c:pt>
                <c:pt idx="1">
                  <c:v>0.25640000000000002</c:v>
                </c:pt>
                <c:pt idx="2">
                  <c:v>0.20940000000000031</c:v>
                </c:pt>
                <c:pt idx="3">
                  <c:v>5.1299999999999998E-2</c:v>
                </c:pt>
                <c:pt idx="4">
                  <c:v>0.18800000000000031</c:v>
                </c:pt>
              </c:numCache>
            </c:numRef>
          </c:val>
        </c:ser>
        <c:dLbls>
          <c:showVal val="1"/>
        </c:dLbls>
        <c:shape val="box"/>
        <c:axId val="79499648"/>
        <c:axId val="79501184"/>
        <c:axId val="0"/>
      </c:bar3DChart>
      <c:catAx>
        <c:axId val="79499648"/>
        <c:scaling>
          <c:orientation val="maxMin"/>
        </c:scaling>
        <c:axPos val="l"/>
        <c:majorTickMark val="none"/>
        <c:tickLblPos val="nextTo"/>
        <c:txPr>
          <a:bodyPr/>
          <a:lstStyle/>
          <a:p>
            <a:pPr>
              <a:defRPr sz="1000" b="1"/>
            </a:pPr>
            <a:endParaRPr lang="el-GR"/>
          </a:p>
        </c:txPr>
        <c:crossAx val="79501184"/>
        <c:crosses val="autoZero"/>
        <c:auto val="1"/>
        <c:lblAlgn val="ctr"/>
        <c:lblOffset val="100"/>
      </c:catAx>
      <c:valAx>
        <c:axId val="79501184"/>
        <c:scaling>
          <c:orientation val="minMax"/>
        </c:scaling>
        <c:delete val="1"/>
        <c:axPos val="t"/>
        <c:numFmt formatCode="0%" sourceLinked="1"/>
        <c:tickLblPos val="none"/>
        <c:crossAx val="79499648"/>
        <c:crosses val="autoZero"/>
        <c:crossBetween val="between"/>
      </c:valAx>
    </c:plotArea>
    <c:plotVisOnly val="1"/>
  </c:chart>
  <c:spPr>
    <a:noFill/>
    <a:ln>
      <a:noFill/>
    </a:ln>
  </c:sp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style val="26"/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l-GR" sz="1400" dirty="0"/>
              <a:t>Για ποιους λόγους δεν υιοθετήσατε επιχειρησιακές συμβάσεις με τους εργαζόμενους στην επιχείρησή σας</a:t>
            </a:r>
            <a:r>
              <a:rPr lang="el-GR" sz="1400" dirty="0" smtClean="0"/>
              <a:t>;</a:t>
            </a: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l-GR" sz="1000" b="1" i="0" baseline="0" dirty="0" smtClean="0"/>
              <a:t>(επί όσων δεν έχουν συνάψει  επιχειρησιακές συμβάσεις)</a:t>
            </a:r>
          </a:p>
        </c:rich>
      </c:tx>
      <c:layout/>
    </c:title>
    <c:view3D>
      <c:rAngAx val="1"/>
    </c:view3D>
    <c:plotArea>
      <c:layout/>
      <c:bar3DChart>
        <c:barDir val="bar"/>
        <c:grouping val="clustered"/>
        <c:ser>
          <c:idx val="0"/>
          <c:order val="0"/>
          <c:tx>
            <c:strRef>
              <c:f>ΑΠΟΤΕΛΕΣΜΑΤΑ!$D$35</c:f>
              <c:strCache>
                <c:ptCount val="1"/>
                <c:pt idx="0">
                  <c:v>ΠΟΣΟΣΤΟ</c:v>
                </c:pt>
              </c:strCache>
            </c:strRef>
          </c:tx>
          <c:dPt>
            <c:idx val="4"/>
            <c:spPr>
              <a:solidFill>
                <a:srgbClr val="FFC000"/>
              </a:solidFill>
            </c:spPr>
          </c:dPt>
          <c:dLbls>
            <c:dLbl>
              <c:idx val="0"/>
              <c:layout>
                <c:manualLayout>
                  <c:x val="6.0297193949011554E-3"/>
                  <c:y val="3.1494516482295635E-3"/>
                </c:manualLayout>
              </c:layout>
              <c:showVal val="1"/>
            </c:dLbl>
            <c:dLbl>
              <c:idx val="1"/>
              <c:layout>
                <c:manualLayout>
                  <c:x val="3.0148596974505209E-3"/>
                  <c:y val="6.298903296459127E-3"/>
                </c:manualLayout>
              </c:layout>
              <c:showVal val="1"/>
            </c:dLbl>
            <c:dLbl>
              <c:idx val="2"/>
              <c:layout>
                <c:manualLayout>
                  <c:x val="4.5222895461757787E-3"/>
                  <c:y val="1.2597806592918247E-2"/>
                </c:manualLayout>
              </c:layout>
              <c:showVal val="1"/>
            </c:dLbl>
            <c:dLbl>
              <c:idx val="3"/>
              <c:layout>
                <c:manualLayout>
                  <c:x val="9.0445790923515609E-3"/>
                  <c:y val="0"/>
                </c:manualLayout>
              </c:layout>
              <c:showVal val="1"/>
            </c:dLbl>
            <c:dLbl>
              <c:idx val="4"/>
              <c:layout>
                <c:manualLayout>
                  <c:x val="4.5222895461757787E-3"/>
                  <c:y val="6.2989032964592406E-3"/>
                </c:manualLayout>
              </c:layout>
              <c:showVal val="1"/>
            </c:dLbl>
            <c:txPr>
              <a:bodyPr/>
              <a:lstStyle/>
              <a:p>
                <a:pPr>
                  <a:defRPr sz="1200" b="1"/>
                </a:pPr>
                <a:endParaRPr lang="el-GR"/>
              </a:p>
            </c:txPr>
            <c:showVal val="1"/>
          </c:dLbls>
          <c:cat>
            <c:strRef>
              <c:f>ΑΠΟΤΕΛΕΣΜΑΤΑ!$B$36:$B$40</c:f>
              <c:strCache>
                <c:ptCount val="5"/>
                <c:pt idx="0">
                  <c:v>Δεν θεωρούμε ότι οι επιχειρησιακές συμβάσεις θα βοηθήσουν ουσιαστικά την επιχείρηση</c:v>
                </c:pt>
                <c:pt idx="1">
                  <c:v>Δεν είμαστε επαρκώς ενημερωμένοι για την εφαρμογή επιχειρησιακών συμβάσεων</c:v>
                </c:pt>
                <c:pt idx="2">
                  <c:v>Σκοπεύουμε να υιοθετήσουμε επιχειρησιακές συμβάσεις με τους εργαζόμενους της επιχείρησης στο μέλλον</c:v>
                </c:pt>
                <c:pt idx="3">
                  <c:v>Υπήρξαν αντιδράσεις ή θεωρούμε ότι θα υπάρξουν αντιδράσεις από τους εργαζόμενους</c:v>
                </c:pt>
                <c:pt idx="4">
                  <c:v>ΔΞ/ΔΑ</c:v>
                </c:pt>
              </c:strCache>
            </c:strRef>
          </c:cat>
          <c:val>
            <c:numRef>
              <c:f>ΑΠΟΤΕΛΕΣΜΑΤΑ!$D$36:$D$40</c:f>
              <c:numCache>
                <c:formatCode>0%</c:formatCode>
                <c:ptCount val="5"/>
                <c:pt idx="0">
                  <c:v>0.45569620253164556</c:v>
                </c:pt>
                <c:pt idx="1">
                  <c:v>0.13924050632911392</c:v>
                </c:pt>
                <c:pt idx="2">
                  <c:v>0.1835443037974685</c:v>
                </c:pt>
                <c:pt idx="3">
                  <c:v>5.6962025316455694E-2</c:v>
                </c:pt>
                <c:pt idx="4">
                  <c:v>0.16455696202531642</c:v>
                </c:pt>
              </c:numCache>
            </c:numRef>
          </c:val>
        </c:ser>
        <c:dLbls>
          <c:showVal val="1"/>
        </c:dLbls>
        <c:shape val="box"/>
        <c:axId val="79526528"/>
        <c:axId val="79565184"/>
        <c:axId val="0"/>
      </c:bar3DChart>
      <c:catAx>
        <c:axId val="79526528"/>
        <c:scaling>
          <c:orientation val="maxMin"/>
        </c:scaling>
        <c:axPos val="l"/>
        <c:majorTickMark val="none"/>
        <c:tickLblPos val="nextTo"/>
        <c:txPr>
          <a:bodyPr/>
          <a:lstStyle/>
          <a:p>
            <a:pPr>
              <a:defRPr sz="1200" b="1"/>
            </a:pPr>
            <a:endParaRPr lang="el-GR"/>
          </a:p>
        </c:txPr>
        <c:crossAx val="79565184"/>
        <c:crosses val="autoZero"/>
        <c:auto val="1"/>
        <c:lblAlgn val="ctr"/>
        <c:lblOffset val="100"/>
      </c:catAx>
      <c:valAx>
        <c:axId val="79565184"/>
        <c:scaling>
          <c:orientation val="minMax"/>
        </c:scaling>
        <c:delete val="1"/>
        <c:axPos val="t"/>
        <c:numFmt formatCode="0%" sourceLinked="1"/>
        <c:tickLblPos val="none"/>
        <c:crossAx val="79526528"/>
        <c:crosses val="autoZero"/>
        <c:crossBetween val="between"/>
      </c:valAx>
    </c:plotArea>
    <c:plotVisOnly val="1"/>
  </c:chart>
  <c:spPr>
    <a:noFill/>
    <a:ln>
      <a:noFill/>
    </a:ln>
  </c:sp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title>
      <c:tx>
        <c:rich>
          <a:bodyPr/>
          <a:lstStyle/>
          <a:p>
            <a:pPr>
              <a:defRPr sz="1200"/>
            </a:pPr>
            <a:r>
              <a:rPr lang="el-GR" sz="1200" dirty="0"/>
              <a:t>Ως επιχείρηση είστε ικανοποιημένοι από την αντιμετώπισή σας το τελευταίο τρίμηνο από τράπεζες με τις οποίες συνεργάζεστε</a:t>
            </a:r>
            <a:r>
              <a:rPr lang="el-GR" sz="1200" dirty="0" smtClean="0"/>
              <a:t>;</a:t>
            </a:r>
          </a:p>
          <a:p>
            <a:pPr>
              <a:defRPr sz="1200"/>
            </a:pPr>
            <a:r>
              <a:rPr lang="el-GR" sz="1000" dirty="0" smtClean="0"/>
              <a:t>(Ιανουάριος 2012)</a:t>
            </a:r>
            <a:endParaRPr lang="el-GR" sz="1000" dirty="0"/>
          </a:p>
        </c:rich>
      </c:tx>
      <c:layout/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0.10606240521660661"/>
          <c:y val="0.31368912219305933"/>
          <c:w val="0.79482936444660068"/>
          <c:h val="0.68493788276465439"/>
        </c:manualLayout>
      </c:layout>
      <c:pie3DChart>
        <c:varyColors val="1"/>
        <c:ser>
          <c:idx val="0"/>
          <c:order val="0"/>
          <c:tx>
            <c:strRef>
              <c:f>ΑΠΟΤΕΛΕΣΜΑΤΑ!$D$186</c:f>
              <c:strCache>
                <c:ptCount val="1"/>
                <c:pt idx="0">
                  <c:v>ΠΟΣΟΣΤΟ</c:v>
                </c:pt>
              </c:strCache>
            </c:strRef>
          </c:tx>
          <c:explosion val="25"/>
          <c:dPt>
            <c:idx val="0"/>
            <c:spPr>
              <a:gradFill flip="none" rotWithShape="1">
                <a:gsLst>
                  <a:gs pos="0">
                    <a:srgbClr val="FF0000">
                      <a:tint val="66000"/>
                      <a:satMod val="160000"/>
                    </a:srgbClr>
                  </a:gs>
                  <a:gs pos="50000">
                    <a:srgbClr val="FF0000">
                      <a:tint val="44500"/>
                      <a:satMod val="160000"/>
                    </a:srgbClr>
                  </a:gs>
                  <a:gs pos="100000">
                    <a:srgbClr val="FF0000">
                      <a:tint val="23500"/>
                      <a:satMod val="160000"/>
                    </a:srgbClr>
                  </a:gs>
                </a:gsLst>
                <a:path path="circle">
                  <a:fillToRect t="100000" r="100000"/>
                </a:path>
                <a:tileRect l="-100000" b="-100000"/>
              </a:gradFill>
            </c:spPr>
          </c:dPt>
          <c:dPt>
            <c:idx val="1"/>
            <c:spPr>
              <a:gradFill flip="none" rotWithShape="1">
                <a:gsLst>
                  <a:gs pos="0">
                    <a:srgbClr val="0070C0">
                      <a:tint val="66000"/>
                      <a:satMod val="160000"/>
                    </a:srgbClr>
                  </a:gs>
                  <a:gs pos="50000">
                    <a:srgbClr val="0070C0">
                      <a:tint val="44500"/>
                      <a:satMod val="160000"/>
                    </a:srgbClr>
                  </a:gs>
                  <a:gs pos="100000">
                    <a:srgbClr val="0070C0">
                      <a:tint val="23500"/>
                      <a:satMod val="160000"/>
                    </a:srgbClr>
                  </a:gs>
                </a:gsLst>
                <a:path path="circle">
                  <a:fillToRect t="100000" r="100000"/>
                </a:path>
                <a:tileRect l="-100000" b="-100000"/>
              </a:gradFill>
            </c:spPr>
          </c:dPt>
          <c:dPt>
            <c:idx val="2"/>
            <c:spPr>
              <a:gradFill flip="none" rotWithShape="1">
                <a:gsLst>
                  <a:gs pos="0">
                    <a:srgbClr val="FFC000">
                      <a:tint val="66000"/>
                      <a:satMod val="160000"/>
                    </a:srgbClr>
                  </a:gs>
                  <a:gs pos="50000">
                    <a:srgbClr val="FFC000">
                      <a:tint val="44500"/>
                      <a:satMod val="160000"/>
                    </a:srgbClr>
                  </a:gs>
                  <a:gs pos="100000">
                    <a:srgbClr val="FFC000">
                      <a:tint val="23500"/>
                      <a:satMod val="160000"/>
                    </a:srgbClr>
                  </a:gs>
                </a:gsLst>
                <a:lin ang="2700000" scaled="1"/>
                <a:tileRect/>
              </a:gradFill>
            </c:spPr>
          </c:dPt>
          <c:dLbls>
            <c:dLbl>
              <c:idx val="2"/>
              <c:layout>
                <c:manualLayout>
                  <c:x val="4.6270816983340957E-2"/>
                  <c:y val="1.0001679778269294E-2"/>
                </c:manualLayout>
              </c:layout>
              <c:showCatName val="1"/>
              <c:showPercent val="1"/>
            </c:dLbl>
            <c:txPr>
              <a:bodyPr/>
              <a:lstStyle/>
              <a:p>
                <a:pPr>
                  <a:defRPr sz="1000" b="1">
                    <a:solidFill>
                      <a:schemeClr val="tx1"/>
                    </a:solidFill>
                  </a:defRPr>
                </a:pPr>
                <a:endParaRPr lang="el-GR"/>
              </a:p>
            </c:txPr>
            <c:showCatName val="1"/>
            <c:showPercent val="1"/>
            <c:showLeaderLines val="1"/>
          </c:dLbls>
          <c:cat>
            <c:strRef>
              <c:f>ΑΠΟΤΕΛΕΣΜΑΤΑ!$B$187:$B$189</c:f>
              <c:strCache>
                <c:ptCount val="3"/>
                <c:pt idx="0">
                  <c:v>ΟΧΙ/ΜΑΛΛΟΝ ΟΧΙ</c:v>
                </c:pt>
                <c:pt idx="1">
                  <c:v>ΝΑΙ/ΜΑΛΛΟΝ ΝΑΙ</c:v>
                </c:pt>
                <c:pt idx="2">
                  <c:v>ΔΞ/ΔΑ</c:v>
                </c:pt>
              </c:strCache>
            </c:strRef>
          </c:cat>
          <c:val>
            <c:numRef>
              <c:f>ΑΠΟΤΕΛΕΣΜΑΤΑ!$D$187:$D$189</c:f>
              <c:numCache>
                <c:formatCode>0%</c:formatCode>
                <c:ptCount val="3"/>
                <c:pt idx="0">
                  <c:v>0.56430000000000002</c:v>
                </c:pt>
                <c:pt idx="1">
                  <c:v>0.37500000000000056</c:v>
                </c:pt>
                <c:pt idx="2">
                  <c:v>6.0700000000000087E-2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spPr>
    <a:noFill/>
    <a:ln>
      <a:noFill/>
    </a:ln>
  </c:sp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title>
      <c:tx>
        <c:rich>
          <a:bodyPr/>
          <a:lstStyle/>
          <a:p>
            <a:pPr>
              <a:defRPr sz="1400"/>
            </a:pPr>
            <a:r>
              <a:rPr lang="el-GR" sz="1400"/>
              <a:t>Ως επιχείρηση είστε ικανοποιημένοι από την αντιμετώπισή σας το τελευταίο τρίμηνο από τράπεζες με τις οποίες συνεργάζεστε;</a:t>
            </a:r>
          </a:p>
        </c:rich>
      </c:tx>
      <c:layout/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5.7389887514802583E-2"/>
          <c:y val="0.29684998991881589"/>
          <c:w val="0.87831749613627852"/>
          <c:h val="0.68085876260662392"/>
        </c:manualLayout>
      </c:layout>
      <c:pie3DChart>
        <c:varyColors val="1"/>
        <c:ser>
          <c:idx val="0"/>
          <c:order val="0"/>
          <c:tx>
            <c:strRef>
              <c:f>ΑΠΟΤΕΛΕΣΜΑΤΑ!$D$54</c:f>
              <c:strCache>
                <c:ptCount val="1"/>
                <c:pt idx="0">
                  <c:v>ΠΟΣΟΣΤΟ</c:v>
                </c:pt>
              </c:strCache>
            </c:strRef>
          </c:tx>
          <c:explosion val="25"/>
          <c:dPt>
            <c:idx val="0"/>
            <c:spPr>
              <a:gradFill flip="none" rotWithShape="1">
                <a:gsLst>
                  <a:gs pos="0">
                    <a:srgbClr val="FF0000">
                      <a:tint val="66000"/>
                      <a:satMod val="160000"/>
                    </a:srgbClr>
                  </a:gs>
                  <a:gs pos="50000">
                    <a:srgbClr val="FF0000">
                      <a:tint val="44500"/>
                      <a:satMod val="160000"/>
                    </a:srgbClr>
                  </a:gs>
                  <a:gs pos="100000">
                    <a:srgbClr val="FF0000">
                      <a:tint val="23500"/>
                      <a:satMod val="160000"/>
                    </a:srgbClr>
                  </a:gs>
                </a:gsLst>
                <a:path path="circle">
                  <a:fillToRect t="100000" r="100000"/>
                </a:path>
                <a:tileRect l="-100000" b="-100000"/>
              </a:gradFill>
            </c:spPr>
          </c:dPt>
          <c:dPt>
            <c:idx val="1"/>
            <c:spPr>
              <a:gradFill flip="none" rotWithShape="1">
                <a:gsLst>
                  <a:gs pos="0">
                    <a:srgbClr val="0070C0">
                      <a:tint val="66000"/>
                      <a:satMod val="160000"/>
                    </a:srgbClr>
                  </a:gs>
                  <a:gs pos="50000">
                    <a:srgbClr val="0070C0">
                      <a:tint val="44500"/>
                      <a:satMod val="160000"/>
                    </a:srgbClr>
                  </a:gs>
                  <a:gs pos="100000">
                    <a:srgbClr val="0070C0">
                      <a:tint val="23500"/>
                      <a:satMod val="160000"/>
                    </a:srgbClr>
                  </a:gs>
                </a:gsLst>
                <a:path path="circle">
                  <a:fillToRect t="100000" r="100000"/>
                </a:path>
                <a:tileRect l="-100000" b="-100000"/>
              </a:gradFill>
            </c:spPr>
          </c:dPt>
          <c:dPt>
            <c:idx val="2"/>
            <c:spPr>
              <a:gradFill flip="none" rotWithShape="1">
                <a:gsLst>
                  <a:gs pos="0">
                    <a:srgbClr val="FFC000">
                      <a:tint val="66000"/>
                      <a:satMod val="160000"/>
                    </a:srgbClr>
                  </a:gs>
                  <a:gs pos="50000">
                    <a:srgbClr val="FFC000">
                      <a:tint val="44500"/>
                      <a:satMod val="160000"/>
                    </a:srgbClr>
                  </a:gs>
                  <a:gs pos="100000">
                    <a:srgbClr val="FFC000">
                      <a:tint val="23500"/>
                      <a:satMod val="160000"/>
                    </a:srgbClr>
                  </a:gs>
                </a:gsLst>
                <a:lin ang="2700000" scaled="1"/>
                <a:tileRect/>
              </a:gradFill>
            </c:spPr>
          </c:dPt>
          <c:dLbls>
            <c:dLbl>
              <c:idx val="0"/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tx1"/>
                      </a:solidFill>
                    </a:defRPr>
                  </a:pPr>
                  <a:endParaRPr lang="el-GR"/>
                </a:p>
              </c:txPr>
            </c:dLbl>
            <c:dLbl>
              <c:idx val="1"/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tx1"/>
                      </a:solidFill>
                    </a:defRPr>
                  </a:pPr>
                  <a:endParaRPr lang="el-GR"/>
                </a:p>
              </c:txPr>
            </c:dLbl>
            <c:txPr>
              <a:bodyPr/>
              <a:lstStyle/>
              <a:p>
                <a:pPr>
                  <a:defRPr sz="1200" b="1"/>
                </a:pPr>
                <a:endParaRPr lang="el-GR"/>
              </a:p>
            </c:txPr>
            <c:showCatName val="1"/>
            <c:showPercent val="1"/>
            <c:showLeaderLines val="1"/>
          </c:dLbls>
          <c:cat>
            <c:strRef>
              <c:f>ΑΠΟΤΕΛΕΣΜΑΤΑ!$B$55:$B$57</c:f>
              <c:strCache>
                <c:ptCount val="3"/>
                <c:pt idx="0">
                  <c:v>ΟΧΙ/ΜΑΛΛΟΝ ΟΧΙ</c:v>
                </c:pt>
                <c:pt idx="1">
                  <c:v>ΝΑΙ/ΜΑΛΛΟΝ ΝΑΙ</c:v>
                </c:pt>
                <c:pt idx="2">
                  <c:v>ΔΞ/ΔΑ</c:v>
                </c:pt>
              </c:strCache>
            </c:strRef>
          </c:cat>
          <c:val>
            <c:numRef>
              <c:f>ΑΠΟΤΕΛΕΣΜΑΤΑ!$D$55:$D$57</c:f>
              <c:numCache>
                <c:formatCode>0%</c:formatCode>
                <c:ptCount val="3"/>
                <c:pt idx="0">
                  <c:v>0.64215686274509831</c:v>
                </c:pt>
                <c:pt idx="1">
                  <c:v>0.30882352941176483</c:v>
                </c:pt>
                <c:pt idx="2">
                  <c:v>4.901960784313731E-2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spPr>
    <a:noFill/>
    <a:ln>
      <a:noFill/>
    </a:ln>
  </c:sp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2913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76675" y="0"/>
            <a:ext cx="290830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04363"/>
            <a:ext cx="2982913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76675" y="9504363"/>
            <a:ext cx="290830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EE12318-0356-469D-8180-0A9A75F8131E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84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2738" tIns="46369" rIns="92738" bIns="46369" numCol="1" anchor="t" anchorCtr="0" compatLnSpc="1">
            <a:prstTxWarp prst="textNoShape">
              <a:avLst/>
            </a:prstTxWarp>
          </a:bodyPr>
          <a:lstStyle>
            <a:lvl1pPr defTabSz="927100">
              <a:defRPr kumimoji="0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863" y="0"/>
            <a:ext cx="2944812" cy="4984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2738" tIns="46369" rIns="92738" bIns="46369" numCol="1" anchor="t" anchorCtr="0" compatLnSpc="1">
            <a:prstTxWarp prst="textNoShape">
              <a:avLst/>
            </a:prstTxWarp>
          </a:bodyPr>
          <a:lstStyle>
            <a:lvl1pPr algn="r" defTabSz="927100">
              <a:defRPr kumimoji="0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3288" y="749300"/>
            <a:ext cx="4991100" cy="37433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4875" y="4741863"/>
            <a:ext cx="4987925" cy="449103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2738" tIns="46369" rIns="92738" bIns="463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83725"/>
            <a:ext cx="2944813" cy="4984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2738" tIns="46369" rIns="92738" bIns="46369" numCol="1" anchor="b" anchorCtr="0" compatLnSpc="1">
            <a:prstTxWarp prst="textNoShape">
              <a:avLst/>
            </a:prstTxWarp>
          </a:bodyPr>
          <a:lstStyle>
            <a:lvl1pPr defTabSz="927100">
              <a:defRPr kumimoji="0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863" y="9483725"/>
            <a:ext cx="2944812" cy="4984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2738" tIns="46369" rIns="92738" bIns="46369" numCol="1" anchor="b" anchorCtr="0" compatLnSpc="1">
            <a:prstTxWarp prst="textNoShape">
              <a:avLst/>
            </a:prstTxWarp>
          </a:bodyPr>
          <a:lstStyle>
            <a:lvl1pPr algn="r" defTabSz="927100">
              <a:defRPr kumimoji="0" sz="1200">
                <a:latin typeface="Times New Roman" pitchFamily="18" charset="0"/>
              </a:defRPr>
            </a:lvl1pPr>
          </a:lstStyle>
          <a:p>
            <a:pPr>
              <a:defRPr/>
            </a:pPr>
            <a:fld id="{38A6781C-B6C3-4C94-A6E6-E6FE1BD0AF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8A6781C-B6C3-4C94-A6E6-E6FE1BD0AF7C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8A6781C-B6C3-4C94-A6E6-E6FE1BD0AF7C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CDCD1D-B9A1-408D-9405-9796870264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87F682-969B-4F36-A701-570D403732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B46ED8-71D1-4997-BFD6-0A78EECE39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446727-2CF4-46F6-A589-F783B8A264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8B5050-3184-42C3-90C9-2EDD57E56B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E730D6-2ED9-4E44-8361-5618E03C9F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07D6DD-C9C0-4F0E-A44C-0FFF0FDDB6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871922-0BA9-4F3D-88A6-0610288B3E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3" descr="ΛΟΓΟΤΥΠΟ ΕΛΛΗΝΙΚΟ.jpg"/>
          <p:cNvPicPr>
            <a:picLocks noChangeAspect="1"/>
          </p:cNvPicPr>
          <p:nvPr userDrawn="1"/>
        </p:nvPicPr>
        <p:blipFill>
          <a:blip r:embed="rId2" cstate="print"/>
          <a:srcRect l="13332" t="15099" r="13332" b="20131"/>
          <a:stretch>
            <a:fillRect/>
          </a:stretch>
        </p:blipFill>
        <p:spPr bwMode="auto">
          <a:xfrm>
            <a:off x="357188" y="5000625"/>
            <a:ext cx="2071687" cy="1211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14" descr="LOGO_FLATTERN copy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625" y="6208713"/>
            <a:ext cx="1974850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D2EF8D-A224-4245-971E-A13B49322CD1}" type="datetimeFigureOut">
              <a:rPr lang="en-US"/>
              <a:pPr>
                <a:defRPr/>
              </a:pPr>
              <a:t>7/10/2012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90CA89-F263-44AA-A019-AD75875CE60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9590EE-3DF6-431C-B407-2FD4257860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13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/>
          </a:p>
        </p:txBody>
      </p:sp>
      <p:sp>
        <p:nvSpPr>
          <p:cNvPr id="6" name="Right Triangle 14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/>
          </a:p>
        </p:txBody>
      </p:sp>
      <p:sp>
        <p:nvSpPr>
          <p:cNvPr id="7" name="Freeform 15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kumimoji="0" lang="en-US">
              <a:latin typeface="+mn-lt"/>
            </a:endParaRPr>
          </a:p>
        </p:txBody>
      </p:sp>
      <p:sp>
        <p:nvSpPr>
          <p:cNvPr id="8" name="Freeform 16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kumimoji="0"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A4BDED-5326-4241-BD20-AF13F24FF5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kumimoji="0" lang="en-US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kumimoji="0" lang="en-US">
              <a:latin typeface="+mn-lt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B3739312-292A-40E0-ADF6-84F2F2E9D2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8" r:id="rId1"/>
    <p:sldLayoutId id="2147483811" r:id="rId2"/>
    <p:sldLayoutId id="2147483819" r:id="rId3"/>
    <p:sldLayoutId id="2147483812" r:id="rId4"/>
    <p:sldLayoutId id="2147483813" r:id="rId5"/>
    <p:sldLayoutId id="2147483814" r:id="rId6"/>
    <p:sldLayoutId id="2147483820" r:id="rId7"/>
    <p:sldLayoutId id="2147483815" r:id="rId8"/>
    <p:sldLayoutId id="2147483821" r:id="rId9"/>
    <p:sldLayoutId id="2147483816" r:id="rId10"/>
    <p:sldLayoutId id="214748381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chart" Target="../charts/chart2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8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0.xml"/><Relationship Id="rId2" Type="http://schemas.openxmlformats.org/officeDocument/2006/relationships/chart" Target="../charts/chart29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1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3.xml"/><Relationship Id="rId2" Type="http://schemas.openxmlformats.org/officeDocument/2006/relationships/chart" Target="../charts/chart32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/>
          <p:cNvSpPr>
            <a:spLocks noChangeArrowheads="1"/>
          </p:cNvSpPr>
          <p:nvPr/>
        </p:nvSpPr>
        <p:spPr bwMode="auto">
          <a:xfrm>
            <a:off x="428625" y="857250"/>
            <a:ext cx="8320088" cy="187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r>
              <a:rPr kumimoji="0" lang="el-GR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ΕΡΕΥΝΑ</a:t>
            </a:r>
            <a:br>
              <a:rPr kumimoji="0" lang="el-GR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kumimoji="0" lang="el-GR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Θέματα οικονομικής &amp; επιχειρηματικής επικαιρότητας</a:t>
            </a:r>
            <a:endParaRPr kumimoji="0" lang="el-GR" sz="4000" b="1" dirty="0">
              <a:solidFill>
                <a:srgbClr val="FFFF00"/>
              </a:solidFill>
            </a:endParaRPr>
          </a:p>
        </p:txBody>
      </p:sp>
      <p:pic>
        <p:nvPicPr>
          <p:cNvPr id="6147" name="Picture 6" descr="ΛΟΓΟΤΥΠΟ ΕΛΛΗΝΙΚΟ.jpg"/>
          <p:cNvPicPr>
            <a:picLocks noChangeAspect="1"/>
          </p:cNvPicPr>
          <p:nvPr/>
        </p:nvPicPr>
        <p:blipFill>
          <a:blip r:embed="rId2" cstate="print"/>
          <a:srcRect l="13332" t="15099" r="13332" b="20131"/>
          <a:stretch>
            <a:fillRect/>
          </a:stretch>
        </p:blipFill>
        <p:spPr bwMode="auto">
          <a:xfrm>
            <a:off x="3214688" y="3286125"/>
            <a:ext cx="3071812" cy="179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Picture 7" descr="LOGO_FLATTERN copy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86125" y="5154613"/>
            <a:ext cx="2928938" cy="681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2 - Γράφημα"/>
          <p:cNvGraphicFramePr/>
          <p:nvPr/>
        </p:nvGraphicFramePr>
        <p:xfrm>
          <a:off x="1475656" y="764704"/>
          <a:ext cx="7668344" cy="49922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1 - Γράφημα"/>
          <p:cNvGraphicFramePr/>
          <p:nvPr/>
        </p:nvGraphicFramePr>
        <p:xfrm>
          <a:off x="4643438" y="3429000"/>
          <a:ext cx="4500562" cy="3429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21 - Γράφημα"/>
          <p:cNvGraphicFramePr/>
          <p:nvPr/>
        </p:nvGraphicFramePr>
        <p:xfrm>
          <a:off x="0" y="142852"/>
          <a:ext cx="5500694" cy="43119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3 - Γράφημα"/>
          <p:cNvGraphicFramePr/>
          <p:nvPr/>
        </p:nvGraphicFramePr>
        <p:xfrm>
          <a:off x="1" y="836713"/>
          <a:ext cx="9001155" cy="48068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22 - Γράφημα"/>
          <p:cNvGraphicFramePr/>
          <p:nvPr/>
        </p:nvGraphicFramePr>
        <p:xfrm>
          <a:off x="4139952" y="3789040"/>
          <a:ext cx="5004048" cy="30689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22 - Γράφημα"/>
          <p:cNvGraphicFramePr/>
          <p:nvPr/>
        </p:nvGraphicFramePr>
        <p:xfrm>
          <a:off x="107504" y="692696"/>
          <a:ext cx="5328592" cy="4392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4 - Γράφημα"/>
          <p:cNvGraphicFramePr/>
          <p:nvPr/>
        </p:nvGraphicFramePr>
        <p:xfrm>
          <a:off x="251520" y="764704"/>
          <a:ext cx="8640960" cy="504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23 - Γράφημα"/>
          <p:cNvGraphicFramePr/>
          <p:nvPr/>
        </p:nvGraphicFramePr>
        <p:xfrm>
          <a:off x="4572000" y="3645024"/>
          <a:ext cx="4572000" cy="32129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23 - Γράφημα"/>
          <p:cNvGraphicFramePr/>
          <p:nvPr/>
        </p:nvGraphicFramePr>
        <p:xfrm>
          <a:off x="0" y="692696"/>
          <a:ext cx="5724128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6 - Γράφημα"/>
          <p:cNvGraphicFramePr/>
          <p:nvPr/>
        </p:nvGraphicFramePr>
        <p:xfrm>
          <a:off x="251520" y="836712"/>
          <a:ext cx="8712968" cy="4824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24 - Γράφημα"/>
          <p:cNvGraphicFramePr/>
          <p:nvPr/>
        </p:nvGraphicFramePr>
        <p:xfrm>
          <a:off x="4499992" y="3645024"/>
          <a:ext cx="4559492" cy="32129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24 - Γράφημα"/>
          <p:cNvGraphicFramePr/>
          <p:nvPr/>
        </p:nvGraphicFramePr>
        <p:xfrm>
          <a:off x="0" y="500042"/>
          <a:ext cx="5940152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7 - Γράφημα"/>
          <p:cNvGraphicFramePr/>
          <p:nvPr/>
        </p:nvGraphicFramePr>
        <p:xfrm>
          <a:off x="323528" y="764704"/>
          <a:ext cx="8640960" cy="49217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25 - Γράφημα"/>
          <p:cNvGraphicFramePr/>
          <p:nvPr/>
        </p:nvGraphicFramePr>
        <p:xfrm>
          <a:off x="4283968" y="3789040"/>
          <a:ext cx="4774946" cy="29850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25 - Γράφημα"/>
          <p:cNvGraphicFramePr/>
          <p:nvPr/>
        </p:nvGraphicFramePr>
        <p:xfrm>
          <a:off x="0" y="620688"/>
          <a:ext cx="5940152" cy="432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ChangeArrowheads="1"/>
          </p:cNvSpPr>
          <p:nvPr/>
        </p:nvSpPr>
        <p:spPr bwMode="auto">
          <a:xfrm>
            <a:off x="642938" y="747713"/>
            <a:ext cx="8215312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762000" indent="-762000" eaLnBrk="1" hangingPunct="1">
              <a:defRPr/>
            </a:pPr>
            <a:r>
              <a:rPr kumimoji="0" lang="el-GR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Ταυτότητα Έρευνας</a:t>
            </a:r>
            <a:br>
              <a:rPr kumimoji="0" lang="el-GR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kumimoji="0" lang="el-GR" sz="1400" b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kumimoji="0" lang="el-GR" sz="1400" b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kumimoji="0" lang="el-GR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Έρευνα </a:t>
            </a:r>
            <a:r>
              <a:rPr kumimoji="0" lang="el-GR" sz="2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για θέματα οικονομικής και επιχειρηματικής επικαιρότητας σε επιχειρήσεις – μέλη του ΕΒΕΘ</a:t>
            </a:r>
            <a:endParaRPr kumimoji="0" lang="el-GR" sz="2000" b="1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762000" indent="-762000" eaLnBrk="1" hangingPunct="1">
              <a:defRPr/>
            </a:pPr>
            <a:endParaRPr kumimoji="0" lang="el-GR" sz="2000" b="1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762000" indent="-762000" eaLnBrk="1" hangingPunct="1">
              <a:defRPr/>
            </a:pPr>
            <a:r>
              <a:rPr kumimoji="0" lang="el-GR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Δείγμα: </a:t>
            </a:r>
            <a:r>
              <a:rPr kumimoji="0" lang="el-GR" sz="2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r>
              <a:rPr kumimoji="0" lang="en-US" sz="2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04</a:t>
            </a:r>
            <a:r>
              <a:rPr kumimoji="0" lang="el-GR" sz="2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kumimoji="0" lang="el-GR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επιχειρήσεις – μέλη ΕΒΕΘ</a:t>
            </a:r>
          </a:p>
          <a:p>
            <a:pPr marL="762000" indent="-762000" eaLnBrk="1" hangingPunct="1">
              <a:defRPr/>
            </a:pPr>
            <a:r>
              <a:rPr kumimoji="0" lang="el-GR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kumimoji="0" lang="el-GR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kumimoji="0" lang="el-GR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Μέθοδος: Ηλεκτρονικό Ερωτηματολόγιο μέσω </a:t>
            </a:r>
            <a:r>
              <a:rPr kumimoji="0" lang="en-US" sz="20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PrimoQ</a:t>
            </a:r>
            <a:endParaRPr kumimoji="0" lang="el-GR" sz="2000" b="1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762000" indent="-762000" eaLnBrk="1" hangingPunct="1">
              <a:defRPr/>
            </a:pPr>
            <a:r>
              <a:rPr kumimoji="0" lang="el-GR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kumimoji="0" lang="el-GR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kumimoji="0" lang="el-GR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Περίοδος: </a:t>
            </a:r>
            <a:r>
              <a:rPr kumimoji="0" lang="el-GR" sz="2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29 Ιουνίου – </a:t>
            </a:r>
            <a:r>
              <a:rPr kumimoji="0" lang="en-US" sz="2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6</a:t>
            </a:r>
            <a:r>
              <a:rPr kumimoji="0" lang="el-GR" sz="2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Ιουλίου 2012 </a:t>
            </a:r>
          </a:p>
          <a:p>
            <a:pPr marL="762000" indent="-762000" eaLnBrk="1" hangingPunct="1">
              <a:defRPr/>
            </a:pPr>
            <a:r>
              <a:rPr kumimoji="0" lang="el-GR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kumimoji="0" lang="el-GR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kumimoji="0" lang="el-GR" sz="2000" b="1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7171" name="Picture 6" descr="ΛΟΓΟΤΥΠΟ ΕΛΛΗΝΙΚΟ.jpg"/>
          <p:cNvPicPr>
            <a:picLocks noChangeAspect="1"/>
          </p:cNvPicPr>
          <p:nvPr/>
        </p:nvPicPr>
        <p:blipFill>
          <a:blip r:embed="rId2" cstate="print"/>
          <a:srcRect l="13332" t="15099" r="13332" b="20131"/>
          <a:stretch>
            <a:fillRect/>
          </a:stretch>
        </p:blipFill>
        <p:spPr bwMode="auto">
          <a:xfrm>
            <a:off x="3714750" y="5086350"/>
            <a:ext cx="1928813" cy="1128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2" name="Picture 7" descr="LOGO_FLATTERN copy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32213" y="6216650"/>
            <a:ext cx="1839912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8 - Γράφημα"/>
          <p:cNvGraphicFramePr/>
          <p:nvPr/>
        </p:nvGraphicFramePr>
        <p:xfrm>
          <a:off x="251520" y="692696"/>
          <a:ext cx="8496944" cy="50979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28 - Γράφημα"/>
          <p:cNvGraphicFramePr/>
          <p:nvPr/>
        </p:nvGraphicFramePr>
        <p:xfrm>
          <a:off x="5148064" y="3284984"/>
          <a:ext cx="3995936" cy="35730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28 - Γράφημα"/>
          <p:cNvGraphicFramePr/>
          <p:nvPr/>
        </p:nvGraphicFramePr>
        <p:xfrm>
          <a:off x="0" y="692696"/>
          <a:ext cx="5868144" cy="4392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11 - Γράφημα"/>
          <p:cNvGraphicFramePr/>
          <p:nvPr/>
        </p:nvGraphicFramePr>
        <p:xfrm>
          <a:off x="395536" y="764704"/>
          <a:ext cx="8496944" cy="49264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27 - Γράφημα"/>
          <p:cNvGraphicFramePr/>
          <p:nvPr/>
        </p:nvGraphicFramePr>
        <p:xfrm>
          <a:off x="3923928" y="3429000"/>
          <a:ext cx="5134986" cy="33450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27 - Γράφημα"/>
          <p:cNvGraphicFramePr/>
          <p:nvPr/>
        </p:nvGraphicFramePr>
        <p:xfrm>
          <a:off x="0" y="260648"/>
          <a:ext cx="6804248" cy="4248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12 - Γράφημα"/>
          <p:cNvGraphicFramePr/>
          <p:nvPr/>
        </p:nvGraphicFramePr>
        <p:xfrm>
          <a:off x="251520" y="620688"/>
          <a:ext cx="8640960" cy="504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/>
          <p:cNvSpPr>
            <a:spLocks noChangeArrowheads="1"/>
          </p:cNvSpPr>
          <p:nvPr/>
        </p:nvSpPr>
        <p:spPr bwMode="auto">
          <a:xfrm>
            <a:off x="428625" y="1143000"/>
            <a:ext cx="8320088" cy="187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r>
              <a:rPr kumimoji="0" lang="el-GR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ΕΡΕΥΝΑ</a:t>
            </a:r>
            <a:br>
              <a:rPr kumimoji="0" lang="el-GR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kumimoji="0" lang="el-GR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kumimoji="0" lang="el-GR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Θέματα οικονομικής &amp; επιχειρηματικής επικαιρότητας</a:t>
            </a:r>
            <a:endParaRPr kumimoji="0" lang="el-GR" sz="2800" b="1" dirty="0">
              <a:solidFill>
                <a:srgbClr val="FFFF00"/>
              </a:solidFill>
            </a:endParaRPr>
          </a:p>
        </p:txBody>
      </p:sp>
      <p:pic>
        <p:nvPicPr>
          <p:cNvPr id="16387" name="Picture 6" descr="ΛΟΓΟΤΥΠΟ ΕΛΛΗΝΙΚΟ.jpg"/>
          <p:cNvPicPr>
            <a:picLocks noChangeAspect="1"/>
          </p:cNvPicPr>
          <p:nvPr/>
        </p:nvPicPr>
        <p:blipFill>
          <a:blip r:embed="rId2" cstate="print"/>
          <a:srcRect l="13332" t="15099" r="13332" b="20131"/>
          <a:stretch>
            <a:fillRect/>
          </a:stretch>
        </p:blipFill>
        <p:spPr bwMode="auto">
          <a:xfrm>
            <a:off x="3214688" y="3154363"/>
            <a:ext cx="3071812" cy="179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Picture 7" descr="LOGO_FLATTERN copy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86125" y="5154613"/>
            <a:ext cx="2928938" cy="681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26 - Γράφημα"/>
          <p:cNvGraphicFramePr/>
          <p:nvPr/>
        </p:nvGraphicFramePr>
        <p:xfrm>
          <a:off x="1071538" y="785794"/>
          <a:ext cx="6768752" cy="5256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- Γράφημα"/>
          <p:cNvGraphicFramePr/>
          <p:nvPr/>
        </p:nvGraphicFramePr>
        <p:xfrm>
          <a:off x="4067944" y="3933056"/>
          <a:ext cx="4968552" cy="2808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2 - Γράφημα"/>
          <p:cNvGraphicFramePr/>
          <p:nvPr/>
        </p:nvGraphicFramePr>
        <p:xfrm>
          <a:off x="107504" y="476672"/>
          <a:ext cx="5904656" cy="3960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4 - Γράφημα"/>
          <p:cNvGraphicFramePr/>
          <p:nvPr/>
        </p:nvGraphicFramePr>
        <p:xfrm>
          <a:off x="4139952" y="3429000"/>
          <a:ext cx="4865764" cy="3429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4 - Γράφημα"/>
          <p:cNvGraphicFramePr/>
          <p:nvPr/>
        </p:nvGraphicFramePr>
        <p:xfrm>
          <a:off x="0" y="692696"/>
          <a:ext cx="6156176" cy="4176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5 - Γράφημα"/>
          <p:cNvGraphicFramePr/>
          <p:nvPr/>
        </p:nvGraphicFramePr>
        <p:xfrm>
          <a:off x="2123728" y="4221088"/>
          <a:ext cx="7020272" cy="26369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5 - Γράφημα"/>
          <p:cNvGraphicFramePr/>
          <p:nvPr/>
        </p:nvGraphicFramePr>
        <p:xfrm>
          <a:off x="107504" y="260648"/>
          <a:ext cx="8424936" cy="4032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19 - Γράφημα"/>
          <p:cNvGraphicFramePr/>
          <p:nvPr/>
        </p:nvGraphicFramePr>
        <p:xfrm>
          <a:off x="4427984" y="3429000"/>
          <a:ext cx="4716016" cy="3429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19 - Γράφημα"/>
          <p:cNvGraphicFramePr/>
          <p:nvPr/>
        </p:nvGraphicFramePr>
        <p:xfrm>
          <a:off x="0" y="692696"/>
          <a:ext cx="5580112" cy="41044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1 - Γράφημα"/>
          <p:cNvGraphicFramePr/>
          <p:nvPr/>
        </p:nvGraphicFramePr>
        <p:xfrm>
          <a:off x="1428728" y="785794"/>
          <a:ext cx="7486650" cy="50040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20 - Γράφημα"/>
          <p:cNvGraphicFramePr/>
          <p:nvPr/>
        </p:nvGraphicFramePr>
        <p:xfrm>
          <a:off x="4211960" y="3717032"/>
          <a:ext cx="4932040" cy="31409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20 - Γράφημα"/>
          <p:cNvGraphicFramePr/>
          <p:nvPr/>
        </p:nvGraphicFramePr>
        <p:xfrm>
          <a:off x="0" y="692696"/>
          <a:ext cx="5796136" cy="4032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1825</TotalTime>
  <Words>770</Words>
  <Application>Microsoft Office PowerPoint</Application>
  <PresentationFormat>Προβολή στην οθόνη (4:3)</PresentationFormat>
  <Paragraphs>129</Paragraphs>
  <Slides>25</Slides>
  <Notes>2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25</vt:i4>
      </vt:variant>
    </vt:vector>
  </HeadingPairs>
  <TitlesOfParts>
    <vt:vector size="26" baseType="lpstr">
      <vt:lpstr>Flow</vt:lpstr>
      <vt:lpstr>Διαφάνεια 1</vt:lpstr>
      <vt:lpstr>Διαφάνεια 2</vt:lpstr>
      <vt:lpstr>Διαφάνεια 3</vt:lpstr>
      <vt:lpstr>Διαφάνεια 4</vt:lpstr>
      <vt:lpstr>Διαφάνεια 5</vt:lpstr>
      <vt:lpstr>Διαφάνεια 6</vt:lpstr>
      <vt:lpstr>Διαφάνεια 7</vt:lpstr>
      <vt:lpstr>Διαφάνεια 8</vt:lpstr>
      <vt:lpstr>Διαφάνεια 9</vt:lpstr>
      <vt:lpstr>Διαφάνεια 10</vt:lpstr>
      <vt:lpstr>Διαφάνεια 11</vt:lpstr>
      <vt:lpstr>Διαφάνεια 12</vt:lpstr>
      <vt:lpstr>Διαφάνεια 13</vt:lpstr>
      <vt:lpstr>Διαφάνεια 14</vt:lpstr>
      <vt:lpstr>Διαφάνεια 15</vt:lpstr>
      <vt:lpstr>Διαφάνεια 16</vt:lpstr>
      <vt:lpstr>Διαφάνεια 17</vt:lpstr>
      <vt:lpstr>Διαφάνεια 18</vt:lpstr>
      <vt:lpstr>Διαφάνεια 19</vt:lpstr>
      <vt:lpstr>Διαφάνεια 20</vt:lpstr>
      <vt:lpstr>Διαφάνεια 21</vt:lpstr>
      <vt:lpstr>Διαφάνεια 22</vt:lpstr>
      <vt:lpstr>Διαφάνεια 23</vt:lpstr>
      <vt:lpstr>Διαφάνεια 24</vt:lpstr>
      <vt:lpstr>Διαφάνεια 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[Product Name] Marketing Plan</dc:title>
  <dc:creator>veta</dc:creator>
  <cp:lastModifiedBy>Pasqual</cp:lastModifiedBy>
  <cp:revision>144</cp:revision>
  <cp:lastPrinted>1601-01-01T00:00:00Z</cp:lastPrinted>
  <dcterms:created xsi:type="dcterms:W3CDTF">2008-03-28T18:48:56Z</dcterms:created>
  <dcterms:modified xsi:type="dcterms:W3CDTF">2012-07-10T08:52:28Z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TC010178121033</vt:lpwstr>
  </property>
</Properties>
</file>