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charts/chart19.xml" ContentType="application/vnd.openxmlformats-officedocument.drawingml.chart+xml"/>
  <Override PartName="/ppt/charts/chart28.xml" ContentType="application/vnd.openxmlformats-officedocument.drawingml.char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charts/chart17.xml" ContentType="application/vnd.openxmlformats-officedocument.drawingml.chart+xml"/>
  <Override PartName="/ppt/charts/chart26.xml" ContentType="application/vnd.openxmlformats-officedocument.drawingml.char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charts/chart13.xml" ContentType="application/vnd.openxmlformats-officedocument.drawingml.chart+xml"/>
  <Override PartName="/ppt/charts/chart15.xml" ContentType="application/vnd.openxmlformats-officedocument.drawingml.chart+xml"/>
  <Override PartName="/ppt/charts/chart24.xml" ContentType="application/vnd.openxmlformats-officedocument.drawingml.char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22.xml" ContentType="application/vnd.openxmlformats-officedocument.drawingml.chart+xml"/>
  <Override PartName="/docProps/custom.xml" ContentType="application/vnd.openxmlformats-officedocument.custom-properties+xml"/>
  <Override PartName="/ppt/charts/chart7.xml" ContentType="application/vnd.openxmlformats-officedocument.drawingml.chart+xml"/>
  <Override PartName="/ppt/charts/chart20.xml" ContentType="application/vnd.openxmlformats-officedocument.drawingml.chart+xml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charts/chart29.xml" ContentType="application/vnd.openxmlformats-officedocument.drawingml.char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charts/chart18.xml" ContentType="application/vnd.openxmlformats-officedocument.drawingml.chart+xml"/>
  <Override PartName="/ppt/charts/chart27.xml" ContentType="application/vnd.openxmlformats-officedocument.drawingml.char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charts/chart16.xml" ContentType="application/vnd.openxmlformats-officedocument.drawingml.chart+xml"/>
  <Override PartName="/ppt/charts/chart25.xml" ContentType="application/vnd.openxmlformats-officedocument.drawingml.char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ppt/charts/chart14.xml" ContentType="application/vnd.openxmlformats-officedocument.drawingml.chart+xml"/>
  <Override PartName="/ppt/charts/chart23.xml" ContentType="application/vnd.openxmlformats-officedocument.drawingml.char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charts/chart21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10.xml" ContentType="application/vnd.openxmlformats-officedocument.drawingml.chart+xml"/>
  <Override PartName="/ppt/charts/chart4.xml" ContentType="application/vnd.openxmlformats-officedocument.drawingml.chart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4"/>
  </p:notesMasterIdLst>
  <p:handoutMasterIdLst>
    <p:handoutMasterId r:id="rId35"/>
  </p:handoutMasterIdLst>
  <p:sldIdLst>
    <p:sldId id="256" r:id="rId2"/>
    <p:sldId id="310" r:id="rId3"/>
    <p:sldId id="311" r:id="rId4"/>
    <p:sldId id="334" r:id="rId5"/>
    <p:sldId id="341" r:id="rId6"/>
    <p:sldId id="340" r:id="rId7"/>
    <p:sldId id="339" r:id="rId8"/>
    <p:sldId id="338" r:id="rId9"/>
    <p:sldId id="353" r:id="rId10"/>
    <p:sldId id="337" r:id="rId11"/>
    <p:sldId id="354" r:id="rId12"/>
    <p:sldId id="336" r:id="rId13"/>
    <p:sldId id="312" r:id="rId14"/>
    <p:sldId id="313" r:id="rId15"/>
    <p:sldId id="344" r:id="rId16"/>
    <p:sldId id="331" r:id="rId17"/>
    <p:sldId id="345" r:id="rId18"/>
    <p:sldId id="314" r:id="rId19"/>
    <p:sldId id="346" r:id="rId20"/>
    <p:sldId id="317" r:id="rId21"/>
    <p:sldId id="347" r:id="rId22"/>
    <p:sldId id="333" r:id="rId23"/>
    <p:sldId id="348" r:id="rId24"/>
    <p:sldId id="342" r:id="rId25"/>
    <p:sldId id="349" r:id="rId26"/>
    <p:sldId id="343" r:id="rId27"/>
    <p:sldId id="350" r:id="rId28"/>
    <p:sldId id="315" r:id="rId29"/>
    <p:sldId id="351" r:id="rId30"/>
    <p:sldId id="332" r:id="rId31"/>
    <p:sldId id="352" r:id="rId32"/>
    <p:sldId id="330" r:id="rId33"/>
  </p:sldIdLst>
  <p:sldSz cx="9144000" cy="6858000" type="screen4x3"/>
  <p:notesSz cx="6797675" cy="9982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CF8C7F"/>
    <a:srgbClr val="3366CC"/>
    <a:srgbClr val="FFFFFF"/>
    <a:srgbClr val="0066FF"/>
    <a:srgbClr val="0099FF"/>
    <a:srgbClr val="99CCFF"/>
    <a:srgbClr val="CCECFF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howOutlineIcons="0">
    <p:restoredLeft sz="15620" autoAdjust="0"/>
    <p:restoredTop sz="94670" autoAdjust="0"/>
  </p:normalViewPr>
  <p:slideViewPr>
    <p:cSldViewPr>
      <p:cViewPr varScale="1">
        <p:scale>
          <a:sx n="107" d="100"/>
          <a:sy n="107" d="100"/>
        </p:scale>
        <p:origin x="-165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0.0.182\&#964;&#945;%20&#941;&#947;&#947;&#961;&#945;&#966;&#940;%20&#956;&#959;&#965;\Palmos%20Analysis\PrimoQ\&#917;&#914;&#917;&#920;\&#927;&#953;&#954;&#959;&#957;&#959;&#956;&#953;&#954;&#942;%20-%20&#917;&#960;&#953;&#967;&#949;&#953;&#961;&#951;&#956;&#945;&#964;&#953;&#954;&#942;%20&#917;&#960;&#953;&#954;&#945;&#953;&#961;&#972;&#964;&#951;&#964;&#945;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0.0.182\&#964;&#945;%20&#941;&#947;&#947;&#961;&#945;&#966;&#940;%20&#956;&#959;&#965;\Palmos%20Analysis\PrimoQ\&#917;&#914;&#917;&#920;\&#927;&#953;&#954;&#959;&#957;&#959;&#956;&#953;&#954;&#942;%20-%20&#917;&#960;&#953;&#967;&#949;&#953;&#961;&#951;&#956;&#945;&#964;&#953;&#954;&#942;%20&#917;&#960;&#953;&#954;&#945;&#953;&#961;&#972;&#964;&#951;&#964;&#945;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0.0.182\&#964;&#945;%20&#941;&#947;&#947;&#961;&#945;&#966;&#940;%20&#956;&#959;&#965;\Palmos%20Analysis\PrimoQ\&#917;&#914;&#917;&#920;\&#927;&#953;&#954;&#959;&#957;&#959;&#956;&#953;&#954;&#942;%20-%20&#917;&#960;&#953;&#967;&#949;&#953;&#961;&#951;&#956;&#945;&#964;&#953;&#954;&#942;%20&#917;&#960;&#953;&#954;&#945;&#953;&#961;&#972;&#964;&#951;&#964;&#945;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0.0.182\&#964;&#945;%20&#941;&#947;&#947;&#961;&#945;&#966;&#940;%20&#956;&#959;&#965;\Palmos%20Analysis\PrimoQ\&#917;&#914;&#917;&#920;\&#927;&#953;&#954;&#959;&#957;&#959;&#956;&#953;&#954;&#942;%20-%20&#917;&#960;&#953;&#967;&#949;&#953;&#961;&#951;&#956;&#945;&#964;&#953;&#954;&#942;%20&#917;&#960;&#953;&#954;&#945;&#953;&#961;&#972;&#964;&#951;&#964;&#945;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Director\&#932;&#945;%20&#941;&#947;&#947;&#961;&#945;&#966;&#940;%20&#956;&#959;&#965;\Palmos%20Analysis\PrimoQ\&#917;&#914;&#917;&#920;\&#927;&#953;&#954;&#959;&#957;&#959;&#956;&#953;&#954;&#942;%20-%20&#917;&#960;&#953;&#967;&#949;&#953;&#961;&#951;&#956;&#945;&#964;&#953;&#954;&#942;%20&#917;&#960;&#953;&#954;&#945;&#953;&#961;&#972;&#964;&#951;&#964;&#945;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0.0.182\&#964;&#945;%20&#941;&#947;&#947;&#961;&#945;&#966;&#940;%20&#956;&#959;&#965;\Palmos%20Analysis\PrimoQ\&#917;&#914;&#917;&#920;\&#927;&#953;&#954;&#959;&#957;&#959;&#956;&#953;&#954;&#942;%20-%20&#917;&#960;&#953;&#967;&#949;&#953;&#961;&#951;&#956;&#945;&#964;&#953;&#954;&#942;%20&#917;&#960;&#953;&#954;&#945;&#953;&#961;&#972;&#964;&#951;&#964;&#945;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Director\&#932;&#945;%20&#941;&#947;&#947;&#961;&#945;&#966;&#940;%20&#956;&#959;&#965;\Palmos%20Analysis\PrimoQ\&#917;&#914;&#917;&#920;\&#927;&#953;&#954;&#959;&#957;&#959;&#956;&#953;&#954;&#942;%20-%20&#917;&#960;&#953;&#967;&#949;&#953;&#961;&#951;&#956;&#945;&#964;&#953;&#954;&#942;%20&#917;&#960;&#953;&#954;&#945;&#953;&#961;&#972;&#964;&#951;&#964;&#945;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0.0.182\&#964;&#945;%20&#941;&#947;&#947;&#961;&#945;&#966;&#940;%20&#956;&#959;&#965;\Palmos%20Analysis\PrimoQ\&#917;&#914;&#917;&#920;\&#927;&#953;&#954;&#959;&#957;&#959;&#956;&#953;&#954;&#942;%20-%20&#917;&#960;&#953;&#967;&#949;&#953;&#961;&#951;&#956;&#945;&#964;&#953;&#954;&#942;%20&#917;&#960;&#953;&#954;&#945;&#953;&#961;&#972;&#964;&#951;&#964;&#945;.xlsx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Director\&#932;&#945;%20&#941;&#947;&#947;&#961;&#945;&#966;&#940;%20&#956;&#959;&#965;\Palmos%20Analysis\PrimoQ\&#917;&#914;&#917;&#920;\&#927;&#953;&#954;&#959;&#957;&#959;&#956;&#953;&#954;&#942;%20-%20&#917;&#960;&#953;&#967;&#949;&#953;&#961;&#951;&#956;&#945;&#964;&#953;&#954;&#942;%20&#917;&#960;&#953;&#954;&#945;&#953;&#961;&#972;&#964;&#951;&#964;&#945;.xlsx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0.0.182\&#964;&#945;%20&#941;&#947;&#947;&#961;&#945;&#966;&#940;%20&#956;&#959;&#965;\Palmos%20Analysis\PrimoQ\&#917;&#914;&#917;&#920;\&#927;&#953;&#954;&#959;&#957;&#959;&#956;&#953;&#954;&#942;%20-%20&#917;&#960;&#953;&#967;&#949;&#953;&#961;&#951;&#956;&#945;&#964;&#953;&#954;&#942;%20&#917;&#960;&#953;&#954;&#945;&#953;&#961;&#972;&#964;&#951;&#964;&#945;.xlsx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Director\&#932;&#945;%20&#941;&#947;&#947;&#961;&#945;&#966;&#940;%20&#956;&#959;&#965;\Palmos%20Analysis\PrimoQ\&#917;&#914;&#917;&#920;\&#927;&#953;&#954;&#959;&#957;&#959;&#956;&#953;&#954;&#942;%20-%20&#917;&#960;&#953;&#967;&#949;&#953;&#961;&#951;&#956;&#945;&#964;&#953;&#954;&#942;%20&#917;&#960;&#953;&#954;&#945;&#953;&#961;&#972;&#964;&#951;&#964;&#945;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0.0.182\&#964;&#945;%20&#941;&#947;&#947;&#961;&#945;&#966;&#940;%20&#956;&#959;&#965;\Palmos%20Analysis\PrimoQ\&#917;&#914;&#917;&#920;\&#927;&#953;&#954;&#959;&#957;&#959;&#956;&#953;&#954;&#942;%20-%20&#917;&#960;&#953;&#967;&#949;&#953;&#961;&#951;&#956;&#945;&#964;&#953;&#954;&#942;%20&#917;&#960;&#953;&#954;&#945;&#953;&#961;&#972;&#964;&#951;&#964;&#945;.xlsx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0.0.182\&#964;&#945;%20&#941;&#947;&#947;&#961;&#945;&#966;&#940;%20&#956;&#959;&#965;\Palmos%20Analysis\PrimoQ\&#917;&#914;&#917;&#920;\&#927;&#953;&#954;&#959;&#957;&#959;&#956;&#953;&#954;&#942;%20-%20&#917;&#960;&#953;&#967;&#949;&#953;&#961;&#951;&#956;&#945;&#964;&#953;&#954;&#942;%20&#917;&#960;&#953;&#954;&#945;&#953;&#961;&#972;&#964;&#951;&#964;&#945;.xlsx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Director\&#932;&#945;%20&#941;&#947;&#947;&#961;&#945;&#966;&#940;%20&#956;&#959;&#965;\Palmos%20Analysis\PrimoQ\&#917;&#914;&#917;&#920;\&#927;&#953;&#954;&#959;&#957;&#959;&#956;&#953;&#954;&#942;%20-%20&#917;&#960;&#953;&#967;&#949;&#953;&#961;&#951;&#956;&#945;&#964;&#953;&#954;&#942;%20&#917;&#960;&#953;&#954;&#945;&#953;&#961;&#972;&#964;&#951;&#964;&#945;.xlsx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0.0.182\&#964;&#945;%20&#941;&#947;&#947;&#961;&#945;&#966;&#940;%20&#956;&#959;&#965;\Palmos%20Analysis\PrimoQ\&#917;&#914;&#917;&#920;\&#927;&#953;&#954;&#959;&#957;&#959;&#956;&#953;&#954;&#942;%20-%20&#917;&#960;&#953;&#967;&#949;&#953;&#961;&#951;&#956;&#945;&#964;&#953;&#954;&#942;%20&#917;&#960;&#953;&#954;&#945;&#953;&#961;&#972;&#964;&#951;&#964;&#945;.xlsx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Director\&#932;&#945;%20&#941;&#947;&#947;&#961;&#945;&#966;&#940;%20&#956;&#959;&#965;\Palmos%20Analysis\PrimoQ\&#917;&#914;&#917;&#920;\&#927;&#953;&#954;&#959;&#957;&#959;&#956;&#953;&#954;&#942;%20-%20&#917;&#960;&#953;&#967;&#949;&#953;&#961;&#951;&#956;&#945;&#964;&#953;&#954;&#942;%20&#917;&#960;&#953;&#954;&#945;&#953;&#961;&#972;&#964;&#951;&#964;&#945;.xlsx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0.0.182\&#964;&#945;%20&#941;&#947;&#947;&#961;&#945;&#966;&#940;%20&#956;&#959;&#965;\Palmos%20Analysis\PrimoQ\&#917;&#914;&#917;&#920;\&#927;&#953;&#954;&#959;&#957;&#959;&#956;&#953;&#954;&#942;%20-%20&#917;&#960;&#953;&#967;&#949;&#953;&#961;&#951;&#956;&#945;&#964;&#953;&#954;&#942;%20&#917;&#960;&#953;&#954;&#945;&#953;&#961;&#972;&#964;&#951;&#964;&#945;.xlsx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Director\&#932;&#945;%20&#941;&#947;&#947;&#961;&#945;&#966;&#940;%20&#956;&#959;&#965;\Palmos%20Analysis\PrimoQ\&#917;&#914;&#917;&#920;\&#927;&#953;&#954;&#959;&#957;&#959;&#956;&#953;&#954;&#942;%20-%20&#917;&#960;&#953;&#967;&#949;&#953;&#961;&#951;&#956;&#945;&#964;&#953;&#954;&#942;%20&#917;&#960;&#953;&#954;&#945;&#953;&#961;&#972;&#964;&#951;&#964;&#945;.xlsx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0.0.182\&#964;&#945;%20&#941;&#947;&#947;&#961;&#945;&#966;&#940;%20&#956;&#959;&#965;\Palmos%20Analysis\PrimoQ\&#917;&#914;&#917;&#920;\&#927;&#953;&#954;&#959;&#957;&#959;&#956;&#953;&#954;&#942;%20-%20&#917;&#960;&#953;&#967;&#949;&#953;&#961;&#951;&#956;&#945;&#964;&#953;&#954;&#942;%20&#917;&#960;&#953;&#954;&#945;&#953;&#961;&#972;&#964;&#951;&#964;&#945;.xlsx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Director\&#932;&#945;%20&#941;&#947;&#947;&#961;&#945;&#966;&#940;%20&#956;&#959;&#965;\Palmos%20Analysis\PrimoQ\&#917;&#914;&#917;&#920;\&#927;&#953;&#954;&#959;&#957;&#959;&#956;&#953;&#954;&#942;%20-%20&#917;&#960;&#953;&#967;&#949;&#953;&#961;&#951;&#956;&#945;&#964;&#953;&#954;&#942;%20&#917;&#960;&#953;&#954;&#945;&#953;&#961;&#972;&#964;&#951;&#964;&#945;.xlsx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0.0.182\&#964;&#945;%20&#941;&#947;&#947;&#961;&#945;&#966;&#940;%20&#956;&#959;&#965;\Palmos%20Analysis\PrimoQ\&#917;&#914;&#917;&#920;\&#927;&#953;&#954;&#959;&#957;&#959;&#956;&#953;&#954;&#942;%20-%20&#917;&#960;&#953;&#967;&#949;&#953;&#961;&#951;&#956;&#945;&#964;&#953;&#954;&#942;%20&#917;&#960;&#953;&#954;&#945;&#953;&#961;&#972;&#964;&#951;&#964;&#945;.xlsx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Director\&#932;&#945;%20&#941;&#947;&#947;&#961;&#945;&#966;&#940;%20&#956;&#959;&#965;\Palmos%20Analysis\PrimoQ\&#917;&#914;&#917;&#920;\&#927;&#953;&#954;&#959;&#957;&#959;&#956;&#953;&#954;&#942;%20-%20&#917;&#960;&#953;&#967;&#949;&#953;&#961;&#951;&#956;&#945;&#964;&#953;&#954;&#942;%20&#917;&#960;&#953;&#954;&#945;&#953;&#961;&#972;&#964;&#951;&#964;&#945;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0.0.182\&#964;&#945;%20&#941;&#947;&#947;&#961;&#945;&#966;&#940;%20&#956;&#959;&#965;\Palmos%20Analysis\PrimoQ\&#917;&#914;&#917;&#920;\&#927;&#953;&#954;&#959;&#957;&#959;&#956;&#953;&#954;&#942;%20-%20&#917;&#960;&#953;&#967;&#949;&#953;&#961;&#951;&#956;&#945;&#964;&#953;&#954;&#942;%20&#917;&#960;&#953;&#954;&#945;&#953;&#961;&#972;&#964;&#951;&#964;&#945;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0.0.182\&#964;&#945;%20&#941;&#947;&#947;&#961;&#945;&#966;&#940;%20&#956;&#959;&#965;\Palmos%20Analysis\PrimoQ\&#917;&#914;&#917;&#920;\&#927;&#953;&#954;&#959;&#957;&#959;&#956;&#953;&#954;&#942;%20-%20&#917;&#960;&#953;&#967;&#949;&#953;&#961;&#951;&#956;&#945;&#964;&#953;&#954;&#942;%20&#917;&#960;&#953;&#954;&#945;&#953;&#961;&#972;&#964;&#951;&#964;&#945;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0.0.182\&#964;&#945;%20&#941;&#947;&#947;&#961;&#945;&#966;&#940;%20&#956;&#959;&#965;\Palmos%20Analysis\PrimoQ\&#917;&#914;&#917;&#920;\&#927;&#953;&#954;&#959;&#957;&#959;&#956;&#953;&#954;&#942;%20-%20&#917;&#960;&#953;&#967;&#949;&#953;&#961;&#951;&#956;&#945;&#964;&#953;&#954;&#942;%20&#917;&#960;&#953;&#954;&#945;&#953;&#961;&#972;&#964;&#951;&#964;&#945;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0.0.182\&#964;&#945;%20&#941;&#947;&#947;&#961;&#945;&#966;&#940;%20&#956;&#959;&#965;\Palmos%20Analysis\PrimoQ\&#917;&#914;&#917;&#920;\&#927;&#953;&#954;&#959;&#957;&#959;&#956;&#953;&#954;&#942;%20-%20&#917;&#960;&#953;&#967;&#949;&#953;&#961;&#951;&#956;&#945;&#964;&#953;&#954;&#942;%20&#917;&#960;&#953;&#954;&#945;&#953;&#961;&#972;&#964;&#951;&#964;&#945;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Director\&#932;&#945;%20&#941;&#947;&#947;&#961;&#945;&#966;&#940;%20&#956;&#959;&#965;\Palmos%20Analysis\PrimoQ\&#917;&#914;&#917;&#920;\&#927;&#953;&#954;&#959;&#957;&#959;&#956;&#953;&#954;&#942;%20-%20&#917;&#960;&#953;&#967;&#949;&#953;&#961;&#951;&#956;&#945;&#964;&#953;&#954;&#942;%20&#917;&#960;&#953;&#954;&#945;&#953;&#961;&#972;&#964;&#951;&#964;&#945;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0.0.182\&#964;&#945;%20&#941;&#947;&#947;&#961;&#945;&#966;&#940;%20&#956;&#959;&#965;\Palmos%20Analysis\PrimoQ\&#917;&#914;&#917;&#920;\&#927;&#953;&#954;&#959;&#957;&#959;&#956;&#953;&#954;&#942;%20-%20&#917;&#960;&#953;&#967;&#949;&#953;&#961;&#951;&#956;&#945;&#964;&#953;&#954;&#942;%20&#917;&#960;&#953;&#954;&#945;&#953;&#961;&#972;&#964;&#951;&#964;&#945;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Director\&#932;&#945;%20&#941;&#947;&#947;&#961;&#945;&#966;&#940;%20&#956;&#959;&#965;\Palmos%20Analysis\PrimoQ\&#917;&#914;&#917;&#920;\&#927;&#953;&#954;&#959;&#957;&#959;&#956;&#953;&#954;&#942;%20-%20&#917;&#960;&#953;&#967;&#949;&#953;&#961;&#951;&#956;&#945;&#964;&#953;&#954;&#942;%20&#917;&#960;&#953;&#954;&#945;&#953;&#961;&#972;&#964;&#951;&#964;&#945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style val="26"/>
  <c:chart>
    <c:title>
      <c:tx>
        <c:rich>
          <a:bodyPr/>
          <a:lstStyle/>
          <a:p>
            <a:pPr>
              <a:defRPr sz="1400"/>
            </a:pPr>
            <a:r>
              <a:rPr lang="el-GR" sz="1400"/>
              <a:t>Στην επιχείρησή σας έχετε υιοθετήσει επιχειρησιακές συμβάσεις για τους εργαζόμενούς σας;</a:t>
            </a:r>
          </a:p>
        </c:rich>
      </c:tx>
      <c:layout/>
    </c:title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ΑΠΟΤΕΛΕΣΜΑΤΑ!$D$3</c:f>
              <c:strCache>
                <c:ptCount val="1"/>
                <c:pt idx="0">
                  <c:v>ΠΟΣΟΣΤΟ</c:v>
                </c:pt>
              </c:strCache>
            </c:strRef>
          </c:tx>
          <c:explosion val="25"/>
          <c:dPt>
            <c:idx val="0"/>
            <c:spPr>
              <a:solidFill>
                <a:srgbClr val="FF0000"/>
              </a:solidFill>
            </c:spPr>
          </c:dPt>
          <c:dPt>
            <c:idx val="1"/>
            <c:spPr>
              <a:solidFill>
                <a:srgbClr val="0070C0"/>
              </a:solidFill>
            </c:spPr>
          </c:dPt>
          <c:dPt>
            <c:idx val="2"/>
            <c:spPr>
              <a:solidFill>
                <a:srgbClr val="FFC000"/>
              </a:solidFill>
            </c:spPr>
          </c:dPt>
          <c:dLbls>
            <c:dLbl>
              <c:idx val="0"/>
              <c:spPr/>
              <c:txPr>
                <a:bodyPr/>
                <a:lstStyle/>
                <a:p>
                  <a:pPr>
                    <a:defRPr sz="1400" b="1">
                      <a:solidFill>
                        <a:schemeClr val="bg1"/>
                      </a:solidFill>
                    </a:defRPr>
                  </a:pPr>
                  <a:endParaRPr lang="el-GR"/>
                </a:p>
              </c:txPr>
            </c:dLbl>
            <c:dLbl>
              <c:idx val="1"/>
              <c:spPr/>
              <c:txPr>
                <a:bodyPr/>
                <a:lstStyle/>
                <a:p>
                  <a:pPr>
                    <a:defRPr sz="1400" b="1">
                      <a:solidFill>
                        <a:schemeClr val="bg1"/>
                      </a:solidFill>
                    </a:defRPr>
                  </a:pPr>
                  <a:endParaRPr lang="el-GR"/>
                </a:p>
              </c:txPr>
            </c:dLbl>
            <c:txPr>
              <a:bodyPr/>
              <a:lstStyle/>
              <a:p>
                <a:pPr>
                  <a:defRPr sz="1400" b="1"/>
                </a:pPr>
                <a:endParaRPr lang="el-GR"/>
              </a:p>
            </c:txPr>
            <c:showCatName val="1"/>
            <c:showPercent val="1"/>
            <c:showLeaderLines val="1"/>
          </c:dLbls>
          <c:cat>
            <c:strRef>
              <c:f>ΑΠΟΤΕΛΕΣΜΑΤΑ!$B$4:$B$6</c:f>
              <c:strCache>
                <c:ptCount val="3"/>
                <c:pt idx="0">
                  <c:v>ΟΧΙ</c:v>
                </c:pt>
                <c:pt idx="1">
                  <c:v>ΝΑΙ</c:v>
                </c:pt>
                <c:pt idx="2">
                  <c:v>ΔΞ/ΔΑ</c:v>
                </c:pt>
              </c:strCache>
            </c:strRef>
          </c:cat>
          <c:val>
            <c:numRef>
              <c:f>ΑΠΟΤΕΛΕΣΜΑΤΑ!$D$4:$D$6</c:f>
              <c:numCache>
                <c:formatCode>0%</c:formatCode>
                <c:ptCount val="3"/>
                <c:pt idx="0">
                  <c:v>0.8</c:v>
                </c:pt>
                <c:pt idx="1">
                  <c:v>0.125</c:v>
                </c:pt>
                <c:pt idx="2">
                  <c:v>7.5000000000000025E-2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spPr>
    <a:noFill/>
    <a:ln>
      <a:noFill/>
    </a:ln>
  </c:sp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style val="26"/>
  <c:chart>
    <c:title>
      <c:tx>
        <c:rich>
          <a:bodyPr/>
          <a:lstStyle/>
          <a:p>
            <a:pPr>
              <a:defRPr sz="1400"/>
            </a:pPr>
            <a:r>
              <a:rPr lang="el-GR" sz="1400"/>
              <a:t>Σχετικά με τη συζήτηση που έχει ξεκινήσει για την πιθανή περικοπή ή την κατάργηση του 13ου και του 14ου μισθού στον ιδιωτικό τομέα, εσείς προσωπικά είστε υπέρ:</a:t>
            </a:r>
          </a:p>
        </c:rich>
      </c:tx>
      <c:layout/>
    </c:title>
    <c:view3D>
      <c:rAngAx val="1"/>
    </c:view3D>
    <c:plotArea>
      <c:layout/>
      <c:bar3DChart>
        <c:barDir val="bar"/>
        <c:grouping val="clustered"/>
        <c:ser>
          <c:idx val="0"/>
          <c:order val="0"/>
          <c:tx>
            <c:strRef>
              <c:f>ΑΠΟΤΕΛΕΣΜΑΤΑ!$D$90</c:f>
              <c:strCache>
                <c:ptCount val="1"/>
                <c:pt idx="0">
                  <c:v>ΠΟΣΟΣΤΟ</c:v>
                </c:pt>
              </c:strCache>
            </c:strRef>
          </c:tx>
          <c:dLbls>
            <c:txPr>
              <a:bodyPr/>
              <a:lstStyle/>
              <a:p>
                <a:pPr>
                  <a:defRPr sz="1400" b="1"/>
                </a:pPr>
                <a:endParaRPr lang="el-GR"/>
              </a:p>
            </c:txPr>
            <c:showVal val="1"/>
          </c:dLbls>
          <c:cat>
            <c:strRef>
              <c:f>ΑΠΟΤΕΛΕΣΜΑΤΑ!$B$91:$B$95</c:f>
              <c:strCache>
                <c:ptCount val="5"/>
                <c:pt idx="0">
                  <c:v>Της διατήρησης του 13ου και 14 μισθού όπως ισχύουν σήμερα</c:v>
                </c:pt>
                <c:pt idx="1">
                  <c:v>Της περικοπής- μείωσης του 13ου και 14ου μισθού</c:v>
                </c:pt>
                <c:pt idx="2">
                  <c:v>Της πλήρους κατάργησης του 13ου και 14ου μισθού</c:v>
                </c:pt>
                <c:pt idx="3">
                  <c:v>Δεν έχω γνώμη</c:v>
                </c:pt>
                <c:pt idx="4">
                  <c:v>ΔΞ/ΔΑ</c:v>
                </c:pt>
              </c:strCache>
            </c:strRef>
          </c:cat>
          <c:val>
            <c:numRef>
              <c:f>ΑΠΟΤΕΛΕΣΜΑΤΑ!$D$91:$D$95</c:f>
              <c:numCache>
                <c:formatCode>0%</c:formatCode>
                <c:ptCount val="5"/>
                <c:pt idx="0">
                  <c:v>0.43570000000000009</c:v>
                </c:pt>
                <c:pt idx="1">
                  <c:v>0.3000000000000001</c:v>
                </c:pt>
                <c:pt idx="2">
                  <c:v>0.16789999999999999</c:v>
                </c:pt>
                <c:pt idx="3">
                  <c:v>0.05</c:v>
                </c:pt>
                <c:pt idx="4">
                  <c:v>4.6400000000000004E-2</c:v>
                </c:pt>
              </c:numCache>
            </c:numRef>
          </c:val>
        </c:ser>
        <c:dLbls>
          <c:showVal val="1"/>
        </c:dLbls>
        <c:shape val="box"/>
        <c:axId val="145504128"/>
        <c:axId val="145505664"/>
        <c:axId val="0"/>
      </c:bar3DChart>
      <c:catAx>
        <c:axId val="145504128"/>
        <c:scaling>
          <c:orientation val="maxMin"/>
        </c:scaling>
        <c:axPos val="l"/>
        <c:majorTickMark val="none"/>
        <c:tickLblPos val="nextTo"/>
        <c:txPr>
          <a:bodyPr/>
          <a:lstStyle/>
          <a:p>
            <a:pPr>
              <a:defRPr sz="1200" b="1"/>
            </a:pPr>
            <a:endParaRPr lang="el-GR"/>
          </a:p>
        </c:txPr>
        <c:crossAx val="145505664"/>
        <c:crosses val="autoZero"/>
        <c:auto val="1"/>
        <c:lblAlgn val="ctr"/>
        <c:lblOffset val="100"/>
      </c:catAx>
      <c:valAx>
        <c:axId val="145505664"/>
        <c:scaling>
          <c:orientation val="minMax"/>
        </c:scaling>
        <c:delete val="1"/>
        <c:axPos val="t"/>
        <c:numFmt formatCode="0%" sourceLinked="1"/>
        <c:tickLblPos val="nextTo"/>
        <c:crossAx val="145504128"/>
        <c:crosses val="autoZero"/>
        <c:crossBetween val="between"/>
      </c:valAx>
    </c:plotArea>
    <c:plotVisOnly val="1"/>
  </c:chart>
  <c:spPr>
    <a:noFill/>
    <a:ln>
      <a:noFill/>
    </a:ln>
  </c:sp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style val="26"/>
  <c:chart>
    <c:title>
      <c:tx>
        <c:rich>
          <a:bodyPr/>
          <a:lstStyle/>
          <a:p>
            <a:pPr>
              <a:defRPr sz="1200"/>
            </a:pPr>
            <a:r>
              <a:rPr lang="el-GR" sz="1200"/>
              <a:t>Σε μια κλίμακα από το 5 – Πολύ μέχρι το 1 – Καθόλου, πόσο ικανοποιημένοι θα λέγατε ότι είστε από τη λειτουργία καθενός από τους παρακάτω τομείς των δημοσίων υπηρεσιών;</a:t>
            </a:r>
          </a:p>
        </c:rich>
      </c:tx>
      <c:layout>
        <c:manualLayout>
          <c:xMode val="edge"/>
          <c:yMode val="edge"/>
          <c:x val="0.10415690760903133"/>
          <c:y val="1.1948993791227561E-2"/>
        </c:manualLayout>
      </c:layout>
    </c:title>
    <c:view3D>
      <c:rAngAx val="1"/>
    </c:view3D>
    <c:plotArea>
      <c:layout>
        <c:manualLayout>
          <c:layoutTarget val="inner"/>
          <c:xMode val="edge"/>
          <c:yMode val="edge"/>
          <c:x val="0.24140934697295838"/>
          <c:y val="0.21298079351655599"/>
          <c:w val="0.74357233896169272"/>
          <c:h val="0.63905962623417933"/>
        </c:manualLayout>
      </c:layout>
      <c:bar3DChart>
        <c:barDir val="bar"/>
        <c:grouping val="percentStacked"/>
        <c:ser>
          <c:idx val="0"/>
          <c:order val="0"/>
          <c:tx>
            <c:strRef>
              <c:f>ΑΠΟΤΕΛΕΣΜΑΤΑ!$B$134</c:f>
              <c:strCache>
                <c:ptCount val="1"/>
                <c:pt idx="0">
                  <c:v>Πολύ</c:v>
                </c:pt>
              </c:strCache>
            </c:strRef>
          </c:tx>
          <c:spPr>
            <a:gradFill flip="none" rotWithShape="1">
              <a:gsLst>
                <a:gs pos="0">
                  <a:srgbClr val="0070C0">
                    <a:shade val="30000"/>
                    <a:satMod val="115000"/>
                  </a:srgbClr>
                </a:gs>
                <a:gs pos="50000">
                  <a:srgbClr val="0070C0">
                    <a:shade val="67500"/>
                    <a:satMod val="115000"/>
                  </a:srgbClr>
                </a:gs>
                <a:gs pos="100000">
                  <a:srgbClr val="0070C0">
                    <a:shade val="100000"/>
                    <a:satMod val="115000"/>
                  </a:srgbClr>
                </a:gs>
              </a:gsLst>
              <a:lin ang="10800000" scaled="1"/>
              <a:tileRect/>
            </a:gradFill>
          </c:spPr>
          <c:dLbls>
            <c:dLbl>
              <c:idx val="3"/>
              <c:layout>
                <c:manualLayout>
                  <c:x val="4.5126070515348043E-3"/>
                  <c:y val="1.8640013435721694E-7"/>
                </c:manualLayout>
              </c:layout>
              <c:showVal val="1"/>
            </c:dLbl>
            <c:txPr>
              <a:bodyPr/>
              <a:lstStyle/>
              <a:p>
                <a:pPr>
                  <a:defRPr sz="1200" b="1">
                    <a:solidFill>
                      <a:schemeClr val="bg1"/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ΑΠΟΤΕΛΕΣΜΑΤΑ!$D$133:$G$133</c:f>
              <c:strCache>
                <c:ptCount val="4"/>
                <c:pt idx="0">
                  <c:v>Εφορία</c:v>
                </c:pt>
                <c:pt idx="1">
                  <c:v>Αδειοδοτήσεις</c:v>
                </c:pt>
                <c:pt idx="2">
                  <c:v>Δημοτικές Υπηρεσίες</c:v>
                </c:pt>
                <c:pt idx="3">
                  <c:v>Τελωνεία</c:v>
                </c:pt>
              </c:strCache>
            </c:strRef>
          </c:cat>
          <c:val>
            <c:numRef>
              <c:f>ΑΠΟΤΕΛΕΣΜΑΤΑ!$D$134:$G$134</c:f>
              <c:numCache>
                <c:formatCode>General</c:formatCode>
                <c:ptCount val="4"/>
                <c:pt idx="3" formatCode="0%">
                  <c:v>1.0699999999999998E-2</c:v>
                </c:pt>
              </c:numCache>
            </c:numRef>
          </c:val>
        </c:ser>
        <c:ser>
          <c:idx val="1"/>
          <c:order val="1"/>
          <c:tx>
            <c:strRef>
              <c:f>ΑΠΟΤΕΛΕΣΜΑΤΑ!$B$135</c:f>
              <c:strCache>
                <c:ptCount val="1"/>
                <c:pt idx="0">
                  <c:v>Αρκετά</c:v>
                </c:pt>
              </c:strCache>
            </c:strRef>
          </c:tx>
          <c:spPr>
            <a:gradFill flip="none" rotWithShape="1">
              <a:gsLst>
                <a:gs pos="0">
                  <a:srgbClr val="00B0F0">
                    <a:shade val="30000"/>
                    <a:satMod val="115000"/>
                  </a:srgbClr>
                </a:gs>
                <a:gs pos="50000">
                  <a:srgbClr val="00B0F0">
                    <a:shade val="67500"/>
                    <a:satMod val="115000"/>
                  </a:srgbClr>
                </a:gs>
                <a:gs pos="100000">
                  <a:srgbClr val="00B0F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</c:spPr>
          <c:dLbls>
            <c:dLbl>
              <c:idx val="1"/>
              <c:layout>
                <c:manualLayout>
                  <c:x val="1.0529416453581204E-2"/>
                  <c:y val="-2.367281706336656E-3"/>
                </c:manualLayout>
              </c:layout>
              <c:showVal val="1"/>
            </c:dLbl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ΑΠΟΤΕΛΕΣΜΑΤΑ!$D$133:$G$133</c:f>
              <c:strCache>
                <c:ptCount val="4"/>
                <c:pt idx="0">
                  <c:v>Εφορία</c:v>
                </c:pt>
                <c:pt idx="1">
                  <c:v>Αδειοδοτήσεις</c:v>
                </c:pt>
                <c:pt idx="2">
                  <c:v>Δημοτικές Υπηρεσίες</c:v>
                </c:pt>
                <c:pt idx="3">
                  <c:v>Τελωνεία</c:v>
                </c:pt>
              </c:strCache>
            </c:strRef>
          </c:cat>
          <c:val>
            <c:numRef>
              <c:f>ΑΠΟΤΕΛΕΣΜΑΤΑ!$D$135:$G$135</c:f>
              <c:numCache>
                <c:formatCode>0%</c:formatCode>
                <c:ptCount val="4"/>
                <c:pt idx="0">
                  <c:v>7.1400000000000019E-2</c:v>
                </c:pt>
                <c:pt idx="1">
                  <c:v>1.43E-2</c:v>
                </c:pt>
                <c:pt idx="2">
                  <c:v>8.5700000000000026E-2</c:v>
                </c:pt>
                <c:pt idx="3">
                  <c:v>0.12859999999999999</c:v>
                </c:pt>
              </c:numCache>
            </c:numRef>
          </c:val>
        </c:ser>
        <c:ser>
          <c:idx val="2"/>
          <c:order val="2"/>
          <c:tx>
            <c:strRef>
              <c:f>ΑΠΟΤΕΛΕΣΜΑΤΑ!$B$136</c:f>
              <c:strCache>
                <c:ptCount val="1"/>
                <c:pt idx="0">
                  <c:v>Ούτε πολύ/ούτε λίγο</c:v>
                </c:pt>
              </c:strCache>
            </c:strRef>
          </c:tx>
          <c:spPr>
            <a:solidFill>
              <a:schemeClr val="tx1">
                <a:lumMod val="75000"/>
                <a:lumOff val="25000"/>
              </a:schemeClr>
            </a:solidFill>
          </c:spPr>
          <c:dLbls>
            <c:txPr>
              <a:bodyPr/>
              <a:lstStyle/>
              <a:p>
                <a:pPr algn="ctr">
                  <a:defRPr lang="el-GR"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showVal val="1"/>
          </c:dLbls>
          <c:cat>
            <c:strRef>
              <c:f>ΑΠΟΤΕΛΕΣΜΑΤΑ!$D$133:$G$133</c:f>
              <c:strCache>
                <c:ptCount val="4"/>
                <c:pt idx="0">
                  <c:v>Εφορία</c:v>
                </c:pt>
                <c:pt idx="1">
                  <c:v>Αδειοδοτήσεις</c:v>
                </c:pt>
                <c:pt idx="2">
                  <c:v>Δημοτικές Υπηρεσίες</c:v>
                </c:pt>
                <c:pt idx="3">
                  <c:v>Τελωνεία</c:v>
                </c:pt>
              </c:strCache>
            </c:strRef>
          </c:cat>
          <c:val>
            <c:numRef>
              <c:f>ΑΠΟΤΕΛΕΣΜΑΤΑ!$D$136:$G$136</c:f>
              <c:numCache>
                <c:formatCode>0%</c:formatCode>
                <c:ptCount val="4"/>
                <c:pt idx="0">
                  <c:v>0.19289999999999999</c:v>
                </c:pt>
                <c:pt idx="1">
                  <c:v>0.1321</c:v>
                </c:pt>
                <c:pt idx="2">
                  <c:v>0.17500000000000004</c:v>
                </c:pt>
                <c:pt idx="3">
                  <c:v>0.19289999999999999</c:v>
                </c:pt>
              </c:numCache>
            </c:numRef>
          </c:val>
        </c:ser>
        <c:ser>
          <c:idx val="3"/>
          <c:order val="3"/>
          <c:tx>
            <c:strRef>
              <c:f>ΑΠΟΤΕΛΕΣΜΑΤΑ!$B$137</c:f>
              <c:strCache>
                <c:ptCount val="1"/>
                <c:pt idx="0">
                  <c:v>Λίγο</c:v>
                </c:pt>
              </c:strCache>
            </c:strRef>
          </c:tx>
          <c:spPr>
            <a:solidFill>
              <a:srgbClr val="FF0000"/>
            </a:solidFill>
          </c:spPr>
          <c:dLbls>
            <c:txPr>
              <a:bodyPr/>
              <a:lstStyle/>
              <a:p>
                <a:pPr algn="ctr">
                  <a:defRPr lang="el-GR"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showVal val="1"/>
          </c:dLbls>
          <c:cat>
            <c:strRef>
              <c:f>ΑΠΟΤΕΛΕΣΜΑΤΑ!$D$133:$G$133</c:f>
              <c:strCache>
                <c:ptCount val="4"/>
                <c:pt idx="0">
                  <c:v>Εφορία</c:v>
                </c:pt>
                <c:pt idx="1">
                  <c:v>Αδειοδοτήσεις</c:v>
                </c:pt>
                <c:pt idx="2">
                  <c:v>Δημοτικές Υπηρεσίες</c:v>
                </c:pt>
                <c:pt idx="3">
                  <c:v>Τελωνεία</c:v>
                </c:pt>
              </c:strCache>
            </c:strRef>
          </c:cat>
          <c:val>
            <c:numRef>
              <c:f>ΑΠΟΤΕΛΕΣΜΑΤΑ!$D$137:$G$137</c:f>
              <c:numCache>
                <c:formatCode>0%</c:formatCode>
                <c:ptCount val="4"/>
                <c:pt idx="0">
                  <c:v>0.31430000000000013</c:v>
                </c:pt>
                <c:pt idx="1">
                  <c:v>0.24290000000000006</c:v>
                </c:pt>
                <c:pt idx="2">
                  <c:v>0.33210000000000012</c:v>
                </c:pt>
                <c:pt idx="3">
                  <c:v>0.19639999999999999</c:v>
                </c:pt>
              </c:numCache>
            </c:numRef>
          </c:val>
        </c:ser>
        <c:ser>
          <c:idx val="4"/>
          <c:order val="4"/>
          <c:tx>
            <c:strRef>
              <c:f>ΑΠΟΤΕΛΕΣΜΑΤΑ!$B$138</c:f>
              <c:strCache>
                <c:ptCount val="1"/>
                <c:pt idx="0">
                  <c:v>Καθόλου</c:v>
                </c:pt>
              </c:strCache>
            </c:strRef>
          </c:tx>
          <c:spPr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</c:spPr>
          <c:dLbls>
            <c:txPr>
              <a:bodyPr/>
              <a:lstStyle/>
              <a:p>
                <a:pPr algn="ctr">
                  <a:defRPr lang="el-GR" sz="1400" b="1" i="0" u="none" strike="noStrik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showVal val="1"/>
          </c:dLbls>
          <c:cat>
            <c:strRef>
              <c:f>ΑΠΟΤΕΛΕΣΜΑΤΑ!$D$133:$G$133</c:f>
              <c:strCache>
                <c:ptCount val="4"/>
                <c:pt idx="0">
                  <c:v>Εφορία</c:v>
                </c:pt>
                <c:pt idx="1">
                  <c:v>Αδειοδοτήσεις</c:v>
                </c:pt>
                <c:pt idx="2">
                  <c:v>Δημοτικές Υπηρεσίες</c:v>
                </c:pt>
                <c:pt idx="3">
                  <c:v>Τελωνεία</c:v>
                </c:pt>
              </c:strCache>
            </c:strRef>
          </c:cat>
          <c:val>
            <c:numRef>
              <c:f>ΑΠΟΤΕΛΕΣΜΑΤΑ!$D$138:$G$138</c:f>
              <c:numCache>
                <c:formatCode>0%</c:formatCode>
                <c:ptCount val="4"/>
                <c:pt idx="0">
                  <c:v>0.38930000000000015</c:v>
                </c:pt>
                <c:pt idx="1">
                  <c:v>0.41430000000000011</c:v>
                </c:pt>
                <c:pt idx="2">
                  <c:v>0.33930000000000021</c:v>
                </c:pt>
                <c:pt idx="3">
                  <c:v>0.2036</c:v>
                </c:pt>
              </c:numCache>
            </c:numRef>
          </c:val>
        </c:ser>
        <c:ser>
          <c:idx val="5"/>
          <c:order val="5"/>
          <c:tx>
            <c:strRef>
              <c:f>ΑΠΟΤΕΛΕΣΜΑΤΑ!$B$139</c:f>
              <c:strCache>
                <c:ptCount val="1"/>
                <c:pt idx="0">
                  <c:v>Δεν έχω γνώμη</c:v>
                </c:pt>
              </c:strCache>
            </c:strRef>
          </c:tx>
          <c:spPr>
            <a:gradFill flip="none" rotWithShape="1">
              <a:gsLst>
                <a:gs pos="0">
                  <a:prstClr val="black">
                    <a:lumMod val="75000"/>
                    <a:lumOff val="25000"/>
                    <a:shade val="30000"/>
                    <a:satMod val="115000"/>
                  </a:prstClr>
                </a:gs>
                <a:gs pos="50000">
                  <a:prstClr val="black">
                    <a:lumMod val="75000"/>
                    <a:lumOff val="25000"/>
                    <a:shade val="67500"/>
                    <a:satMod val="115000"/>
                  </a:prstClr>
                </a:gs>
                <a:gs pos="100000">
                  <a:prstClr val="black">
                    <a:lumMod val="75000"/>
                    <a:lumOff val="25000"/>
                    <a:shade val="100000"/>
                    <a:satMod val="115000"/>
                  </a:prstClr>
                </a:gs>
              </a:gsLst>
              <a:lin ang="2700000" scaled="1"/>
              <a:tileRect/>
            </a:gradFill>
          </c:spPr>
          <c:dLbls>
            <c:txPr>
              <a:bodyPr/>
              <a:lstStyle/>
              <a:p>
                <a:pPr algn="ctr">
                  <a:defRPr lang="el-GR" sz="1400" b="1" i="0" u="none" strike="noStrike" kern="1200" baseline="0">
                    <a:solidFill>
                      <a:sysClr val="window" lastClr="FFFFFF"/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showVal val="1"/>
          </c:dLbls>
          <c:cat>
            <c:strRef>
              <c:f>ΑΠΟΤΕΛΕΣΜΑΤΑ!$D$133:$G$133</c:f>
              <c:strCache>
                <c:ptCount val="4"/>
                <c:pt idx="0">
                  <c:v>Εφορία</c:v>
                </c:pt>
                <c:pt idx="1">
                  <c:v>Αδειοδοτήσεις</c:v>
                </c:pt>
                <c:pt idx="2">
                  <c:v>Δημοτικές Υπηρεσίες</c:v>
                </c:pt>
                <c:pt idx="3">
                  <c:v>Τελωνεία</c:v>
                </c:pt>
              </c:strCache>
            </c:strRef>
          </c:cat>
          <c:val>
            <c:numRef>
              <c:f>ΑΠΟΤΕΛΕΣΜΑΤΑ!$D$139:$G$139</c:f>
              <c:numCache>
                <c:formatCode>0%</c:formatCode>
                <c:ptCount val="4"/>
                <c:pt idx="1">
                  <c:v>6.0700000000000011E-2</c:v>
                </c:pt>
                <c:pt idx="2">
                  <c:v>1.7899999999999999E-2</c:v>
                </c:pt>
                <c:pt idx="3">
                  <c:v>0.1</c:v>
                </c:pt>
              </c:numCache>
            </c:numRef>
          </c:val>
        </c:ser>
        <c:ser>
          <c:idx val="6"/>
          <c:order val="6"/>
          <c:tx>
            <c:strRef>
              <c:f>ΑΠΟΤΕΛΕΣΜΑΤΑ!$B$140</c:f>
              <c:strCache>
                <c:ptCount val="1"/>
                <c:pt idx="0">
                  <c:v>ΔΞ/ΔΑ</c:v>
                </c:pt>
              </c:strCache>
            </c:strRef>
          </c:tx>
          <c:spPr>
            <a:gradFill flip="none" rotWithShape="1">
              <a:gsLst>
                <a:gs pos="0">
                  <a:srgbClr val="FFC000">
                    <a:shade val="30000"/>
                    <a:satMod val="115000"/>
                  </a:srgbClr>
                </a:gs>
                <a:gs pos="50000">
                  <a:srgbClr val="FFC000">
                    <a:shade val="67500"/>
                    <a:satMod val="115000"/>
                  </a:srgbClr>
                </a:gs>
                <a:gs pos="100000">
                  <a:srgbClr val="FFC00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</c:spPr>
          <c:dLbls>
            <c:txPr>
              <a:bodyPr/>
              <a:lstStyle/>
              <a:p>
                <a:pPr>
                  <a:defRPr sz="1400" b="1"/>
                </a:pPr>
                <a:endParaRPr lang="el-GR"/>
              </a:p>
            </c:txPr>
            <c:showVal val="1"/>
          </c:dLbls>
          <c:cat>
            <c:strRef>
              <c:f>ΑΠΟΤΕΛΕΣΜΑΤΑ!$D$133:$G$133</c:f>
              <c:strCache>
                <c:ptCount val="4"/>
                <c:pt idx="0">
                  <c:v>Εφορία</c:v>
                </c:pt>
                <c:pt idx="1">
                  <c:v>Αδειοδοτήσεις</c:v>
                </c:pt>
                <c:pt idx="2">
                  <c:v>Δημοτικές Υπηρεσίες</c:v>
                </c:pt>
                <c:pt idx="3">
                  <c:v>Τελωνεία</c:v>
                </c:pt>
              </c:strCache>
            </c:strRef>
          </c:cat>
          <c:val>
            <c:numRef>
              <c:f>ΑΠΟΤΕΛΕΣΜΑΤΑ!$D$140:$G$140</c:f>
              <c:numCache>
                <c:formatCode>0%</c:formatCode>
                <c:ptCount val="4"/>
                <c:pt idx="0">
                  <c:v>2.5000000000000001E-2</c:v>
                </c:pt>
                <c:pt idx="1">
                  <c:v>0.1321</c:v>
                </c:pt>
                <c:pt idx="2">
                  <c:v>4.6400000000000004E-2</c:v>
                </c:pt>
                <c:pt idx="3">
                  <c:v>0.16789999999999999</c:v>
                </c:pt>
              </c:numCache>
            </c:numRef>
          </c:val>
        </c:ser>
        <c:dLbls>
          <c:showVal val="1"/>
        </c:dLbls>
        <c:gapWidth val="95"/>
        <c:gapDepth val="95"/>
        <c:shape val="box"/>
        <c:axId val="145780096"/>
        <c:axId val="145794176"/>
        <c:axId val="0"/>
      </c:bar3DChart>
      <c:catAx>
        <c:axId val="145780096"/>
        <c:scaling>
          <c:orientation val="maxMin"/>
        </c:scaling>
        <c:axPos val="l"/>
        <c:majorTickMark val="none"/>
        <c:tickLblPos val="nextTo"/>
        <c:txPr>
          <a:bodyPr/>
          <a:lstStyle/>
          <a:p>
            <a:pPr>
              <a:defRPr sz="1200" b="1"/>
            </a:pPr>
            <a:endParaRPr lang="el-GR"/>
          </a:p>
        </c:txPr>
        <c:crossAx val="145794176"/>
        <c:crosses val="autoZero"/>
        <c:auto val="1"/>
        <c:lblAlgn val="ctr"/>
        <c:lblOffset val="100"/>
      </c:catAx>
      <c:valAx>
        <c:axId val="145794176"/>
        <c:scaling>
          <c:orientation val="minMax"/>
        </c:scaling>
        <c:delete val="1"/>
        <c:axPos val="t"/>
        <c:numFmt formatCode="0%" sourceLinked="1"/>
        <c:tickLblPos val="nextTo"/>
        <c:crossAx val="145780096"/>
        <c:crosses val="autoZero"/>
        <c:crossBetween val="between"/>
      </c:valAx>
    </c:plotArea>
    <c:legend>
      <c:legendPos val="t"/>
      <c:layout/>
      <c:txPr>
        <a:bodyPr/>
        <a:lstStyle/>
        <a:p>
          <a:pPr>
            <a:defRPr sz="1200" b="1"/>
          </a:pPr>
          <a:endParaRPr lang="el-GR"/>
        </a:p>
      </c:txPr>
    </c:legend>
    <c:plotVisOnly val="1"/>
  </c:chart>
  <c:spPr>
    <a:noFill/>
    <a:ln>
      <a:noFill/>
    </a:ln>
  </c:sp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chart>
    <c:title>
      <c:tx>
        <c:rich>
          <a:bodyPr/>
          <a:lstStyle/>
          <a:p>
            <a:pPr>
              <a:defRPr sz="1400"/>
            </a:pPr>
            <a:r>
              <a:rPr lang="el-GR" sz="1400"/>
              <a:t>Ως επιχείρηση είστε ικανοποιημένοι από την αντιμετώπισή σας το τελευταίο τρίμηνο από τράπεζες με τις οποίες συνεργάζεστε;</a:t>
            </a:r>
          </a:p>
        </c:rich>
      </c:tx>
      <c:layout/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6.7367444575967689E-2"/>
          <c:y val="0.22061973113666644"/>
          <c:w val="0.87689018308010336"/>
          <c:h val="0.7553081816729601"/>
        </c:manualLayout>
      </c:layout>
      <c:pie3DChart>
        <c:varyColors val="1"/>
        <c:ser>
          <c:idx val="0"/>
          <c:order val="0"/>
          <c:tx>
            <c:strRef>
              <c:f>ΑΠΟΤΕΛΕΣΜΑΤΑ!$D$186</c:f>
              <c:strCache>
                <c:ptCount val="1"/>
                <c:pt idx="0">
                  <c:v>ΠΟΣΟΣΤΟ</c:v>
                </c:pt>
              </c:strCache>
            </c:strRef>
          </c:tx>
          <c:explosion val="25"/>
          <c:dPt>
            <c:idx val="0"/>
            <c:spPr>
              <a:solidFill>
                <a:srgbClr val="FF0000"/>
              </a:solidFill>
            </c:spPr>
          </c:dPt>
          <c:dPt>
            <c:idx val="1"/>
            <c:spPr>
              <a:solidFill>
                <a:srgbClr val="0070C0"/>
              </a:solidFill>
            </c:spPr>
          </c:dPt>
          <c:dPt>
            <c:idx val="2"/>
            <c:spPr>
              <a:solidFill>
                <a:srgbClr val="FFC000"/>
              </a:solidFill>
            </c:spPr>
          </c:dPt>
          <c:dLbls>
            <c:dLbl>
              <c:idx val="0"/>
              <c:spPr/>
              <c:txPr>
                <a:bodyPr/>
                <a:lstStyle/>
                <a:p>
                  <a:pPr>
                    <a:defRPr sz="1400" b="1">
                      <a:solidFill>
                        <a:schemeClr val="bg1"/>
                      </a:solidFill>
                    </a:defRPr>
                  </a:pPr>
                  <a:endParaRPr lang="el-GR"/>
                </a:p>
              </c:txPr>
            </c:dLbl>
            <c:dLbl>
              <c:idx val="1"/>
              <c:spPr/>
              <c:txPr>
                <a:bodyPr/>
                <a:lstStyle/>
                <a:p>
                  <a:pPr>
                    <a:defRPr sz="1400" b="1">
                      <a:solidFill>
                        <a:schemeClr val="bg1"/>
                      </a:solidFill>
                    </a:defRPr>
                  </a:pPr>
                  <a:endParaRPr lang="el-GR"/>
                </a:p>
              </c:txPr>
            </c:dLbl>
            <c:dLbl>
              <c:idx val="2"/>
              <c:layout>
                <c:manualLayout>
                  <c:x val="4.627081698334097E-2"/>
                  <c:y val="1.0001679778269273E-2"/>
                </c:manualLayout>
              </c:layout>
              <c:showCatName val="1"/>
              <c:showPercent val="1"/>
            </c:dLbl>
            <c:txPr>
              <a:bodyPr/>
              <a:lstStyle/>
              <a:p>
                <a:pPr>
                  <a:defRPr sz="1400" b="1"/>
                </a:pPr>
                <a:endParaRPr lang="el-GR"/>
              </a:p>
            </c:txPr>
            <c:showCatName val="1"/>
            <c:showPercent val="1"/>
            <c:showLeaderLines val="1"/>
          </c:dLbls>
          <c:cat>
            <c:strRef>
              <c:f>ΑΠΟΤΕΛΕΣΜΑΤΑ!$B$187:$B$189</c:f>
              <c:strCache>
                <c:ptCount val="3"/>
                <c:pt idx="0">
                  <c:v>ΟΧΙ/ΜΑΛΛΟΝ ΟΧΙ</c:v>
                </c:pt>
                <c:pt idx="1">
                  <c:v>ΝΑΙ/ΜΑΛΛΟΝ ΝΑΙ</c:v>
                </c:pt>
                <c:pt idx="2">
                  <c:v>ΔΞ/ΔΑ</c:v>
                </c:pt>
              </c:strCache>
            </c:strRef>
          </c:cat>
          <c:val>
            <c:numRef>
              <c:f>ΑΠΟΤΕΛΕΣΜΑΤΑ!$D$187:$D$189</c:f>
              <c:numCache>
                <c:formatCode>0%</c:formatCode>
                <c:ptCount val="3"/>
                <c:pt idx="0">
                  <c:v>0.56430000000000002</c:v>
                </c:pt>
                <c:pt idx="1">
                  <c:v>0.37500000000000011</c:v>
                </c:pt>
                <c:pt idx="2">
                  <c:v>6.0700000000000011E-2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spPr>
    <a:noFill/>
    <a:ln>
      <a:noFill/>
    </a:ln>
  </c:sp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style val="26"/>
  <c:chart>
    <c:title>
      <c:tx>
        <c:rich>
          <a:bodyPr/>
          <a:lstStyle/>
          <a:p>
            <a:pPr>
              <a:defRPr sz="1600" b="1"/>
            </a:pPr>
            <a:r>
              <a:rPr lang="el-GR" sz="1600" b="1" i="0" u="none" strike="noStrike" baseline="0"/>
              <a:t>Ως επιχείρηση είστε ικανοποιημένοι από την αντιμετώπισή σας το τελευταίο τρίμηνο από τράπεζες με τις οποίες συνεργάζεστε; </a:t>
            </a:r>
            <a:endParaRPr lang="el-GR" sz="1600" b="1"/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strRef>
              <c:f>ΣΥΓΚΡΙΤΙΚΑ!$B$4</c:f>
              <c:strCache>
                <c:ptCount val="1"/>
                <c:pt idx="0">
                  <c:v>Ναι/Μάλλον Ναι</c:v>
                </c:pt>
              </c:strCache>
            </c:strRef>
          </c:tx>
          <c:spPr>
            <a:ln>
              <a:solidFill>
                <a:schemeClr val="tx2"/>
              </a:solidFill>
            </a:ln>
          </c:spPr>
          <c:marker>
            <c:spPr>
              <a:solidFill>
                <a:schemeClr val="tx2"/>
              </a:solidFill>
              <a:ln>
                <a:solidFill>
                  <a:schemeClr val="tx2"/>
                </a:solidFill>
              </a:ln>
            </c:spPr>
          </c:marker>
          <c:dLbls>
            <c:dLbl>
              <c:idx val="2"/>
              <c:layout>
                <c:manualLayout>
                  <c:x val="1.696352841391011E-3"/>
                  <c:y val="1.1111111111111117E-2"/>
                </c:manualLayout>
              </c:layout>
              <c:dLblPos val="t"/>
              <c:showVal val="1"/>
            </c:dLbl>
            <c:txPr>
              <a:bodyPr/>
              <a:lstStyle/>
              <a:p>
                <a:pPr>
                  <a:defRPr sz="1400" b="1"/>
                </a:pPr>
                <a:endParaRPr lang="el-GR"/>
              </a:p>
            </c:txPr>
            <c:dLblPos val="t"/>
            <c:showVal val="1"/>
          </c:dLbls>
          <c:cat>
            <c:strRef>
              <c:f>ΣΥΓΚΡΙΤΙΚΑ!$C$3:$I$3</c:f>
              <c:strCache>
                <c:ptCount val="7"/>
                <c:pt idx="0">
                  <c:v>ΔΕΚ 2008</c:v>
                </c:pt>
                <c:pt idx="1">
                  <c:v>ΑΠΡ 2009</c:v>
                </c:pt>
                <c:pt idx="2">
                  <c:v>ΜΑΡ 2010</c:v>
                </c:pt>
                <c:pt idx="3">
                  <c:v>ΙΟΥΛ 2010</c:v>
                </c:pt>
                <c:pt idx="4">
                  <c:v>ΜΑΡ 2011</c:v>
                </c:pt>
                <c:pt idx="5">
                  <c:v>ΙΟΥΛ 2011</c:v>
                </c:pt>
                <c:pt idx="6">
                  <c:v>ΙΑΝ 2012</c:v>
                </c:pt>
              </c:strCache>
            </c:strRef>
          </c:cat>
          <c:val>
            <c:numRef>
              <c:f>ΣΥΓΚΡΙΤΙΚΑ!$C$4:$I$4</c:f>
              <c:numCache>
                <c:formatCode>0%</c:formatCode>
                <c:ptCount val="7"/>
                <c:pt idx="0">
                  <c:v>0.47</c:v>
                </c:pt>
                <c:pt idx="1">
                  <c:v>0.48</c:v>
                </c:pt>
                <c:pt idx="2">
                  <c:v>0.42</c:v>
                </c:pt>
                <c:pt idx="3">
                  <c:v>0.35</c:v>
                </c:pt>
                <c:pt idx="4">
                  <c:v>0.36</c:v>
                </c:pt>
                <c:pt idx="5">
                  <c:v>0.36</c:v>
                </c:pt>
                <c:pt idx="6">
                  <c:v>0.38</c:v>
                </c:pt>
              </c:numCache>
            </c:numRef>
          </c:val>
        </c:ser>
        <c:ser>
          <c:idx val="1"/>
          <c:order val="1"/>
          <c:tx>
            <c:strRef>
              <c:f>ΣΥΓΚΡΙΤΙΚΑ!$B$5</c:f>
              <c:strCache>
                <c:ptCount val="1"/>
                <c:pt idx="0">
                  <c:v>Όχι/Μάλλον Όχι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</c:marker>
          <c:dLbls>
            <c:dLbl>
              <c:idx val="4"/>
              <c:layout>
                <c:manualLayout>
                  <c:x val="0"/>
                  <c:y val="-3.333333333333334E-2"/>
                </c:manualLayout>
              </c:layout>
              <c:dLblPos val="l"/>
              <c:showVal val="1"/>
            </c:dLbl>
            <c:dLbl>
              <c:idx val="5"/>
              <c:layout>
                <c:manualLayout>
                  <c:x val="-1.696352841391011E-3"/>
                  <c:y val="-3.6111111111111122E-2"/>
                </c:manualLayout>
              </c:layout>
              <c:dLblPos val="l"/>
              <c:showVal val="1"/>
            </c:dLbl>
            <c:dLbl>
              <c:idx val="6"/>
              <c:layout>
                <c:manualLayout>
                  <c:x val="-1.696352841391011E-3"/>
                  <c:y val="-3.333333333333334E-2"/>
                </c:manualLayout>
              </c:layout>
              <c:dLblPos val="l"/>
              <c:showVal val="1"/>
            </c:dLbl>
            <c:txPr>
              <a:bodyPr/>
              <a:lstStyle/>
              <a:p>
                <a:pPr>
                  <a:defRPr sz="1400" b="1"/>
                </a:pPr>
                <a:endParaRPr lang="el-GR"/>
              </a:p>
            </c:txPr>
            <c:dLblPos val="l"/>
            <c:showVal val="1"/>
          </c:dLbls>
          <c:cat>
            <c:strRef>
              <c:f>ΣΥΓΚΡΙΤΙΚΑ!$C$3:$I$3</c:f>
              <c:strCache>
                <c:ptCount val="7"/>
                <c:pt idx="0">
                  <c:v>ΔΕΚ 2008</c:v>
                </c:pt>
                <c:pt idx="1">
                  <c:v>ΑΠΡ 2009</c:v>
                </c:pt>
                <c:pt idx="2">
                  <c:v>ΜΑΡ 2010</c:v>
                </c:pt>
                <c:pt idx="3">
                  <c:v>ΙΟΥΛ 2010</c:v>
                </c:pt>
                <c:pt idx="4">
                  <c:v>ΜΑΡ 2011</c:v>
                </c:pt>
                <c:pt idx="5">
                  <c:v>ΙΟΥΛ 2011</c:v>
                </c:pt>
                <c:pt idx="6">
                  <c:v>ΙΑΝ 2012</c:v>
                </c:pt>
              </c:strCache>
            </c:strRef>
          </c:cat>
          <c:val>
            <c:numRef>
              <c:f>ΣΥΓΚΡΙΤΙΚΑ!$C$5:$I$5</c:f>
              <c:numCache>
                <c:formatCode>0%</c:formatCode>
                <c:ptCount val="7"/>
                <c:pt idx="0">
                  <c:v>0.38</c:v>
                </c:pt>
                <c:pt idx="1">
                  <c:v>0.44</c:v>
                </c:pt>
                <c:pt idx="2">
                  <c:v>0.51</c:v>
                </c:pt>
                <c:pt idx="3">
                  <c:v>0.63</c:v>
                </c:pt>
                <c:pt idx="4">
                  <c:v>0.61</c:v>
                </c:pt>
                <c:pt idx="5">
                  <c:v>0.59</c:v>
                </c:pt>
                <c:pt idx="6">
                  <c:v>0.56000000000000005</c:v>
                </c:pt>
              </c:numCache>
            </c:numRef>
          </c:val>
        </c:ser>
        <c:ser>
          <c:idx val="2"/>
          <c:order val="2"/>
          <c:tx>
            <c:strRef>
              <c:f>ΣΥΓΚΡΙΤΙΚΑ!$B$6</c:f>
              <c:strCache>
                <c:ptCount val="1"/>
                <c:pt idx="0">
                  <c:v>ΔΞ/ΔΑ</c:v>
                </c:pt>
              </c:strCache>
            </c:strRef>
          </c:tx>
          <c:spPr>
            <a:ln>
              <a:solidFill>
                <a:srgbClr val="FFC000"/>
              </a:solidFill>
            </a:ln>
          </c:spPr>
          <c:marker>
            <c:spPr>
              <a:solidFill>
                <a:srgbClr val="FFC000"/>
              </a:solidFill>
              <a:ln>
                <a:solidFill>
                  <a:srgbClr val="FFC000"/>
                </a:solidFill>
              </a:ln>
            </c:spPr>
          </c:marker>
          <c:dLbls>
            <c:txPr>
              <a:bodyPr/>
              <a:lstStyle/>
              <a:p>
                <a:pPr>
                  <a:defRPr sz="1400" b="1"/>
                </a:pPr>
                <a:endParaRPr lang="el-GR"/>
              </a:p>
            </c:txPr>
            <c:dLblPos val="t"/>
            <c:showVal val="1"/>
          </c:dLbls>
          <c:cat>
            <c:strRef>
              <c:f>ΣΥΓΚΡΙΤΙΚΑ!$C$3:$I$3</c:f>
              <c:strCache>
                <c:ptCount val="7"/>
                <c:pt idx="0">
                  <c:v>ΔΕΚ 2008</c:v>
                </c:pt>
                <c:pt idx="1">
                  <c:v>ΑΠΡ 2009</c:v>
                </c:pt>
                <c:pt idx="2">
                  <c:v>ΜΑΡ 2010</c:v>
                </c:pt>
                <c:pt idx="3">
                  <c:v>ΙΟΥΛ 2010</c:v>
                </c:pt>
                <c:pt idx="4">
                  <c:v>ΜΑΡ 2011</c:v>
                </c:pt>
                <c:pt idx="5">
                  <c:v>ΙΟΥΛ 2011</c:v>
                </c:pt>
                <c:pt idx="6">
                  <c:v>ΙΑΝ 2012</c:v>
                </c:pt>
              </c:strCache>
            </c:strRef>
          </c:cat>
          <c:val>
            <c:numRef>
              <c:f>ΣΥΓΚΡΙΤΙΚΑ!$C$6:$I$6</c:f>
              <c:numCache>
                <c:formatCode>0%</c:formatCode>
                <c:ptCount val="7"/>
                <c:pt idx="0">
                  <c:v>0.15</c:v>
                </c:pt>
                <c:pt idx="1">
                  <c:v>0.08</c:v>
                </c:pt>
                <c:pt idx="2">
                  <c:v>0.06</c:v>
                </c:pt>
                <c:pt idx="3">
                  <c:v>0.02</c:v>
                </c:pt>
                <c:pt idx="4">
                  <c:v>0.03</c:v>
                </c:pt>
                <c:pt idx="5">
                  <c:v>0.05</c:v>
                </c:pt>
                <c:pt idx="6">
                  <c:v>0.06</c:v>
                </c:pt>
              </c:numCache>
            </c:numRef>
          </c:val>
        </c:ser>
        <c:dLbls>
          <c:showVal val="1"/>
        </c:dLbls>
        <c:marker val="1"/>
        <c:axId val="148557824"/>
        <c:axId val="148559360"/>
      </c:lineChart>
      <c:catAx>
        <c:axId val="148557824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1400" b="1"/>
            </a:pPr>
            <a:endParaRPr lang="el-GR"/>
          </a:p>
        </c:txPr>
        <c:crossAx val="148559360"/>
        <c:crosses val="autoZero"/>
        <c:auto val="1"/>
        <c:lblAlgn val="ctr"/>
        <c:lblOffset val="100"/>
      </c:catAx>
      <c:valAx>
        <c:axId val="148559360"/>
        <c:scaling>
          <c:orientation val="minMax"/>
        </c:scaling>
        <c:delete val="1"/>
        <c:axPos val="l"/>
        <c:numFmt formatCode="0%" sourceLinked="1"/>
        <c:tickLblPos val="nextTo"/>
        <c:crossAx val="148557824"/>
        <c:crosses val="autoZero"/>
        <c:crossBetween val="between"/>
      </c:valAx>
      <c:spPr>
        <a:noFill/>
      </c:spPr>
    </c:plotArea>
    <c:legend>
      <c:legendPos val="t"/>
      <c:layout/>
      <c:txPr>
        <a:bodyPr/>
        <a:lstStyle/>
        <a:p>
          <a:pPr>
            <a:defRPr sz="1400" b="1"/>
          </a:pPr>
          <a:endParaRPr lang="el-GR"/>
        </a:p>
      </c:txPr>
    </c:legend>
    <c:plotVisOnly val="1"/>
  </c:chart>
  <c:spPr>
    <a:noFill/>
    <a:ln>
      <a:noFill/>
    </a:ln>
  </c:spPr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style val="26"/>
  <c:chart>
    <c:title>
      <c:tx>
        <c:rich>
          <a:bodyPr/>
          <a:lstStyle/>
          <a:p>
            <a:pPr>
              <a:defRPr sz="1400"/>
            </a:pPr>
            <a:r>
              <a:rPr lang="el-GR" sz="1400"/>
              <a:t>Οι σχέσεις της επιχείρησής σας με τις τράπεζες θα λέγατε ότι το τελευταίο τρίμηνο γενικά;</a:t>
            </a:r>
          </a:p>
        </c:rich>
      </c:tx>
      <c:layout/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5.8837163726946196E-2"/>
          <c:y val="0.26235728060366631"/>
          <c:w val="0.89276585258187824"/>
          <c:h val="0.68959961990899565"/>
        </c:manualLayout>
      </c:layout>
      <c:pie3DChart>
        <c:varyColors val="1"/>
        <c:ser>
          <c:idx val="0"/>
          <c:order val="0"/>
          <c:tx>
            <c:strRef>
              <c:f>ΑΠΟΤΕΛΕΣΜΑΤΑ!$D$200</c:f>
              <c:strCache>
                <c:ptCount val="1"/>
                <c:pt idx="0">
                  <c:v>ΠΟΣΟΣΤΟ</c:v>
                </c:pt>
              </c:strCache>
            </c:strRef>
          </c:tx>
          <c:explosion val="25"/>
          <c:dPt>
            <c:idx val="0"/>
            <c:spPr>
              <a:gradFill flip="none" rotWithShape="1">
                <a:gsLst>
                  <a:gs pos="0">
                    <a:schemeClr val="accent1">
                      <a:shade val="30000"/>
                      <a:satMod val="115000"/>
                    </a:schemeClr>
                  </a:gs>
                  <a:gs pos="50000">
                    <a:schemeClr val="accent1">
                      <a:shade val="67500"/>
                      <a:satMod val="115000"/>
                    </a:schemeClr>
                  </a:gs>
                  <a:gs pos="100000">
                    <a:schemeClr val="accent1"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</c:spPr>
          </c:dPt>
          <c:dPt>
            <c:idx val="1"/>
            <c:spPr>
              <a:solidFill>
                <a:schemeClr val="bg1">
                  <a:lumMod val="50000"/>
                </a:schemeClr>
              </a:solidFill>
            </c:spPr>
          </c:dPt>
          <c:dPt>
            <c:idx val="2"/>
            <c:spPr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</c:spPr>
          </c:dPt>
          <c:dPt>
            <c:idx val="3"/>
            <c:spPr>
              <a:gradFill flip="none" rotWithShape="1">
                <a:gsLst>
                  <a:gs pos="0">
                    <a:srgbClr val="FFC000">
                      <a:shade val="30000"/>
                      <a:satMod val="115000"/>
                    </a:srgbClr>
                  </a:gs>
                  <a:gs pos="50000">
                    <a:srgbClr val="FFC000">
                      <a:shade val="67500"/>
                      <a:satMod val="115000"/>
                    </a:srgbClr>
                  </a:gs>
                  <a:gs pos="100000">
                    <a:srgbClr val="FFC0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</c:spPr>
          </c:dPt>
          <c:dLbls>
            <c:dLbl>
              <c:idx val="0"/>
              <c:layout>
                <c:manualLayout>
                  <c:x val="2.3324880711705711E-2"/>
                  <c:y val="6.8810916958961469E-3"/>
                </c:manualLayout>
              </c:layout>
              <c:showCatName val="1"/>
              <c:showPercent val="1"/>
            </c:dLbl>
            <c:dLbl>
              <c:idx val="2"/>
              <c:spPr/>
              <c:txPr>
                <a:bodyPr/>
                <a:lstStyle/>
                <a:p>
                  <a:pPr>
                    <a:defRPr sz="1400" b="1">
                      <a:solidFill>
                        <a:schemeClr val="bg1"/>
                      </a:solidFill>
                    </a:defRPr>
                  </a:pPr>
                  <a:endParaRPr lang="el-GR"/>
                </a:p>
              </c:txPr>
            </c:dLbl>
            <c:txPr>
              <a:bodyPr/>
              <a:lstStyle/>
              <a:p>
                <a:pPr>
                  <a:defRPr sz="1400" b="1"/>
                </a:pPr>
                <a:endParaRPr lang="el-GR"/>
              </a:p>
            </c:txPr>
            <c:showCatName val="1"/>
            <c:showPercent val="1"/>
            <c:showLeaderLines val="1"/>
          </c:dLbls>
          <c:cat>
            <c:strRef>
              <c:f>ΑΠΟΤΕΛΕΣΜΑΤΑ!$B$201:$B$204</c:f>
              <c:strCache>
                <c:ptCount val="4"/>
                <c:pt idx="0">
                  <c:v>Βελτιώθηκαν</c:v>
                </c:pt>
                <c:pt idx="1">
                  <c:v>Έμειναν Αμετάβλητες</c:v>
                </c:pt>
                <c:pt idx="2">
                  <c:v>Επιδεινώθηκαν</c:v>
                </c:pt>
                <c:pt idx="3">
                  <c:v>ΔΞ/ΔΑ</c:v>
                </c:pt>
              </c:strCache>
            </c:strRef>
          </c:cat>
          <c:val>
            <c:numRef>
              <c:f>ΑΠΟΤΕΛΕΣΜΑΤΑ!$D$201:$D$204</c:f>
              <c:numCache>
                <c:formatCode>0%</c:formatCode>
                <c:ptCount val="4"/>
                <c:pt idx="0">
                  <c:v>2.5000000000000001E-2</c:v>
                </c:pt>
                <c:pt idx="1">
                  <c:v>0.5857</c:v>
                </c:pt>
                <c:pt idx="2">
                  <c:v>0.35000000000000009</c:v>
                </c:pt>
                <c:pt idx="3">
                  <c:v>3.9300000000000002E-2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spPr>
    <a:noFill/>
    <a:ln>
      <a:noFill/>
    </a:ln>
  </c:spPr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style val="26"/>
  <c:chart>
    <c:title>
      <c:tx>
        <c:rich>
          <a:bodyPr/>
          <a:lstStyle/>
          <a:p>
            <a:pPr>
              <a:defRPr sz="1600" b="1"/>
            </a:pPr>
            <a:r>
              <a:rPr lang="el-GR" sz="1600" b="1" i="0" u="none" strike="noStrike" baseline="0"/>
              <a:t>Οι σχέσεις της επιχείρησής σας με τις τράπεζες θα λέγατε ότι το τελευταίο τρίμηνο γενικά; </a:t>
            </a:r>
            <a:endParaRPr lang="el-GR" sz="1600" b="1"/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strRef>
              <c:f>ΣΥΓΚΡΙΤΙΚΑ!$B$22</c:f>
              <c:strCache>
                <c:ptCount val="1"/>
                <c:pt idx="0">
                  <c:v>Επιδεινώθηκαν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</c:marker>
          <c:dLbls>
            <c:txPr>
              <a:bodyPr/>
              <a:lstStyle/>
              <a:p>
                <a:pPr>
                  <a:defRPr sz="1400" b="1"/>
                </a:pPr>
                <a:endParaRPr lang="el-GR"/>
              </a:p>
            </c:txPr>
            <c:dLblPos val="t"/>
            <c:showVal val="1"/>
          </c:dLbls>
          <c:cat>
            <c:strRef>
              <c:f>ΣΥΓΚΡΙΤΙΚΑ!$C$21:$J$21</c:f>
              <c:strCache>
                <c:ptCount val="8"/>
                <c:pt idx="0">
                  <c:v>ΔΕΚ 2008</c:v>
                </c:pt>
                <c:pt idx="1">
                  <c:v>ΑΠΡ 2009</c:v>
                </c:pt>
                <c:pt idx="2">
                  <c:v>ΙΟΥΛ 2009</c:v>
                </c:pt>
                <c:pt idx="3">
                  <c:v>ΜΑΡ 2010</c:v>
                </c:pt>
                <c:pt idx="4">
                  <c:v>ΙΟΥΛ 2010</c:v>
                </c:pt>
                <c:pt idx="5">
                  <c:v>ΜΑΡ 2011</c:v>
                </c:pt>
                <c:pt idx="6">
                  <c:v>ΙΟΥΛ 2011</c:v>
                </c:pt>
                <c:pt idx="7">
                  <c:v>ΙΑΝ 2012</c:v>
                </c:pt>
              </c:strCache>
            </c:strRef>
          </c:cat>
          <c:val>
            <c:numRef>
              <c:f>ΣΥΓΚΡΙΤΙΚΑ!$C$22:$J$22</c:f>
              <c:numCache>
                <c:formatCode>0%</c:formatCode>
                <c:ptCount val="8"/>
                <c:pt idx="0">
                  <c:v>0.23</c:v>
                </c:pt>
                <c:pt idx="1">
                  <c:v>0.35</c:v>
                </c:pt>
                <c:pt idx="2">
                  <c:v>0.23</c:v>
                </c:pt>
                <c:pt idx="3">
                  <c:v>0.26</c:v>
                </c:pt>
                <c:pt idx="4">
                  <c:v>0.35</c:v>
                </c:pt>
                <c:pt idx="5">
                  <c:v>0.39</c:v>
                </c:pt>
                <c:pt idx="6">
                  <c:v>0.59</c:v>
                </c:pt>
                <c:pt idx="7">
                  <c:v>0.35</c:v>
                </c:pt>
              </c:numCache>
            </c:numRef>
          </c:val>
        </c:ser>
        <c:ser>
          <c:idx val="1"/>
          <c:order val="1"/>
          <c:tx>
            <c:strRef>
              <c:f>ΣΥΓΚΡΙΤΙΚΑ!$B$23</c:f>
              <c:strCache>
                <c:ptCount val="1"/>
                <c:pt idx="0">
                  <c:v>Έμειναν αμετάβλητες</c:v>
                </c:pt>
              </c:strCache>
            </c:strRef>
          </c:tx>
          <c:spPr>
            <a:ln>
              <a:solidFill>
                <a:schemeClr val="bg1">
                  <a:lumMod val="50000"/>
                </a:schemeClr>
              </a:solidFill>
            </a:ln>
          </c:spPr>
          <c:marker>
            <c:spPr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c:spPr>
          </c:marker>
          <c:dLbls>
            <c:txPr>
              <a:bodyPr/>
              <a:lstStyle/>
              <a:p>
                <a:pPr>
                  <a:defRPr sz="1400" b="1"/>
                </a:pPr>
                <a:endParaRPr lang="el-GR"/>
              </a:p>
            </c:txPr>
            <c:dLblPos val="t"/>
            <c:showVal val="1"/>
          </c:dLbls>
          <c:cat>
            <c:strRef>
              <c:f>ΣΥΓΚΡΙΤΙΚΑ!$C$21:$J$21</c:f>
              <c:strCache>
                <c:ptCount val="8"/>
                <c:pt idx="0">
                  <c:v>ΔΕΚ 2008</c:v>
                </c:pt>
                <c:pt idx="1">
                  <c:v>ΑΠΡ 2009</c:v>
                </c:pt>
                <c:pt idx="2">
                  <c:v>ΙΟΥΛ 2009</c:v>
                </c:pt>
                <c:pt idx="3">
                  <c:v>ΜΑΡ 2010</c:v>
                </c:pt>
                <c:pt idx="4">
                  <c:v>ΙΟΥΛ 2010</c:v>
                </c:pt>
                <c:pt idx="5">
                  <c:v>ΜΑΡ 2011</c:v>
                </c:pt>
                <c:pt idx="6">
                  <c:v>ΙΟΥΛ 2011</c:v>
                </c:pt>
                <c:pt idx="7">
                  <c:v>ΙΑΝ 2012</c:v>
                </c:pt>
              </c:strCache>
            </c:strRef>
          </c:cat>
          <c:val>
            <c:numRef>
              <c:f>ΣΥΓΚΡΙΤΙΚΑ!$C$23:$J$23</c:f>
              <c:numCache>
                <c:formatCode>0%</c:formatCode>
                <c:ptCount val="8"/>
                <c:pt idx="0">
                  <c:v>0.71</c:v>
                </c:pt>
                <c:pt idx="1">
                  <c:v>0.61</c:v>
                </c:pt>
                <c:pt idx="2">
                  <c:v>0.7</c:v>
                </c:pt>
                <c:pt idx="3">
                  <c:v>0.7</c:v>
                </c:pt>
                <c:pt idx="4">
                  <c:v>0.62</c:v>
                </c:pt>
                <c:pt idx="5">
                  <c:v>0.57999999999999996</c:v>
                </c:pt>
                <c:pt idx="6">
                  <c:v>0.37</c:v>
                </c:pt>
                <c:pt idx="7">
                  <c:v>0.59</c:v>
                </c:pt>
              </c:numCache>
            </c:numRef>
          </c:val>
        </c:ser>
        <c:ser>
          <c:idx val="2"/>
          <c:order val="2"/>
          <c:tx>
            <c:strRef>
              <c:f>ΣΥΓΚΡΙΤΙΚΑ!$B$24</c:f>
              <c:strCache>
                <c:ptCount val="1"/>
                <c:pt idx="0">
                  <c:v>Βελτιώθηκαν</c:v>
                </c:pt>
              </c:strCache>
            </c:strRef>
          </c:tx>
          <c:spPr>
            <a:ln>
              <a:solidFill>
                <a:srgbClr val="0070C0"/>
              </a:solidFill>
            </a:ln>
          </c:spPr>
          <c:marker>
            <c:spPr>
              <a:solidFill>
                <a:srgbClr val="0070C0"/>
              </a:solidFill>
              <a:ln>
                <a:solidFill>
                  <a:srgbClr val="0070C0"/>
                </a:solidFill>
              </a:ln>
            </c:spPr>
          </c:marker>
          <c:dLbls>
            <c:txPr>
              <a:bodyPr/>
              <a:lstStyle/>
              <a:p>
                <a:pPr>
                  <a:defRPr sz="1400" b="1"/>
                </a:pPr>
                <a:endParaRPr lang="el-GR"/>
              </a:p>
            </c:txPr>
            <c:dLblPos val="l"/>
            <c:showVal val="1"/>
          </c:dLbls>
          <c:cat>
            <c:strRef>
              <c:f>ΣΥΓΚΡΙΤΙΚΑ!$C$21:$J$21</c:f>
              <c:strCache>
                <c:ptCount val="8"/>
                <c:pt idx="0">
                  <c:v>ΔΕΚ 2008</c:v>
                </c:pt>
                <c:pt idx="1">
                  <c:v>ΑΠΡ 2009</c:v>
                </c:pt>
                <c:pt idx="2">
                  <c:v>ΙΟΥΛ 2009</c:v>
                </c:pt>
                <c:pt idx="3">
                  <c:v>ΜΑΡ 2010</c:v>
                </c:pt>
                <c:pt idx="4">
                  <c:v>ΙΟΥΛ 2010</c:v>
                </c:pt>
                <c:pt idx="5">
                  <c:v>ΜΑΡ 2011</c:v>
                </c:pt>
                <c:pt idx="6">
                  <c:v>ΙΟΥΛ 2011</c:v>
                </c:pt>
                <c:pt idx="7">
                  <c:v>ΙΑΝ 2012</c:v>
                </c:pt>
              </c:strCache>
            </c:strRef>
          </c:cat>
          <c:val>
            <c:numRef>
              <c:f>ΣΥΓΚΡΙΤΙΚΑ!$C$24:$J$24</c:f>
              <c:numCache>
                <c:formatCode>0%</c:formatCode>
                <c:ptCount val="8"/>
                <c:pt idx="0">
                  <c:v>0.01</c:v>
                </c:pt>
                <c:pt idx="1">
                  <c:v>0.01</c:v>
                </c:pt>
                <c:pt idx="2">
                  <c:v>0.06</c:v>
                </c:pt>
                <c:pt idx="3">
                  <c:v>0.01</c:v>
                </c:pt>
                <c:pt idx="4">
                  <c:v>0.02</c:v>
                </c:pt>
                <c:pt idx="5">
                  <c:v>0.01</c:v>
                </c:pt>
                <c:pt idx="6">
                  <c:v>0.02</c:v>
                </c:pt>
                <c:pt idx="7">
                  <c:v>0.02</c:v>
                </c:pt>
              </c:numCache>
            </c:numRef>
          </c:val>
        </c:ser>
        <c:ser>
          <c:idx val="3"/>
          <c:order val="3"/>
          <c:tx>
            <c:strRef>
              <c:f>ΣΥΓΚΡΙΤΙΚΑ!$B$25</c:f>
              <c:strCache>
                <c:ptCount val="1"/>
                <c:pt idx="0">
                  <c:v>ΔΞ/ΔΑ</c:v>
                </c:pt>
              </c:strCache>
            </c:strRef>
          </c:tx>
          <c:spPr>
            <a:ln>
              <a:solidFill>
                <a:srgbClr val="FFC000"/>
              </a:solidFill>
            </a:ln>
          </c:spPr>
          <c:marker>
            <c:spPr>
              <a:solidFill>
                <a:srgbClr val="FFC000"/>
              </a:solidFill>
              <a:ln>
                <a:solidFill>
                  <a:srgbClr val="FFC000"/>
                </a:solidFill>
              </a:ln>
            </c:spPr>
          </c:marker>
          <c:dLbls>
            <c:txPr>
              <a:bodyPr/>
              <a:lstStyle/>
              <a:p>
                <a:pPr>
                  <a:defRPr sz="1400" b="1"/>
                </a:pPr>
                <a:endParaRPr lang="el-GR"/>
              </a:p>
            </c:txPr>
            <c:showVal val="1"/>
          </c:dLbls>
          <c:cat>
            <c:strRef>
              <c:f>ΣΥΓΚΡΙΤΙΚΑ!$C$21:$J$21</c:f>
              <c:strCache>
                <c:ptCount val="8"/>
                <c:pt idx="0">
                  <c:v>ΔΕΚ 2008</c:v>
                </c:pt>
                <c:pt idx="1">
                  <c:v>ΑΠΡ 2009</c:v>
                </c:pt>
                <c:pt idx="2">
                  <c:v>ΙΟΥΛ 2009</c:v>
                </c:pt>
                <c:pt idx="3">
                  <c:v>ΜΑΡ 2010</c:v>
                </c:pt>
                <c:pt idx="4">
                  <c:v>ΙΟΥΛ 2010</c:v>
                </c:pt>
                <c:pt idx="5">
                  <c:v>ΜΑΡ 2011</c:v>
                </c:pt>
                <c:pt idx="6">
                  <c:v>ΙΟΥΛ 2011</c:v>
                </c:pt>
                <c:pt idx="7">
                  <c:v>ΙΑΝ 2012</c:v>
                </c:pt>
              </c:strCache>
            </c:strRef>
          </c:cat>
          <c:val>
            <c:numRef>
              <c:f>ΣΥΓΚΡΙΤΙΚΑ!$C$25:$J$25</c:f>
              <c:numCache>
                <c:formatCode>0%</c:formatCode>
                <c:ptCount val="8"/>
                <c:pt idx="0">
                  <c:v>0.05</c:v>
                </c:pt>
                <c:pt idx="1">
                  <c:v>0.03</c:v>
                </c:pt>
                <c:pt idx="2">
                  <c:v>0.01</c:v>
                </c:pt>
                <c:pt idx="3">
                  <c:v>0.03</c:v>
                </c:pt>
                <c:pt idx="4">
                  <c:v>0.01</c:v>
                </c:pt>
                <c:pt idx="5">
                  <c:v>0.02</c:v>
                </c:pt>
                <c:pt idx="6">
                  <c:v>0.01</c:v>
                </c:pt>
                <c:pt idx="7">
                  <c:v>0.04</c:v>
                </c:pt>
              </c:numCache>
            </c:numRef>
          </c:val>
        </c:ser>
        <c:dLbls>
          <c:showVal val="1"/>
        </c:dLbls>
        <c:marker val="1"/>
        <c:axId val="159345280"/>
        <c:axId val="166541568"/>
      </c:lineChart>
      <c:catAx>
        <c:axId val="159345280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1200" b="1"/>
            </a:pPr>
            <a:endParaRPr lang="el-GR"/>
          </a:p>
        </c:txPr>
        <c:crossAx val="166541568"/>
        <c:crosses val="autoZero"/>
        <c:auto val="1"/>
        <c:lblAlgn val="ctr"/>
        <c:lblOffset val="100"/>
      </c:catAx>
      <c:valAx>
        <c:axId val="166541568"/>
        <c:scaling>
          <c:orientation val="minMax"/>
        </c:scaling>
        <c:delete val="1"/>
        <c:axPos val="l"/>
        <c:numFmt formatCode="0%" sourceLinked="1"/>
        <c:tickLblPos val="nextTo"/>
        <c:crossAx val="159345280"/>
        <c:crosses val="autoZero"/>
        <c:crossBetween val="between"/>
      </c:valAx>
      <c:spPr>
        <a:noFill/>
      </c:spPr>
    </c:plotArea>
    <c:legend>
      <c:legendPos val="t"/>
      <c:layout/>
      <c:txPr>
        <a:bodyPr/>
        <a:lstStyle/>
        <a:p>
          <a:pPr>
            <a:defRPr sz="1400" b="1"/>
          </a:pPr>
          <a:endParaRPr lang="el-GR"/>
        </a:p>
      </c:txPr>
    </c:legend>
    <c:plotVisOnly val="1"/>
  </c:chart>
  <c:spPr>
    <a:noFill/>
    <a:ln>
      <a:noFill/>
    </a:ln>
  </c:spPr>
  <c:externalData r:id="rId1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style val="26"/>
  <c:chart>
    <c:title>
      <c:tx>
        <c:rich>
          <a:bodyPr/>
          <a:lstStyle/>
          <a:p>
            <a:pPr>
              <a:defRPr sz="1400"/>
            </a:pPr>
            <a:r>
              <a:rPr lang="el-GR" sz="1400"/>
              <a:t>Σε μια κλίμακα από το 1 – Αρνητικά μέχρι και το 5 – Θετικά, πως κρίνετε μέχρι στιγμής την αναπτυξιακή πολιτική της κυβέρνησης;</a:t>
            </a:r>
          </a:p>
        </c:rich>
      </c:tx>
      <c:layout/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5.4016435047965002E-2"/>
          <c:y val="0.33306696269715602"/>
          <c:w val="0.91595357238931441"/>
          <c:h val="0.62891709888497638"/>
        </c:manualLayout>
      </c:layout>
      <c:pie3DChart>
        <c:varyColors val="1"/>
        <c:ser>
          <c:idx val="0"/>
          <c:order val="0"/>
          <c:tx>
            <c:strRef>
              <c:f>ΑΠΟΤΕΛΕΣΜΑΤΑ!$D$214</c:f>
              <c:strCache>
                <c:ptCount val="1"/>
                <c:pt idx="0">
                  <c:v>ΠΟΣΟΣΤΟ</c:v>
                </c:pt>
              </c:strCache>
            </c:strRef>
          </c:tx>
          <c:explosion val="25"/>
          <c:dPt>
            <c:idx val="0"/>
            <c:spPr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</c:spPr>
          </c:dPt>
          <c:dPt>
            <c:idx val="1"/>
            <c:spPr>
              <a:solidFill>
                <a:srgbClr val="FF0000"/>
              </a:solidFill>
            </c:spPr>
          </c:dPt>
          <c:dPt>
            <c:idx val="2"/>
            <c:spPr>
              <a:solidFill>
                <a:schemeClr val="tx1">
                  <a:lumMod val="85000"/>
                  <a:lumOff val="15000"/>
                </a:schemeClr>
              </a:solidFill>
            </c:spPr>
          </c:dPt>
          <c:dPt>
            <c:idx val="5"/>
            <c:spPr>
              <a:gradFill flip="none" rotWithShape="1">
                <a:gsLst>
                  <a:gs pos="0">
                    <a:srgbClr val="FFC000">
                      <a:shade val="30000"/>
                      <a:satMod val="115000"/>
                    </a:srgbClr>
                  </a:gs>
                  <a:gs pos="50000">
                    <a:srgbClr val="FFC000">
                      <a:shade val="67500"/>
                      <a:satMod val="115000"/>
                    </a:srgbClr>
                  </a:gs>
                  <a:gs pos="100000">
                    <a:srgbClr val="FFC0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</c:spPr>
          </c:dPt>
          <c:dLbls>
            <c:dLbl>
              <c:idx val="0"/>
              <c:spPr/>
              <c:txPr>
                <a:bodyPr/>
                <a:lstStyle/>
                <a:p>
                  <a:pPr>
                    <a:defRPr sz="1400" b="1">
                      <a:solidFill>
                        <a:schemeClr val="bg1"/>
                      </a:solidFill>
                    </a:defRPr>
                  </a:pPr>
                  <a:endParaRPr lang="el-GR"/>
                </a:p>
              </c:txPr>
            </c:dLbl>
            <c:dLbl>
              <c:idx val="2"/>
              <c:layout>
                <c:manualLayout>
                  <c:x val="2.3473571488563535E-2"/>
                  <c:y val="5.8170321517559678E-3"/>
                </c:manualLayout>
              </c:layout>
              <c:showCatName val="1"/>
              <c:showPercent val="1"/>
            </c:dLbl>
            <c:dLbl>
              <c:idx val="5"/>
              <c:layout>
                <c:manualLayout>
                  <c:x val="2.507656989277416E-2"/>
                  <c:y val="-5.6874492566981174E-3"/>
                </c:manualLayout>
              </c:layout>
              <c:showCatName val="1"/>
              <c:showPercent val="1"/>
            </c:dLbl>
            <c:txPr>
              <a:bodyPr/>
              <a:lstStyle/>
              <a:p>
                <a:pPr>
                  <a:defRPr sz="1400" b="1"/>
                </a:pPr>
                <a:endParaRPr lang="el-GR"/>
              </a:p>
            </c:txPr>
            <c:showCatName val="1"/>
            <c:showPercent val="1"/>
            <c:showLeaderLines val="1"/>
          </c:dLbls>
          <c:cat>
            <c:strRef>
              <c:f>ΑΠΟΤΕΛΕΣΜΑΤΑ!$B$215:$B$220</c:f>
              <c:strCache>
                <c:ptCount val="6"/>
                <c:pt idx="0">
                  <c:v>ΑΡΝΗΤΙΚΑ</c:v>
                </c:pt>
                <c:pt idx="1">
                  <c:v>ΜΑΛΛΟΝ ΑΡΝΗΤΙΚΑ</c:v>
                </c:pt>
                <c:pt idx="2">
                  <c:v>ΟΥΤΕ ΘΕΤΙΚΑ/ΟΥΤΕ ΑΡΝΗΤΙΚΑ</c:v>
                </c:pt>
                <c:pt idx="3">
                  <c:v>ΜΑΛΛΟΝ ΘΕΤΙΚΑ</c:v>
                </c:pt>
                <c:pt idx="4">
                  <c:v>ΘΕΤΙΚΑ</c:v>
                </c:pt>
                <c:pt idx="5">
                  <c:v>ΔΞ/ΔΑ</c:v>
                </c:pt>
              </c:strCache>
            </c:strRef>
          </c:cat>
          <c:val>
            <c:numRef>
              <c:f>ΑΠΟΤΕΛΕΣΜΑΤΑ!$D$215:$D$220</c:f>
              <c:numCache>
                <c:formatCode>0%</c:formatCode>
                <c:ptCount val="6"/>
                <c:pt idx="0">
                  <c:v>0.7179000000000002</c:v>
                </c:pt>
                <c:pt idx="1">
                  <c:v>0.2036</c:v>
                </c:pt>
                <c:pt idx="2">
                  <c:v>6.0700000000000011E-2</c:v>
                </c:pt>
                <c:pt idx="5">
                  <c:v>1.43E-2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spPr>
    <a:noFill/>
    <a:ln>
      <a:noFill/>
    </a:ln>
  </c:spPr>
  <c:externalData r:id="rId1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style val="26"/>
  <c:chart>
    <c:title>
      <c:tx>
        <c:rich>
          <a:bodyPr/>
          <a:lstStyle/>
          <a:p>
            <a:pPr>
              <a:defRPr sz="1600" b="1"/>
            </a:pPr>
            <a:r>
              <a:rPr lang="el-GR" sz="1600" b="1" i="0" u="none" strike="noStrike" baseline="0"/>
              <a:t>Πως κρίνετε μέχρι στιγμής την αναπτυξιακή πολιτική της κυβέρνησης; </a:t>
            </a:r>
            <a:endParaRPr lang="el-GR" sz="1600" b="1"/>
          </a:p>
        </c:rich>
      </c:tx>
      <c:layout/>
    </c:title>
    <c:view3D>
      <c:rAngAx val="1"/>
    </c:view3D>
    <c:plotArea>
      <c:layout/>
      <c:bar3DChart>
        <c:barDir val="bar"/>
        <c:grouping val="percentStacked"/>
        <c:ser>
          <c:idx val="0"/>
          <c:order val="0"/>
          <c:tx>
            <c:strRef>
              <c:f>ΣΥΓΚΡΙΤΙΚΑ!$B$34</c:f>
              <c:strCache>
                <c:ptCount val="1"/>
                <c:pt idx="0">
                  <c:v>Θετικά</c:v>
                </c:pt>
              </c:strCache>
            </c:strRef>
          </c:tx>
          <c:dLbls>
            <c:dLbl>
              <c:idx val="0"/>
              <c:spPr/>
              <c:txPr>
                <a:bodyPr/>
                <a:lstStyle/>
                <a:p>
                  <a:pPr>
                    <a:defRPr sz="1400" b="1"/>
                  </a:pPr>
                  <a:endParaRPr lang="el-GR"/>
                </a:p>
              </c:txPr>
            </c:dLbl>
            <c:dLbl>
              <c:idx val="1"/>
              <c:delete val="1"/>
            </c:dLbl>
            <c:dLbl>
              <c:idx val="2"/>
              <c:delete val="1"/>
            </c:dLbl>
            <c:dLbl>
              <c:idx val="3"/>
              <c:delete val="1"/>
            </c:dLbl>
            <c:dLbl>
              <c:idx val="4"/>
              <c:delete val="1"/>
            </c:dLbl>
            <c:showVal val="1"/>
          </c:dLbls>
          <c:cat>
            <c:strRef>
              <c:f>'[Οικονομική - Επιχειρηματική Επικαιρότητα.xlsx]ΣΥΓΚΡΙΤΙΚΑ'!$D$33,'[Οικονομική - Επιχειρηματική Επικαιρότητα.xlsx]ΣΥΓΚΡΙΤΙΚΑ'!$F$33,'[Οικονομική - Επιχειρηματική Επικαιρότητα.xlsx]ΣΥΓΚΡΙΤΙΚΑ'!$H$33,'[Οικονομική - Επιχειρηματική Επικαιρότητα.xlsx]ΣΥΓΚΡΙΤΙΚΑ'!$J$33,'[Οικονομική - Επιχειρηματική Επικαιρότητα.xlsx]ΣΥΓΚΡΙΤΙΚΑ'!$L$33</c:f>
              <c:strCache>
                <c:ptCount val="5"/>
                <c:pt idx="0">
                  <c:v>ΜΑΡ 2010</c:v>
                </c:pt>
                <c:pt idx="1">
                  <c:v>ΙΟΥΛ 2010</c:v>
                </c:pt>
                <c:pt idx="2">
                  <c:v>ΜΑΡ 2011</c:v>
                </c:pt>
                <c:pt idx="3">
                  <c:v>ΙΟΥΛ 2011</c:v>
                </c:pt>
                <c:pt idx="4">
                  <c:v>ΙΑΝ 2012</c:v>
                </c:pt>
              </c:strCache>
            </c:strRef>
          </c:cat>
          <c:val>
            <c:numRef>
              <c:f>'[Οικονομική - Επιχειρηματική Επικαιρότητα.xlsx]ΣΥΓΚΡΙΤΙΚΑ'!$D$34,'[Οικονομική - Επιχειρηματική Επικαιρότητα.xlsx]ΣΥΓΚΡΙΤΙΚΑ'!$F$34,'[Οικονομική - Επιχειρηματική Επικαιρότητα.xlsx]ΣΥΓΚΡΙΤΙΚΑ'!$H$34,'[Οικονομική - Επιχειρηματική Επικαιρότητα.xlsx]ΣΥΓΚΡΙΤΙΚΑ'!$J$34,'[Οικονομική - Επιχειρηματική Επικαιρότητα.xlsx]ΣΥΓΚΡΙΤΙΚΑ'!$L$34</c:f>
              <c:numCache>
                <c:formatCode>0%</c:formatCode>
                <c:ptCount val="5"/>
                <c:pt idx="0">
                  <c:v>7.4000000000000021E-3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</c:ser>
        <c:ser>
          <c:idx val="1"/>
          <c:order val="1"/>
          <c:tx>
            <c:strRef>
              <c:f>ΣΥΓΚΡΙΤΙΚΑ!$B$35</c:f>
              <c:strCache>
                <c:ptCount val="1"/>
                <c:pt idx="0">
                  <c:v>Μάλλον Θετικά</c:v>
                </c:pt>
              </c:strCache>
            </c:strRef>
          </c:tx>
          <c:spPr>
            <a:solidFill>
              <a:srgbClr val="0070C0"/>
            </a:solidFill>
          </c:spPr>
          <c:dLbls>
            <c:dLbl>
              <c:idx val="2"/>
              <c:layout/>
              <c:tx>
                <c:rich>
                  <a:bodyPr/>
                  <a:lstStyle/>
                  <a:p>
                    <a:pPr>
                      <a:defRPr sz="1400" b="1">
                        <a:solidFill>
                          <a:sysClr val="windowText" lastClr="000000"/>
                        </a:solidFill>
                      </a:defRPr>
                    </a:pPr>
                    <a:r>
                      <a:rPr lang="el-GR">
                        <a:solidFill>
                          <a:sysClr val="windowText" lastClr="000000"/>
                        </a:solidFill>
                      </a:rPr>
                      <a:t>1%</a:t>
                    </a:r>
                    <a:endParaRPr lang="en-US">
                      <a:solidFill>
                        <a:sysClr val="windowText" lastClr="000000"/>
                      </a:solidFill>
                    </a:endParaRPr>
                  </a:p>
                </c:rich>
              </c:tx>
              <c:spPr/>
              <c:showVal val="1"/>
            </c:dLbl>
            <c:dLbl>
              <c:idx val="3"/>
              <c:layout/>
              <c:tx>
                <c:rich>
                  <a:bodyPr/>
                  <a:lstStyle/>
                  <a:p>
                    <a:pPr>
                      <a:defRPr sz="1400" b="1">
                        <a:solidFill>
                          <a:sysClr val="windowText" lastClr="000000"/>
                        </a:solidFill>
                      </a:defRPr>
                    </a:pPr>
                    <a:r>
                      <a:rPr lang="el-GR">
                        <a:solidFill>
                          <a:sysClr val="windowText" lastClr="000000"/>
                        </a:solidFill>
                      </a:rPr>
                      <a:t>1%</a:t>
                    </a:r>
                    <a:endParaRPr lang="en-US">
                      <a:solidFill>
                        <a:sysClr val="windowText" lastClr="000000"/>
                      </a:solidFill>
                    </a:endParaRPr>
                  </a:p>
                </c:rich>
              </c:tx>
              <c:spPr/>
              <c:showVal val="1"/>
            </c:dLbl>
            <c:dLbl>
              <c:idx val="4"/>
              <c:delete val="1"/>
            </c:dLbl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'[Οικονομική - Επιχειρηματική Επικαιρότητα.xlsx]ΣΥΓΚΡΙΤΙΚΑ'!$D$33,'[Οικονομική - Επιχειρηματική Επικαιρότητα.xlsx]ΣΥΓΚΡΙΤΙΚΑ'!$F$33,'[Οικονομική - Επιχειρηματική Επικαιρότητα.xlsx]ΣΥΓΚΡΙΤΙΚΑ'!$H$33,'[Οικονομική - Επιχειρηματική Επικαιρότητα.xlsx]ΣΥΓΚΡΙΤΙΚΑ'!$J$33,'[Οικονομική - Επιχειρηματική Επικαιρότητα.xlsx]ΣΥΓΚΡΙΤΙΚΑ'!$L$33</c:f>
              <c:strCache>
                <c:ptCount val="5"/>
                <c:pt idx="0">
                  <c:v>ΜΑΡ 2010</c:v>
                </c:pt>
                <c:pt idx="1">
                  <c:v>ΙΟΥΛ 2010</c:v>
                </c:pt>
                <c:pt idx="2">
                  <c:v>ΜΑΡ 2011</c:v>
                </c:pt>
                <c:pt idx="3">
                  <c:v>ΙΟΥΛ 2011</c:v>
                </c:pt>
                <c:pt idx="4">
                  <c:v>ΙΑΝ 2012</c:v>
                </c:pt>
              </c:strCache>
            </c:strRef>
          </c:cat>
          <c:val>
            <c:numRef>
              <c:f>'[Οικονομική - Επιχειρηματική Επικαιρότητα.xlsx]ΣΥΓΚΡΙΤΙΚΑ'!$D$35,'[Οικονομική - Επιχειρηματική Επικαιρότητα.xlsx]ΣΥΓΚΡΙΤΙΚΑ'!$F$35,'[Οικονομική - Επιχειρηματική Επικαιρότητα.xlsx]ΣΥΓΚΡΙΤΙΚΑ'!$H$35,'[Οικονομική - Επιχειρηματική Επικαιρότητα.xlsx]ΣΥΓΚΡΙΤΙΚΑ'!$J$35,'[Οικονομική - Επιχειρηματική Επικαιρότητα.xlsx]ΣΥΓΚΡΙΤΙΚΑ'!$L$35</c:f>
              <c:numCache>
                <c:formatCode>0%</c:formatCode>
                <c:ptCount val="5"/>
                <c:pt idx="0">
                  <c:v>8.5500000000000034E-2</c:v>
                </c:pt>
                <c:pt idx="1">
                  <c:v>4.2553191489361715E-2</c:v>
                </c:pt>
                <c:pt idx="2">
                  <c:v>1.0000000000000004E-2</c:v>
                </c:pt>
                <c:pt idx="3">
                  <c:v>1.0000000000000004E-2</c:v>
                </c:pt>
                <c:pt idx="4">
                  <c:v>0</c:v>
                </c:pt>
              </c:numCache>
            </c:numRef>
          </c:val>
        </c:ser>
        <c:ser>
          <c:idx val="2"/>
          <c:order val="2"/>
          <c:tx>
            <c:strRef>
              <c:f>ΣΥΓΚΡΙΤΙΚΑ!$B$36</c:f>
              <c:strCache>
                <c:ptCount val="1"/>
                <c:pt idx="0">
                  <c:v>Ούτε θετικά / ούτε αρνητικά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dLbls>
            <c:txPr>
              <a:bodyPr/>
              <a:lstStyle/>
              <a:p>
                <a:pPr>
                  <a:defRPr sz="1400" b="1">
                    <a:solidFill>
                      <a:schemeClr val="tx1"/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'[Οικονομική - Επιχειρηματική Επικαιρότητα.xlsx]ΣΥΓΚΡΙΤΙΚΑ'!$D$33,'[Οικονομική - Επιχειρηματική Επικαιρότητα.xlsx]ΣΥΓΚΡΙΤΙΚΑ'!$F$33,'[Οικονομική - Επιχειρηματική Επικαιρότητα.xlsx]ΣΥΓΚΡΙΤΙΚΑ'!$H$33,'[Οικονομική - Επιχειρηματική Επικαιρότητα.xlsx]ΣΥΓΚΡΙΤΙΚΑ'!$J$33,'[Οικονομική - Επιχειρηματική Επικαιρότητα.xlsx]ΣΥΓΚΡΙΤΙΚΑ'!$L$33</c:f>
              <c:strCache>
                <c:ptCount val="5"/>
                <c:pt idx="0">
                  <c:v>ΜΑΡ 2010</c:v>
                </c:pt>
                <c:pt idx="1">
                  <c:v>ΙΟΥΛ 2010</c:v>
                </c:pt>
                <c:pt idx="2">
                  <c:v>ΜΑΡ 2011</c:v>
                </c:pt>
                <c:pt idx="3">
                  <c:v>ΙΟΥΛ 2011</c:v>
                </c:pt>
                <c:pt idx="4">
                  <c:v>ΙΑΝ 2012</c:v>
                </c:pt>
              </c:strCache>
            </c:strRef>
          </c:cat>
          <c:val>
            <c:numRef>
              <c:f>'[Οικονομική - Επιχειρηματική Επικαιρότητα.xlsx]ΣΥΓΚΡΙΤΙΚΑ'!$D$36,'[Οικονομική - Επιχειρηματική Επικαιρότητα.xlsx]ΣΥΓΚΡΙΤΙΚΑ'!$F$36,'[Οικονομική - Επιχειρηματική Επικαιρότητα.xlsx]ΣΥΓΚΡΙΤΙΚΑ'!$H$36,'[Οικονομική - Επιχειρηματική Επικαιρότητα.xlsx]ΣΥΓΚΡΙΤΙΚΑ'!$J$36,'[Οικονομική - Επιχειρηματική Επικαιρότητα.xlsx]ΣΥΓΚΡΙΤΙΚΑ'!$L$36</c:f>
              <c:numCache>
                <c:formatCode>0%</c:formatCode>
                <c:ptCount val="5"/>
                <c:pt idx="0">
                  <c:v>0.21560000000000001</c:v>
                </c:pt>
                <c:pt idx="1">
                  <c:v>0.14893617021276601</c:v>
                </c:pt>
                <c:pt idx="2">
                  <c:v>7.0000000000000021E-2</c:v>
                </c:pt>
                <c:pt idx="3">
                  <c:v>8.0000000000000029E-2</c:v>
                </c:pt>
                <c:pt idx="4">
                  <c:v>6.0000000000000019E-2</c:v>
                </c:pt>
              </c:numCache>
            </c:numRef>
          </c:val>
        </c:ser>
        <c:ser>
          <c:idx val="3"/>
          <c:order val="3"/>
          <c:tx>
            <c:strRef>
              <c:f>ΣΥΓΚΡΙΤΙΚΑ!$B$37</c:f>
              <c:strCache>
                <c:ptCount val="1"/>
                <c:pt idx="0">
                  <c:v>Μάλλον αρνητικά</c:v>
                </c:pt>
              </c:strCache>
            </c:strRef>
          </c:tx>
          <c:spPr>
            <a:solidFill>
              <a:srgbClr val="CF8C7F"/>
            </a:solidFill>
          </c:spPr>
          <c:dLbls>
            <c:txPr>
              <a:bodyPr/>
              <a:lstStyle/>
              <a:p>
                <a:pPr>
                  <a:defRPr sz="1400" b="1">
                    <a:solidFill>
                      <a:schemeClr val="tx1"/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'[Οικονομική - Επιχειρηματική Επικαιρότητα.xlsx]ΣΥΓΚΡΙΤΙΚΑ'!$D$33,'[Οικονομική - Επιχειρηματική Επικαιρότητα.xlsx]ΣΥΓΚΡΙΤΙΚΑ'!$F$33,'[Οικονομική - Επιχειρηματική Επικαιρότητα.xlsx]ΣΥΓΚΡΙΤΙΚΑ'!$H$33,'[Οικονομική - Επιχειρηματική Επικαιρότητα.xlsx]ΣΥΓΚΡΙΤΙΚΑ'!$J$33,'[Οικονομική - Επιχειρηματική Επικαιρότητα.xlsx]ΣΥΓΚΡΙΤΙΚΑ'!$L$33</c:f>
              <c:strCache>
                <c:ptCount val="5"/>
                <c:pt idx="0">
                  <c:v>ΜΑΡ 2010</c:v>
                </c:pt>
                <c:pt idx="1">
                  <c:v>ΙΟΥΛ 2010</c:v>
                </c:pt>
                <c:pt idx="2">
                  <c:v>ΜΑΡ 2011</c:v>
                </c:pt>
                <c:pt idx="3">
                  <c:v>ΙΟΥΛ 2011</c:v>
                </c:pt>
                <c:pt idx="4">
                  <c:v>ΙΑΝ 2012</c:v>
                </c:pt>
              </c:strCache>
            </c:strRef>
          </c:cat>
          <c:val>
            <c:numRef>
              <c:f>'[Οικονομική - Επιχειρηματική Επικαιρότητα.xlsx]ΣΥΓΚΡΙΤΙΚΑ'!$D$37,'[Οικονομική - Επιχειρηματική Επικαιρότητα.xlsx]ΣΥΓΚΡΙΤΙΚΑ'!$F$37,'[Οικονομική - Επιχειρηματική Επικαιρότητα.xlsx]ΣΥΓΚΡΙΤΙΚΑ'!$H$37,'[Οικονομική - Επιχειρηματική Επικαιρότητα.xlsx]ΣΥΓΚΡΙΤΙΚΑ'!$J$37,'[Οικονομική - Επιχειρηματική Επικαιρότητα.xlsx]ΣΥΓΚΡΙΤΙΚΑ'!$L$37</c:f>
              <c:numCache>
                <c:formatCode>0%</c:formatCode>
                <c:ptCount val="5"/>
                <c:pt idx="0">
                  <c:v>0.18960000000000005</c:v>
                </c:pt>
                <c:pt idx="1">
                  <c:v>0.30496453900709236</c:v>
                </c:pt>
                <c:pt idx="2">
                  <c:v>0.22</c:v>
                </c:pt>
                <c:pt idx="3">
                  <c:v>0.21000000000000005</c:v>
                </c:pt>
                <c:pt idx="4">
                  <c:v>0.2</c:v>
                </c:pt>
              </c:numCache>
            </c:numRef>
          </c:val>
        </c:ser>
        <c:ser>
          <c:idx val="4"/>
          <c:order val="4"/>
          <c:tx>
            <c:strRef>
              <c:f>ΣΥΓΚΡΙΤΙΚΑ!$B$38</c:f>
              <c:strCache>
                <c:ptCount val="1"/>
                <c:pt idx="0">
                  <c:v>Αρνητικά</c:v>
                </c:pt>
              </c:strCache>
            </c:strRef>
          </c:tx>
          <c:spPr>
            <a:solidFill>
              <a:srgbClr val="FF0000"/>
            </a:solidFill>
          </c:spPr>
          <c:dLbls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'[Οικονομική - Επιχειρηματική Επικαιρότητα.xlsx]ΣΥΓΚΡΙΤΙΚΑ'!$D$33,'[Οικονομική - Επιχειρηματική Επικαιρότητα.xlsx]ΣΥΓΚΡΙΤΙΚΑ'!$F$33,'[Οικονομική - Επιχειρηματική Επικαιρότητα.xlsx]ΣΥΓΚΡΙΤΙΚΑ'!$H$33,'[Οικονομική - Επιχειρηματική Επικαιρότητα.xlsx]ΣΥΓΚΡΙΤΙΚΑ'!$J$33,'[Οικονομική - Επιχειρηματική Επικαιρότητα.xlsx]ΣΥΓΚΡΙΤΙΚΑ'!$L$33</c:f>
              <c:strCache>
                <c:ptCount val="5"/>
                <c:pt idx="0">
                  <c:v>ΜΑΡ 2010</c:v>
                </c:pt>
                <c:pt idx="1">
                  <c:v>ΙΟΥΛ 2010</c:v>
                </c:pt>
                <c:pt idx="2">
                  <c:v>ΜΑΡ 2011</c:v>
                </c:pt>
                <c:pt idx="3">
                  <c:v>ΙΟΥΛ 2011</c:v>
                </c:pt>
                <c:pt idx="4">
                  <c:v>ΙΑΝ 2012</c:v>
                </c:pt>
              </c:strCache>
            </c:strRef>
          </c:cat>
          <c:val>
            <c:numRef>
              <c:f>'[Οικονομική - Επιχειρηματική Επικαιρότητα.xlsx]ΣΥΓΚΡΙΤΙΚΑ'!$D$38,'[Οικονομική - Επιχειρηματική Επικαιρότητα.xlsx]ΣΥΓΚΡΙΤΙΚΑ'!$F$38,'[Οικονομική - Επιχειρηματική Επικαιρότητα.xlsx]ΣΥΓΚΡΙΤΙΚΑ'!$H$38,'[Οικονομική - Επιχειρηματική Επικαιρότητα.xlsx]ΣΥΓΚΡΙΤΙΚΑ'!$J$38,'[Οικονομική - Επιχειρηματική Επικαιρότητα.xlsx]ΣΥΓΚΡΙΤΙΚΑ'!$L$38</c:f>
              <c:numCache>
                <c:formatCode>0%</c:formatCode>
                <c:ptCount val="5"/>
                <c:pt idx="0">
                  <c:v>0.47210000000000002</c:v>
                </c:pt>
                <c:pt idx="1">
                  <c:v>0.50354609929078009</c:v>
                </c:pt>
                <c:pt idx="2">
                  <c:v>0.68</c:v>
                </c:pt>
                <c:pt idx="3">
                  <c:v>0.67000000000000026</c:v>
                </c:pt>
                <c:pt idx="4">
                  <c:v>0.7200000000000002</c:v>
                </c:pt>
              </c:numCache>
            </c:numRef>
          </c:val>
        </c:ser>
        <c:ser>
          <c:idx val="5"/>
          <c:order val="5"/>
          <c:tx>
            <c:strRef>
              <c:f>ΣΥΓΚΡΙΤΙΚΑ!$B$39</c:f>
              <c:strCache>
                <c:ptCount val="1"/>
                <c:pt idx="0">
                  <c:v>ΔΞ/ΔΑ</c:v>
                </c:pt>
              </c:strCache>
            </c:strRef>
          </c:tx>
          <c:spPr>
            <a:solidFill>
              <a:srgbClr val="FFC000"/>
            </a:solidFill>
          </c:spPr>
          <c:dLbls>
            <c:dLbl>
              <c:idx val="1"/>
              <c:delete val="1"/>
            </c:dLbl>
            <c:txPr>
              <a:bodyPr/>
              <a:lstStyle/>
              <a:p>
                <a:pPr>
                  <a:defRPr sz="1400" b="1"/>
                </a:pPr>
                <a:endParaRPr lang="el-GR"/>
              </a:p>
            </c:txPr>
            <c:showVal val="1"/>
          </c:dLbls>
          <c:cat>
            <c:strRef>
              <c:f>'[Οικονομική - Επιχειρηματική Επικαιρότητα.xlsx]ΣΥΓΚΡΙΤΙΚΑ'!$D$33,'[Οικονομική - Επιχειρηματική Επικαιρότητα.xlsx]ΣΥΓΚΡΙΤΙΚΑ'!$F$33,'[Οικονομική - Επιχειρηματική Επικαιρότητα.xlsx]ΣΥΓΚΡΙΤΙΚΑ'!$H$33,'[Οικονομική - Επιχειρηματική Επικαιρότητα.xlsx]ΣΥΓΚΡΙΤΙΚΑ'!$J$33,'[Οικονομική - Επιχειρηματική Επικαιρότητα.xlsx]ΣΥΓΚΡΙΤΙΚΑ'!$L$33</c:f>
              <c:strCache>
                <c:ptCount val="5"/>
                <c:pt idx="0">
                  <c:v>ΜΑΡ 2010</c:v>
                </c:pt>
                <c:pt idx="1">
                  <c:v>ΙΟΥΛ 2010</c:v>
                </c:pt>
                <c:pt idx="2">
                  <c:v>ΜΑΡ 2011</c:v>
                </c:pt>
                <c:pt idx="3">
                  <c:v>ΙΟΥΛ 2011</c:v>
                </c:pt>
                <c:pt idx="4">
                  <c:v>ΙΑΝ 2012</c:v>
                </c:pt>
              </c:strCache>
            </c:strRef>
          </c:cat>
          <c:val>
            <c:numRef>
              <c:f>'[Οικονομική - Επιχειρηματική Επικαιρότητα.xlsx]ΣΥΓΚΡΙΤΙΚΑ'!$D$39,'[Οικονομική - Επιχειρηματική Επικαιρότητα.xlsx]ΣΥΓΚΡΙΤΙΚΑ'!$F$39,'[Οικονομική - Επιχειρηματική Επικαιρότητα.xlsx]ΣΥΓΚΡΙΤΙΚΑ'!$H$39,'[Οικονομική - Επιχειρηματική Επικαιρότητα.xlsx]ΣΥΓΚΡΙΤΙΚΑ'!$J$39,'[Οικονομική - Επιχειρηματική Επικαιρότητα.xlsx]ΣΥΓΚΡΙΤΙΚΑ'!$L$39</c:f>
              <c:numCache>
                <c:formatCode>0%</c:formatCode>
                <c:ptCount val="5"/>
                <c:pt idx="0">
                  <c:v>2.9700000000000001E-2</c:v>
                </c:pt>
                <c:pt idx="1">
                  <c:v>0</c:v>
                </c:pt>
                <c:pt idx="2">
                  <c:v>2.0000000000000007E-2</c:v>
                </c:pt>
                <c:pt idx="3">
                  <c:v>2.0000000000000007E-2</c:v>
                </c:pt>
                <c:pt idx="4">
                  <c:v>2.0000000000000007E-2</c:v>
                </c:pt>
              </c:numCache>
            </c:numRef>
          </c:val>
        </c:ser>
        <c:dLbls>
          <c:showVal val="1"/>
        </c:dLbls>
        <c:gapWidth val="95"/>
        <c:gapDepth val="95"/>
        <c:shape val="box"/>
        <c:axId val="172527616"/>
        <c:axId val="172529152"/>
        <c:axId val="0"/>
      </c:bar3DChart>
      <c:catAx>
        <c:axId val="172527616"/>
        <c:scaling>
          <c:orientation val="minMax"/>
        </c:scaling>
        <c:axPos val="l"/>
        <c:majorTickMark val="none"/>
        <c:tickLblPos val="nextTo"/>
        <c:txPr>
          <a:bodyPr/>
          <a:lstStyle/>
          <a:p>
            <a:pPr>
              <a:defRPr sz="1400" b="1"/>
            </a:pPr>
            <a:endParaRPr lang="el-GR"/>
          </a:p>
        </c:txPr>
        <c:crossAx val="172529152"/>
        <c:crosses val="autoZero"/>
        <c:auto val="1"/>
        <c:lblAlgn val="ctr"/>
        <c:lblOffset val="100"/>
      </c:catAx>
      <c:valAx>
        <c:axId val="172529152"/>
        <c:scaling>
          <c:orientation val="minMax"/>
        </c:scaling>
        <c:delete val="1"/>
        <c:axPos val="b"/>
        <c:numFmt formatCode="0%" sourceLinked="1"/>
        <c:tickLblPos val="nextTo"/>
        <c:crossAx val="172527616"/>
        <c:crosses val="autoZero"/>
        <c:crossBetween val="between"/>
      </c:valAx>
    </c:plotArea>
    <c:legend>
      <c:legendPos val="t"/>
      <c:layout/>
      <c:txPr>
        <a:bodyPr/>
        <a:lstStyle/>
        <a:p>
          <a:pPr>
            <a:defRPr sz="1100" b="1"/>
          </a:pPr>
          <a:endParaRPr lang="el-GR"/>
        </a:p>
      </c:txPr>
    </c:legend>
    <c:plotVisOnly val="1"/>
  </c:chart>
  <c:spPr>
    <a:noFill/>
    <a:ln>
      <a:noFill/>
    </a:ln>
  </c:spPr>
  <c:externalData r:id="rId1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style val="26"/>
  <c:chart>
    <c:title>
      <c:tx>
        <c:rich>
          <a:bodyPr/>
          <a:lstStyle/>
          <a:p>
            <a:pPr>
              <a:defRPr sz="1400"/>
            </a:pPr>
            <a:r>
              <a:rPr lang="el-GR" sz="1400"/>
              <a:t>Θεωρείτε ότι κατά το επόμενο τρίμηνο οι πωλήσεις των προϊόντων / υπηρεσιών της επιχείρησής σας:</a:t>
            </a:r>
          </a:p>
        </c:rich>
      </c:tx>
      <c:layout>
        <c:manualLayout>
          <c:xMode val="edge"/>
          <c:yMode val="edge"/>
          <c:x val="0.12768723830779921"/>
          <c:y val="2.8757968654020034E-2"/>
        </c:manualLayout>
      </c:layout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7.0523016543211678E-2"/>
          <c:y val="0.23596150014080494"/>
          <c:w val="0.84808602938830679"/>
          <c:h val="0.72331931596793908"/>
        </c:manualLayout>
      </c:layout>
      <c:pie3DChart>
        <c:varyColors val="1"/>
        <c:ser>
          <c:idx val="0"/>
          <c:order val="0"/>
          <c:tx>
            <c:strRef>
              <c:f>ΑΠΟΤΕΛΕΣΜΑΤΑ!$D$235</c:f>
              <c:strCache>
                <c:ptCount val="1"/>
                <c:pt idx="0">
                  <c:v>ΠΟΣΟΣΤΟ</c:v>
                </c:pt>
              </c:strCache>
            </c:strRef>
          </c:tx>
          <c:explosion val="25"/>
          <c:dPt>
            <c:idx val="0"/>
            <c:spPr>
              <a:gradFill flip="none" rotWithShape="1">
                <a:gsLst>
                  <a:gs pos="0">
                    <a:srgbClr val="0070C0">
                      <a:shade val="30000"/>
                      <a:satMod val="115000"/>
                    </a:srgbClr>
                  </a:gs>
                  <a:gs pos="50000">
                    <a:srgbClr val="0070C0">
                      <a:shade val="67500"/>
                      <a:satMod val="115000"/>
                    </a:srgbClr>
                  </a:gs>
                  <a:gs pos="100000">
                    <a:srgbClr val="0070C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</c:spPr>
          </c:dPt>
          <c:dPt>
            <c:idx val="1"/>
            <c:spPr>
              <a:solidFill>
                <a:schemeClr val="bg1">
                  <a:lumMod val="50000"/>
                </a:schemeClr>
              </a:solidFill>
            </c:spPr>
          </c:dPt>
          <c:dPt>
            <c:idx val="2"/>
            <c:spPr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</c:spPr>
          </c:dPt>
          <c:dPt>
            <c:idx val="3"/>
            <c:spPr>
              <a:gradFill flip="none" rotWithShape="1">
                <a:gsLst>
                  <a:gs pos="0">
                    <a:srgbClr val="FFC000">
                      <a:shade val="30000"/>
                      <a:satMod val="115000"/>
                    </a:srgbClr>
                  </a:gs>
                  <a:gs pos="50000">
                    <a:srgbClr val="FFC000">
                      <a:shade val="67500"/>
                      <a:satMod val="115000"/>
                    </a:srgbClr>
                  </a:gs>
                  <a:gs pos="100000">
                    <a:srgbClr val="FFC0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</c:spPr>
          </c:dPt>
          <c:dLbls>
            <c:dLbl>
              <c:idx val="2"/>
              <c:spPr/>
              <c:txPr>
                <a:bodyPr/>
                <a:lstStyle/>
                <a:p>
                  <a:pPr>
                    <a:defRPr sz="1400" b="1">
                      <a:solidFill>
                        <a:schemeClr val="bg1"/>
                      </a:solidFill>
                    </a:defRPr>
                  </a:pPr>
                  <a:endParaRPr lang="el-GR"/>
                </a:p>
              </c:txPr>
            </c:dLbl>
            <c:dLbl>
              <c:idx val="3"/>
              <c:layout>
                <c:manualLayout>
                  <c:x val="3.8486949425646129E-2"/>
                  <c:y val="1.9502063408789467E-3"/>
                </c:manualLayout>
              </c:layout>
              <c:showCatName val="1"/>
              <c:showPercent val="1"/>
            </c:dLbl>
            <c:txPr>
              <a:bodyPr/>
              <a:lstStyle/>
              <a:p>
                <a:pPr>
                  <a:defRPr sz="1400" b="1"/>
                </a:pPr>
                <a:endParaRPr lang="el-GR"/>
              </a:p>
            </c:txPr>
            <c:showCatName val="1"/>
            <c:showPercent val="1"/>
            <c:showLeaderLines val="1"/>
          </c:dLbls>
          <c:cat>
            <c:strRef>
              <c:f>ΑΠΟΤΕΛΕΣΜΑΤΑ!$B$236:$B$239</c:f>
              <c:strCache>
                <c:ptCount val="4"/>
                <c:pt idx="0">
                  <c:v>Θα αυξηθούν</c:v>
                </c:pt>
                <c:pt idx="1">
                  <c:v>Θα μείνουν αμετάβλητες</c:v>
                </c:pt>
                <c:pt idx="2">
                  <c:v>Θα μειωθούν</c:v>
                </c:pt>
                <c:pt idx="3">
                  <c:v>ΔΞ/ΔΑ</c:v>
                </c:pt>
              </c:strCache>
            </c:strRef>
          </c:cat>
          <c:val>
            <c:numRef>
              <c:f>ΑΠΟΤΕΛΕΣΜΑΤΑ!$D$236:$D$239</c:f>
              <c:numCache>
                <c:formatCode>0%</c:formatCode>
                <c:ptCount val="4"/>
                <c:pt idx="0">
                  <c:v>7.8600000000000003E-2</c:v>
                </c:pt>
                <c:pt idx="1">
                  <c:v>0.21430000000000005</c:v>
                </c:pt>
                <c:pt idx="2">
                  <c:v>0.65360000000000029</c:v>
                </c:pt>
                <c:pt idx="3">
                  <c:v>5.3600000000000002E-2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spPr>
    <a:noFill/>
    <a:ln>
      <a:noFill/>
    </a:ln>
  </c:spPr>
  <c:externalData r:id="rId1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style val="26"/>
  <c:chart>
    <c:title>
      <c:tx>
        <c:rich>
          <a:bodyPr/>
          <a:lstStyle/>
          <a:p>
            <a:pPr>
              <a:defRPr sz="1600" b="1"/>
            </a:pPr>
            <a:r>
              <a:rPr lang="el-GR" sz="1600" b="1" i="0" u="none" strike="noStrike" baseline="0"/>
              <a:t>Θεωρείτε ότι κατά το επόμενο τρίμηνο οι πωλήσεις των προϊόντων / υπηρεσιών της επιχείρησής σας: </a:t>
            </a:r>
            <a:endParaRPr lang="el-GR" sz="1600" b="1"/>
          </a:p>
        </c:rich>
      </c:tx>
      <c:layout/>
    </c:title>
    <c:view3D>
      <c:rAngAx val="1"/>
    </c:view3D>
    <c:plotArea>
      <c:layout/>
      <c:bar3DChart>
        <c:barDir val="bar"/>
        <c:grouping val="percentStacked"/>
        <c:ser>
          <c:idx val="0"/>
          <c:order val="0"/>
          <c:tx>
            <c:strRef>
              <c:f>ΣΥΓΚΡΙΤΙΚΑ!$C$76</c:f>
              <c:strCache>
                <c:ptCount val="1"/>
                <c:pt idx="0">
                  <c:v>Θα μειωθούν</c:v>
                </c:pt>
              </c:strCache>
            </c:strRef>
          </c:tx>
          <c:spPr>
            <a:solidFill>
              <a:srgbClr val="FF0000"/>
            </a:solidFill>
          </c:spPr>
          <c:dLbls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'[Οικονομική - Επιχειρηματική Επικαιρότητα.xlsx]ΣΥΓΚΡΙΤΙΚΑ'!$E$75,'[Οικονομική - Επιχειρηματική Επικαιρότητα.xlsx]ΣΥΓΚΡΙΤΙΚΑ'!$G$75,'[Οικονομική - Επιχειρηματική Επικαιρότητα.xlsx]ΣΥΓΚΡΙΤΙΚΑ'!$I$75</c:f>
              <c:strCache>
                <c:ptCount val="3"/>
                <c:pt idx="0">
                  <c:v>ΜΑΡ 2011</c:v>
                </c:pt>
                <c:pt idx="1">
                  <c:v>ΙΟΥΛ 2011</c:v>
                </c:pt>
                <c:pt idx="2">
                  <c:v>ΙΑΝ 2012</c:v>
                </c:pt>
              </c:strCache>
            </c:strRef>
          </c:cat>
          <c:val>
            <c:numRef>
              <c:f>'[Οικονομική - Επιχειρηματική Επικαιρότητα.xlsx]ΣΥΓΚΡΙΤΙΚΑ'!$E$76,'[Οικονομική - Επιχειρηματική Επικαιρότητα.xlsx]ΣΥΓΚΡΙΤΙΚΑ'!$G$76,'[Οικονομική - Επιχειρηματική Επικαιρότητα.xlsx]ΣΥΓΚΡΙΤΙΚΑ'!$I$76</c:f>
              <c:numCache>
                <c:formatCode>0%</c:formatCode>
                <c:ptCount val="3"/>
                <c:pt idx="0">
                  <c:v>0.53767123287671281</c:v>
                </c:pt>
                <c:pt idx="1">
                  <c:v>0.66681015927679743</c:v>
                </c:pt>
                <c:pt idx="2">
                  <c:v>0.65357142857142891</c:v>
                </c:pt>
              </c:numCache>
            </c:numRef>
          </c:val>
        </c:ser>
        <c:ser>
          <c:idx val="1"/>
          <c:order val="1"/>
          <c:tx>
            <c:strRef>
              <c:f>ΣΥΓΚΡΙΤΙΚΑ!$C$77</c:f>
              <c:strCache>
                <c:ptCount val="1"/>
                <c:pt idx="0">
                  <c:v>Θα μείνουν αμετάβλητες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dLbls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'[Οικονομική - Επιχειρηματική Επικαιρότητα.xlsx]ΣΥΓΚΡΙΤΙΚΑ'!$E$75,'[Οικονομική - Επιχειρηματική Επικαιρότητα.xlsx]ΣΥΓΚΡΙΤΙΚΑ'!$G$75,'[Οικονομική - Επιχειρηματική Επικαιρότητα.xlsx]ΣΥΓΚΡΙΤΙΚΑ'!$I$75</c:f>
              <c:strCache>
                <c:ptCount val="3"/>
                <c:pt idx="0">
                  <c:v>ΜΑΡ 2011</c:v>
                </c:pt>
                <c:pt idx="1">
                  <c:v>ΙΟΥΛ 2011</c:v>
                </c:pt>
                <c:pt idx="2">
                  <c:v>ΙΑΝ 2012</c:v>
                </c:pt>
              </c:strCache>
            </c:strRef>
          </c:cat>
          <c:val>
            <c:numRef>
              <c:f>'[Οικονομική - Επιχειρηματική Επικαιρότητα.xlsx]ΣΥΓΚΡΙΤΙΚΑ'!$E$77,'[Οικονομική - Επιχειρηματική Επικαιρότητα.xlsx]ΣΥΓΚΡΙΤΙΚΑ'!$G$77,'[Οικονομική - Επιχειρηματική Επικαιρότητα.xlsx]ΣΥΓΚΡΙΤΙΚΑ'!$I$77</c:f>
              <c:numCache>
                <c:formatCode>0%</c:formatCode>
                <c:ptCount val="3"/>
                <c:pt idx="0">
                  <c:v>0.27054794520547948</c:v>
                </c:pt>
                <c:pt idx="1">
                  <c:v>0.22391469916222403</c:v>
                </c:pt>
                <c:pt idx="2">
                  <c:v>0.21428571428571427</c:v>
                </c:pt>
              </c:numCache>
            </c:numRef>
          </c:val>
        </c:ser>
        <c:ser>
          <c:idx val="2"/>
          <c:order val="2"/>
          <c:tx>
            <c:strRef>
              <c:f>ΣΥΓΚΡΙΤΙΚΑ!$C$78</c:f>
              <c:strCache>
                <c:ptCount val="1"/>
                <c:pt idx="0">
                  <c:v>Θα αυξηθούν</c:v>
                </c:pt>
              </c:strCache>
            </c:strRef>
          </c:tx>
          <c:spPr>
            <a:solidFill>
              <a:srgbClr val="002060"/>
            </a:solidFill>
          </c:spPr>
          <c:dLbls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'[Οικονομική - Επιχειρηματική Επικαιρότητα.xlsx]ΣΥΓΚΡΙΤΙΚΑ'!$E$75,'[Οικονομική - Επιχειρηματική Επικαιρότητα.xlsx]ΣΥΓΚΡΙΤΙΚΑ'!$G$75,'[Οικονομική - Επιχειρηματική Επικαιρότητα.xlsx]ΣΥΓΚΡΙΤΙΚΑ'!$I$75</c:f>
              <c:strCache>
                <c:ptCount val="3"/>
                <c:pt idx="0">
                  <c:v>ΜΑΡ 2011</c:v>
                </c:pt>
                <c:pt idx="1">
                  <c:v>ΙΟΥΛ 2011</c:v>
                </c:pt>
                <c:pt idx="2">
                  <c:v>ΙΑΝ 2012</c:v>
                </c:pt>
              </c:strCache>
            </c:strRef>
          </c:cat>
          <c:val>
            <c:numRef>
              <c:f>'[Οικονομική - Επιχειρηματική Επικαιρότητα.xlsx]ΣΥΓΚΡΙΤΙΚΑ'!$E$78,'[Οικονομική - Επιχειρηματική Επικαιρότητα.xlsx]ΣΥΓΚΡΙΤΙΚΑ'!$G$78,'[Οικονομική - Επιχειρηματική Επικαιρότητα.xlsx]ΣΥΓΚΡΙΤΙΚΑ'!$I$78</c:f>
              <c:numCache>
                <c:formatCode>0%</c:formatCode>
                <c:ptCount val="3"/>
                <c:pt idx="0">
                  <c:v>0.16095890410958905</c:v>
                </c:pt>
                <c:pt idx="1">
                  <c:v>6.0862942481539117E-2</c:v>
                </c:pt>
                <c:pt idx="2">
                  <c:v>7.857142857142857E-2</c:v>
                </c:pt>
              </c:numCache>
            </c:numRef>
          </c:val>
        </c:ser>
        <c:ser>
          <c:idx val="3"/>
          <c:order val="3"/>
          <c:tx>
            <c:strRef>
              <c:f>ΣΥΓΚΡΙΤΙΚΑ!$C$79</c:f>
              <c:strCache>
                <c:ptCount val="1"/>
                <c:pt idx="0">
                  <c:v>ΔΞ/ΔΑ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rgbClr val="FFC000"/>
              </a:solidFill>
            </a:ln>
          </c:spPr>
          <c:dLbls>
            <c:dLbl>
              <c:idx val="0"/>
              <c:layout>
                <c:manualLayout>
                  <c:x val="9.0090090090090176E-3"/>
                  <c:y val="0"/>
                </c:manualLayout>
              </c:layout>
              <c:showVal val="1"/>
            </c:dLbl>
            <c:txPr>
              <a:bodyPr/>
              <a:lstStyle/>
              <a:p>
                <a:pPr>
                  <a:defRPr sz="1400" b="1">
                    <a:solidFill>
                      <a:sysClr val="windowText" lastClr="000000"/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'[Οικονομική - Επιχειρηματική Επικαιρότητα.xlsx]ΣΥΓΚΡΙΤΙΚΑ'!$E$75,'[Οικονομική - Επιχειρηματική Επικαιρότητα.xlsx]ΣΥΓΚΡΙΤΙΚΑ'!$G$75,'[Οικονομική - Επιχειρηματική Επικαιρότητα.xlsx]ΣΥΓΚΡΙΤΙΚΑ'!$I$75</c:f>
              <c:strCache>
                <c:ptCount val="3"/>
                <c:pt idx="0">
                  <c:v>ΜΑΡ 2011</c:v>
                </c:pt>
                <c:pt idx="1">
                  <c:v>ΙΟΥΛ 2011</c:v>
                </c:pt>
                <c:pt idx="2">
                  <c:v>ΙΑΝ 2012</c:v>
                </c:pt>
              </c:strCache>
            </c:strRef>
          </c:cat>
          <c:val>
            <c:numRef>
              <c:f>'[Οικονομική - Επιχειρηματική Επικαιρότητα.xlsx]ΣΥΓΚΡΙΤΙΚΑ'!$E$79,'[Οικονομική - Επιχειρηματική Επικαιρότητα.xlsx]ΣΥΓΚΡΙΤΙΚΑ'!$G$79,'[Οικονομική - Επιχειρηματική Επικαιρότητα.xlsx]ΣΥΓΚΡΙΤΙΚΑ'!$I$79</c:f>
              <c:numCache>
                <c:formatCode>0%</c:formatCode>
                <c:ptCount val="3"/>
                <c:pt idx="0">
                  <c:v>3.0821917808219204E-2</c:v>
                </c:pt>
                <c:pt idx="1">
                  <c:v>4.8412199079439736E-2</c:v>
                </c:pt>
                <c:pt idx="2">
                  <c:v>5.3571428571428555E-2</c:v>
                </c:pt>
              </c:numCache>
            </c:numRef>
          </c:val>
        </c:ser>
        <c:dLbls>
          <c:showVal val="1"/>
        </c:dLbls>
        <c:gapWidth val="95"/>
        <c:gapDepth val="95"/>
        <c:shape val="box"/>
        <c:axId val="172039552"/>
        <c:axId val="172060672"/>
        <c:axId val="0"/>
      </c:bar3DChart>
      <c:catAx>
        <c:axId val="172039552"/>
        <c:scaling>
          <c:orientation val="minMax"/>
        </c:scaling>
        <c:axPos val="l"/>
        <c:majorTickMark val="none"/>
        <c:tickLblPos val="nextTo"/>
        <c:txPr>
          <a:bodyPr/>
          <a:lstStyle/>
          <a:p>
            <a:pPr>
              <a:defRPr sz="1400" b="1"/>
            </a:pPr>
            <a:endParaRPr lang="el-GR"/>
          </a:p>
        </c:txPr>
        <c:crossAx val="172060672"/>
        <c:crosses val="autoZero"/>
        <c:auto val="1"/>
        <c:lblAlgn val="ctr"/>
        <c:lblOffset val="100"/>
      </c:catAx>
      <c:valAx>
        <c:axId val="172060672"/>
        <c:scaling>
          <c:orientation val="minMax"/>
        </c:scaling>
        <c:delete val="1"/>
        <c:axPos val="b"/>
        <c:numFmt formatCode="0%" sourceLinked="1"/>
        <c:tickLblPos val="nextTo"/>
        <c:crossAx val="172039552"/>
        <c:crosses val="autoZero"/>
        <c:crossBetween val="between"/>
      </c:valAx>
    </c:plotArea>
    <c:legend>
      <c:legendPos val="t"/>
      <c:layout/>
      <c:txPr>
        <a:bodyPr/>
        <a:lstStyle/>
        <a:p>
          <a:pPr>
            <a:defRPr sz="1400" b="1"/>
          </a:pPr>
          <a:endParaRPr lang="el-GR"/>
        </a:p>
      </c:txPr>
    </c:legend>
    <c:plotVisOnly val="1"/>
  </c:chart>
  <c:spPr>
    <a:noFill/>
    <a:ln>
      <a:noFill/>
    </a:ln>
  </c:sp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style val="26"/>
  <c:chart>
    <c:title>
      <c:tx>
        <c:rich>
          <a:bodyPr/>
          <a:lstStyle/>
          <a:p>
            <a:pPr>
              <a:defRPr sz="1400"/>
            </a:pPr>
            <a:r>
              <a:rPr lang="el-GR" sz="1400" dirty="0"/>
              <a:t>Θεωρείτε ότι οι επιχειρησιακές συμβάσεις που συνάψατε με τους εργαζόμενους στην επιχείρησή σας</a:t>
            </a:r>
            <a:r>
              <a:rPr lang="el-GR" sz="1400" dirty="0" smtClean="0"/>
              <a:t>;</a:t>
            </a:r>
          </a:p>
          <a:p>
            <a:pPr>
              <a:defRPr sz="1400"/>
            </a:pPr>
            <a:r>
              <a:rPr lang="el-GR" sz="1000" dirty="0" smtClean="0"/>
              <a:t>(επί όσων</a:t>
            </a:r>
            <a:r>
              <a:rPr lang="el-GR" sz="1000" baseline="0" dirty="0" smtClean="0"/>
              <a:t> έχουν συνάψει ήδη επιχειρησιακές συμβάσεις)</a:t>
            </a:r>
            <a:endParaRPr lang="el-GR" sz="1000" dirty="0"/>
          </a:p>
        </c:rich>
      </c:tx>
      <c:layout/>
    </c:title>
    <c:view3D>
      <c:rAngAx val="1"/>
    </c:view3D>
    <c:plotArea>
      <c:layout/>
      <c:bar3DChart>
        <c:barDir val="bar"/>
        <c:grouping val="clustered"/>
        <c:ser>
          <c:idx val="0"/>
          <c:order val="0"/>
          <c:tx>
            <c:strRef>
              <c:f>ΑΠΟΤΕΛΕΣΜΑΤΑ!$D$10</c:f>
              <c:strCache>
                <c:ptCount val="1"/>
                <c:pt idx="0">
                  <c:v>ΠΟΣΟΣΤΟ</c:v>
                </c:pt>
              </c:strCache>
            </c:strRef>
          </c:tx>
          <c:dPt>
            <c:idx val="0"/>
            <c:spPr>
              <a:solidFill>
                <a:schemeClr val="tx1">
                  <a:lumMod val="50000"/>
                  <a:lumOff val="50000"/>
                </a:schemeClr>
              </a:solidFill>
            </c:spPr>
          </c:dPt>
          <c:dPt>
            <c:idx val="2"/>
            <c:spPr>
              <a:solidFill>
                <a:srgbClr val="FF0000"/>
              </a:solidFill>
            </c:spPr>
          </c:dPt>
          <c:dPt>
            <c:idx val="3"/>
            <c:spPr>
              <a:solidFill>
                <a:srgbClr val="FFC000"/>
              </a:solidFill>
            </c:spPr>
          </c:dPt>
          <c:dLbls>
            <c:dLbl>
              <c:idx val="0"/>
              <c:spPr/>
              <c:txPr>
                <a:bodyPr/>
                <a:lstStyle/>
                <a:p>
                  <a:pPr>
                    <a:defRPr sz="1400" b="1"/>
                  </a:pPr>
                  <a:endParaRPr lang="el-GR"/>
                </a:p>
              </c:txPr>
            </c:dLbl>
            <c:dLbl>
              <c:idx val="1"/>
              <c:layout>
                <c:manualLayout>
                  <c:x val="1.4960421355471397E-2"/>
                  <c:y val="0"/>
                </c:manualLayout>
              </c:layout>
              <c:showVal val="1"/>
            </c:dLbl>
            <c:dLbl>
              <c:idx val="2"/>
              <c:layout>
                <c:manualLayout>
                  <c:x val="1.4960421355471397E-2"/>
                  <c:y val="2.2219289276037805E-7"/>
                </c:manualLayout>
              </c:layout>
              <c:showVal val="1"/>
            </c:dLbl>
            <c:txPr>
              <a:bodyPr/>
              <a:lstStyle/>
              <a:p>
                <a:pPr>
                  <a:defRPr sz="1200" b="1"/>
                </a:pPr>
                <a:endParaRPr lang="el-GR"/>
              </a:p>
            </c:txPr>
            <c:showVal val="1"/>
          </c:dLbls>
          <c:cat>
            <c:strRef>
              <c:f>ΑΠΟΤΕΛΕΣΜΑΤΑ!$B$11:$B$14</c:f>
              <c:strCache>
                <c:ptCount val="4"/>
                <c:pt idx="0">
                  <c:v>Δεν προκάλεσαν αξιοσημείωτη μεταβολή στην πορεία της επιχείρησης</c:v>
                </c:pt>
                <c:pt idx="1">
                  <c:v>Βοήθησαν την ανάπτυξη της επιχείρησης</c:v>
                </c:pt>
                <c:pt idx="2">
                  <c:v>Επιδείνωσαν την κατάσταση της επιχείρησης</c:v>
                </c:pt>
                <c:pt idx="3">
                  <c:v>ΔΞ/ΔΑ</c:v>
                </c:pt>
              </c:strCache>
            </c:strRef>
          </c:cat>
          <c:val>
            <c:numRef>
              <c:f>ΑΠΟΤΕΛΕΣΜΑΤΑ!$D$11:$D$14</c:f>
              <c:numCache>
                <c:formatCode>0%</c:formatCode>
                <c:ptCount val="4"/>
                <c:pt idx="0">
                  <c:v>0.48570000000000002</c:v>
                </c:pt>
                <c:pt idx="1">
                  <c:v>0.31430000000000013</c:v>
                </c:pt>
                <c:pt idx="2">
                  <c:v>0.14290000000000005</c:v>
                </c:pt>
                <c:pt idx="3">
                  <c:v>5.7100000000000012E-2</c:v>
                </c:pt>
              </c:numCache>
            </c:numRef>
          </c:val>
        </c:ser>
        <c:dLbls>
          <c:showVal val="1"/>
        </c:dLbls>
        <c:shape val="box"/>
        <c:axId val="145365632"/>
        <c:axId val="145371520"/>
        <c:axId val="0"/>
      </c:bar3DChart>
      <c:catAx>
        <c:axId val="145365632"/>
        <c:scaling>
          <c:orientation val="maxMin"/>
        </c:scaling>
        <c:axPos val="l"/>
        <c:majorTickMark val="none"/>
        <c:tickLblPos val="nextTo"/>
        <c:txPr>
          <a:bodyPr/>
          <a:lstStyle/>
          <a:p>
            <a:pPr>
              <a:defRPr sz="1200" b="1"/>
            </a:pPr>
            <a:endParaRPr lang="el-GR"/>
          </a:p>
        </c:txPr>
        <c:crossAx val="145371520"/>
        <c:crosses val="autoZero"/>
        <c:auto val="1"/>
        <c:lblAlgn val="ctr"/>
        <c:lblOffset val="100"/>
      </c:catAx>
      <c:valAx>
        <c:axId val="145371520"/>
        <c:scaling>
          <c:orientation val="minMax"/>
        </c:scaling>
        <c:delete val="1"/>
        <c:axPos val="t"/>
        <c:numFmt formatCode="0%" sourceLinked="1"/>
        <c:tickLblPos val="nextTo"/>
        <c:crossAx val="145365632"/>
        <c:crosses val="autoZero"/>
        <c:crossBetween val="between"/>
      </c:valAx>
    </c:plotArea>
    <c:plotVisOnly val="1"/>
  </c:chart>
  <c:spPr>
    <a:noFill/>
    <a:ln>
      <a:noFill/>
    </a:ln>
  </c:spPr>
  <c:externalData r:id="rId1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style val="26"/>
  <c:chart>
    <c:title>
      <c:tx>
        <c:rich>
          <a:bodyPr/>
          <a:lstStyle/>
          <a:p>
            <a:pPr>
              <a:defRPr sz="1400"/>
            </a:pPr>
            <a:r>
              <a:rPr lang="el-GR" sz="1400"/>
              <a:t>Θεωρείτε ότι κατά το επόμενο τρίμηνο η συνολική απασχόληση στην επιχείρησή σας:</a:t>
            </a:r>
          </a:p>
        </c:rich>
      </c:tx>
      <c:layout/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8.3171649249275864E-2"/>
          <c:y val="0.23121052368913392"/>
          <c:w val="0.82952236351313269"/>
          <c:h val="0.72097219398923396"/>
        </c:manualLayout>
      </c:layout>
      <c:pie3DChart>
        <c:varyColors val="1"/>
        <c:ser>
          <c:idx val="0"/>
          <c:order val="0"/>
          <c:tx>
            <c:strRef>
              <c:f>ΑΠΟΤΕΛΕΣΜΑΤΑ!$D$247</c:f>
              <c:strCache>
                <c:ptCount val="1"/>
                <c:pt idx="0">
                  <c:v>ΠΟΣΟΣΤΟ</c:v>
                </c:pt>
              </c:strCache>
            </c:strRef>
          </c:tx>
          <c:explosion val="25"/>
          <c:dPt>
            <c:idx val="0"/>
            <c:spPr>
              <a:gradFill flip="none" rotWithShape="1">
                <a:gsLst>
                  <a:gs pos="0">
                    <a:srgbClr val="0070C0">
                      <a:shade val="30000"/>
                      <a:satMod val="115000"/>
                    </a:srgbClr>
                  </a:gs>
                  <a:gs pos="50000">
                    <a:srgbClr val="0070C0">
                      <a:shade val="67500"/>
                      <a:satMod val="115000"/>
                    </a:srgbClr>
                  </a:gs>
                  <a:gs pos="100000">
                    <a:srgbClr val="0070C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</c:spPr>
          </c:dPt>
          <c:dPt>
            <c:idx val="1"/>
            <c:spPr>
              <a:solidFill>
                <a:schemeClr val="bg1">
                  <a:lumMod val="50000"/>
                </a:schemeClr>
              </a:solidFill>
            </c:spPr>
          </c:dPt>
          <c:dPt>
            <c:idx val="2"/>
            <c:spPr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</c:spPr>
          </c:dPt>
          <c:dPt>
            <c:idx val="3"/>
            <c:spPr>
              <a:gradFill flip="none" rotWithShape="1">
                <a:gsLst>
                  <a:gs pos="0">
                    <a:srgbClr val="FFC000">
                      <a:shade val="30000"/>
                      <a:satMod val="115000"/>
                    </a:srgbClr>
                  </a:gs>
                  <a:gs pos="50000">
                    <a:srgbClr val="FFC000">
                      <a:shade val="67500"/>
                      <a:satMod val="115000"/>
                    </a:srgbClr>
                  </a:gs>
                  <a:gs pos="100000">
                    <a:srgbClr val="FFC0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</c:spPr>
          </c:dPt>
          <c:dLbls>
            <c:dLbl>
              <c:idx val="0"/>
              <c:spPr/>
              <c:txPr>
                <a:bodyPr/>
                <a:lstStyle/>
                <a:p>
                  <a:pPr>
                    <a:defRPr sz="1400" b="1">
                      <a:solidFill>
                        <a:schemeClr val="tx1"/>
                      </a:solidFill>
                    </a:defRPr>
                  </a:pPr>
                  <a:endParaRPr lang="el-GR"/>
                </a:p>
              </c:txPr>
            </c:dLbl>
            <c:dLbl>
              <c:idx val="1"/>
              <c:layout>
                <c:manualLayout>
                  <c:x val="-0.15803898991716084"/>
                  <c:y val="-8.8477045667653076E-2"/>
                </c:manualLayout>
              </c:layout>
              <c:spPr/>
              <c:txPr>
                <a:bodyPr/>
                <a:lstStyle/>
                <a:p>
                  <a:pPr>
                    <a:defRPr sz="1400" b="1">
                      <a:solidFill>
                        <a:schemeClr val="tx1"/>
                      </a:solidFill>
                    </a:defRPr>
                  </a:pPr>
                  <a:endParaRPr lang="el-GR"/>
                </a:p>
              </c:txPr>
              <c:showCatName val="1"/>
              <c:showPercent val="1"/>
            </c:dLbl>
            <c:dLbl>
              <c:idx val="3"/>
              <c:spPr/>
              <c:txPr>
                <a:bodyPr/>
                <a:lstStyle/>
                <a:p>
                  <a:pPr>
                    <a:defRPr sz="1400" b="1">
                      <a:solidFill>
                        <a:schemeClr val="tx1"/>
                      </a:solidFill>
                    </a:defRPr>
                  </a:pPr>
                  <a:endParaRPr lang="el-GR"/>
                </a:p>
              </c:txPr>
            </c:dLbl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el-GR"/>
              </a:p>
            </c:txPr>
            <c:showCatName val="1"/>
            <c:showPercent val="1"/>
            <c:showLeaderLines val="1"/>
          </c:dLbls>
          <c:cat>
            <c:strRef>
              <c:f>ΑΠΟΤΕΛΕΣΜΑΤΑ!$B$248:$B$251</c:f>
              <c:strCache>
                <c:ptCount val="4"/>
                <c:pt idx="0">
                  <c:v>Θα αυξηθεί</c:v>
                </c:pt>
                <c:pt idx="1">
                  <c:v>Θα μείνει αμετάβλητη</c:v>
                </c:pt>
                <c:pt idx="2">
                  <c:v>Θα μειωθεί</c:v>
                </c:pt>
                <c:pt idx="3">
                  <c:v>ΔΞ/ΔΑ</c:v>
                </c:pt>
              </c:strCache>
            </c:strRef>
          </c:cat>
          <c:val>
            <c:numRef>
              <c:f>ΑΠΟΤΕΛΕΣΜΑΤΑ!$D$248:$D$251</c:f>
              <c:numCache>
                <c:formatCode>0%</c:formatCode>
                <c:ptCount val="4"/>
                <c:pt idx="0">
                  <c:v>0.05</c:v>
                </c:pt>
                <c:pt idx="1">
                  <c:v>0.4536</c:v>
                </c:pt>
                <c:pt idx="2">
                  <c:v>0.42860000000000009</c:v>
                </c:pt>
                <c:pt idx="3">
                  <c:v>6.7900000000000002E-2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spPr>
    <a:noFill/>
    <a:ln>
      <a:noFill/>
    </a:ln>
  </c:spPr>
  <c:externalData r:id="rId1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style val="26"/>
  <c:chart>
    <c:title>
      <c:tx>
        <c:rich>
          <a:bodyPr/>
          <a:lstStyle/>
          <a:p>
            <a:pPr>
              <a:defRPr sz="1600"/>
            </a:pPr>
            <a:r>
              <a:rPr lang="el-GR" sz="1600"/>
              <a:t>Θεωρείτε ότι κατά το επόμενο τρίμηνο η συνολική απασχόληση στην επιχείρησή σας: </a:t>
            </a:r>
          </a:p>
        </c:rich>
      </c:tx>
      <c:layout/>
    </c:title>
    <c:view3D>
      <c:rAngAx val="1"/>
    </c:view3D>
    <c:plotArea>
      <c:layout/>
      <c:bar3DChart>
        <c:barDir val="bar"/>
        <c:grouping val="percentStacked"/>
        <c:ser>
          <c:idx val="0"/>
          <c:order val="0"/>
          <c:tx>
            <c:strRef>
              <c:f>ΣΥΓΚΡΙΤΙΚΑ!$C$88</c:f>
              <c:strCache>
                <c:ptCount val="1"/>
                <c:pt idx="0">
                  <c:v>Θα μειωθεί</c:v>
                </c:pt>
              </c:strCache>
            </c:strRef>
          </c:tx>
          <c:spPr>
            <a:solidFill>
              <a:srgbClr val="FF0000"/>
            </a:solidFill>
          </c:spPr>
          <c:dLbls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'[Οικονομική - Επιχειρηματική Επικαιρότητα.xlsx]ΣΥΓΚΡΙΤΙΚΑ'!$E$87,'[Οικονομική - Επιχειρηματική Επικαιρότητα.xlsx]ΣΥΓΚΡΙΤΙΚΑ'!$G$87,'[Οικονομική - Επιχειρηματική Επικαιρότητα.xlsx]ΣΥΓΚΡΙΤΙΚΑ'!$I$87</c:f>
              <c:strCache>
                <c:ptCount val="3"/>
                <c:pt idx="0">
                  <c:v>ΜΑΡ 2011</c:v>
                </c:pt>
                <c:pt idx="1">
                  <c:v>ΙΟΥΛ 2011</c:v>
                </c:pt>
                <c:pt idx="2">
                  <c:v>ΙΑΝ 2012</c:v>
                </c:pt>
              </c:strCache>
            </c:strRef>
          </c:cat>
          <c:val>
            <c:numRef>
              <c:f>'[Οικονομική - Επιχειρηματική Επικαιρότητα.xlsx]ΣΥΓΚΡΙΤΙΚΑ'!$E$88,'[Οικονομική - Επιχειρηματική Επικαιρότητα.xlsx]ΣΥΓΚΡΙΤΙΚΑ'!$G$88,'[Οικονομική - Επιχειρηματική Επικαιρότητα.xlsx]ΣΥΓΚΡΙΤΙΚΑ'!$I$88</c:f>
              <c:numCache>
                <c:formatCode>0%</c:formatCode>
                <c:ptCount val="3"/>
                <c:pt idx="0">
                  <c:v>0.38356164383561653</c:v>
                </c:pt>
                <c:pt idx="1">
                  <c:v>0.5142535509717574</c:v>
                </c:pt>
                <c:pt idx="2">
                  <c:v>0.42857142857142855</c:v>
                </c:pt>
              </c:numCache>
            </c:numRef>
          </c:val>
        </c:ser>
        <c:ser>
          <c:idx val="1"/>
          <c:order val="1"/>
          <c:tx>
            <c:strRef>
              <c:f>ΣΥΓΚΡΙΤΙΚΑ!$C$89</c:f>
              <c:strCache>
                <c:ptCount val="1"/>
                <c:pt idx="0">
                  <c:v>Θα μείνει αμετάβλητες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dLbls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'[Οικονομική - Επιχειρηματική Επικαιρότητα.xlsx]ΣΥΓΚΡΙΤΙΚΑ'!$E$87,'[Οικονομική - Επιχειρηματική Επικαιρότητα.xlsx]ΣΥΓΚΡΙΤΙΚΑ'!$G$87,'[Οικονομική - Επιχειρηματική Επικαιρότητα.xlsx]ΣΥΓΚΡΙΤΙΚΑ'!$I$87</c:f>
              <c:strCache>
                <c:ptCount val="3"/>
                <c:pt idx="0">
                  <c:v>ΜΑΡ 2011</c:v>
                </c:pt>
                <c:pt idx="1">
                  <c:v>ΙΟΥΛ 2011</c:v>
                </c:pt>
                <c:pt idx="2">
                  <c:v>ΙΑΝ 2012</c:v>
                </c:pt>
              </c:strCache>
            </c:strRef>
          </c:cat>
          <c:val>
            <c:numRef>
              <c:f>'[Οικονομική - Επιχειρηματική Επικαιρότητα.xlsx]ΣΥΓΚΡΙΤΙΚΑ'!$E$89,'[Οικονομική - Επιχειρηματική Επικαιρότητα.xlsx]ΣΥΓΚΡΙΤΙΚΑ'!$G$89,'[Οικονομική - Επιχειρηματική Επικαιρότητα.xlsx]ΣΥΓΚΡΙΤΙΚΑ'!$I$89</c:f>
              <c:numCache>
                <c:formatCode>0%</c:formatCode>
                <c:ptCount val="3"/>
                <c:pt idx="0">
                  <c:v>0.5034246575342467</c:v>
                </c:pt>
                <c:pt idx="1">
                  <c:v>0.37761149554680012</c:v>
                </c:pt>
                <c:pt idx="2">
                  <c:v>0.45357142857142846</c:v>
                </c:pt>
              </c:numCache>
            </c:numRef>
          </c:val>
        </c:ser>
        <c:ser>
          <c:idx val="2"/>
          <c:order val="2"/>
          <c:tx>
            <c:strRef>
              <c:f>ΣΥΓΚΡΙΤΙΚΑ!$C$90</c:f>
              <c:strCache>
                <c:ptCount val="1"/>
                <c:pt idx="0">
                  <c:v>Θα αυξηθεί</c:v>
                </c:pt>
              </c:strCache>
            </c:strRef>
          </c:tx>
          <c:spPr>
            <a:solidFill>
              <a:srgbClr val="002060"/>
            </a:solidFill>
          </c:spPr>
          <c:dLbls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'[Οικονομική - Επιχειρηματική Επικαιρότητα.xlsx]ΣΥΓΚΡΙΤΙΚΑ'!$E$87,'[Οικονομική - Επιχειρηματική Επικαιρότητα.xlsx]ΣΥΓΚΡΙΤΙΚΑ'!$G$87,'[Οικονομική - Επιχειρηματική Επικαιρότητα.xlsx]ΣΥΓΚΡΙΤΙΚΑ'!$I$87</c:f>
              <c:strCache>
                <c:ptCount val="3"/>
                <c:pt idx="0">
                  <c:v>ΜΑΡ 2011</c:v>
                </c:pt>
                <c:pt idx="1">
                  <c:v>ΙΟΥΛ 2011</c:v>
                </c:pt>
                <c:pt idx="2">
                  <c:v>ΙΑΝ 2012</c:v>
                </c:pt>
              </c:strCache>
            </c:strRef>
          </c:cat>
          <c:val>
            <c:numRef>
              <c:f>'[Οικονομική - Επιχειρηματική Επικαιρότητα.xlsx]ΣΥΓΚΡΙΤΙΚΑ'!$E$90,'[Οικονομική - Επιχειρηματική Επικαιρότητα.xlsx]ΣΥΓΚΡΙΤΙΚΑ'!$G$90,'[Οικονομική - Επιχειρηματική Επικαιρότητα.xlsx]ΣΥΓΚΡΙΤΙΚΑ'!$I$90</c:f>
              <c:numCache>
                <c:formatCode>0%</c:formatCode>
                <c:ptCount val="3"/>
                <c:pt idx="0">
                  <c:v>8.2191780821917734E-2</c:v>
                </c:pt>
                <c:pt idx="1">
                  <c:v>3.6453332450418846E-2</c:v>
                </c:pt>
                <c:pt idx="2">
                  <c:v>0.05</c:v>
                </c:pt>
              </c:numCache>
            </c:numRef>
          </c:val>
        </c:ser>
        <c:ser>
          <c:idx val="3"/>
          <c:order val="3"/>
          <c:tx>
            <c:strRef>
              <c:f>ΣΥΓΚΡΙΤΙΚΑ!$C$91</c:f>
              <c:strCache>
                <c:ptCount val="1"/>
                <c:pt idx="0">
                  <c:v>ΔΞ/ΔΑ</c:v>
                </c:pt>
              </c:strCache>
            </c:strRef>
          </c:tx>
          <c:spPr>
            <a:solidFill>
              <a:srgbClr val="FFC000"/>
            </a:solidFill>
          </c:spPr>
          <c:dLbls>
            <c:txPr>
              <a:bodyPr/>
              <a:lstStyle/>
              <a:p>
                <a:pPr>
                  <a:defRPr sz="1400" b="1">
                    <a:solidFill>
                      <a:sysClr val="windowText" lastClr="000000"/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'[Οικονομική - Επιχειρηματική Επικαιρότητα.xlsx]ΣΥΓΚΡΙΤΙΚΑ'!$E$87,'[Οικονομική - Επιχειρηματική Επικαιρότητα.xlsx]ΣΥΓΚΡΙΤΙΚΑ'!$G$87,'[Οικονομική - Επιχειρηματική Επικαιρότητα.xlsx]ΣΥΓΚΡΙΤΙΚΑ'!$I$87</c:f>
              <c:strCache>
                <c:ptCount val="3"/>
                <c:pt idx="0">
                  <c:v>ΜΑΡ 2011</c:v>
                </c:pt>
                <c:pt idx="1">
                  <c:v>ΙΟΥΛ 2011</c:v>
                </c:pt>
                <c:pt idx="2">
                  <c:v>ΙΑΝ 2012</c:v>
                </c:pt>
              </c:strCache>
            </c:strRef>
          </c:cat>
          <c:val>
            <c:numRef>
              <c:f>'[Οικονομική - Επιχειρηματική Επικαιρότητα.xlsx]ΣΥΓΚΡΙΤΙΚΑ'!$E$91,'[Οικονομική - Επιχειρηματική Επικαιρότητα.xlsx]ΣΥΓΚΡΙΤΙΚΑ'!$G$91,'[Οικονομική - Επιχειρηματική Επικαιρότητα.xlsx]ΣΥΓΚΡΙΤΙΚΑ'!$I$91</c:f>
              <c:numCache>
                <c:formatCode>0%</c:formatCode>
                <c:ptCount val="3"/>
                <c:pt idx="0">
                  <c:v>3.0821917808219204E-2</c:v>
                </c:pt>
                <c:pt idx="1">
                  <c:v>7.1681621031023435E-2</c:v>
                </c:pt>
                <c:pt idx="2">
                  <c:v>6.785714285714288E-2</c:v>
                </c:pt>
              </c:numCache>
            </c:numRef>
          </c:val>
        </c:ser>
        <c:dLbls>
          <c:showVal val="1"/>
        </c:dLbls>
        <c:gapWidth val="95"/>
        <c:gapDepth val="95"/>
        <c:shape val="box"/>
        <c:axId val="174999808"/>
        <c:axId val="175063424"/>
        <c:axId val="0"/>
      </c:bar3DChart>
      <c:catAx>
        <c:axId val="174999808"/>
        <c:scaling>
          <c:orientation val="minMax"/>
        </c:scaling>
        <c:axPos val="l"/>
        <c:majorTickMark val="none"/>
        <c:tickLblPos val="nextTo"/>
        <c:txPr>
          <a:bodyPr/>
          <a:lstStyle/>
          <a:p>
            <a:pPr>
              <a:defRPr sz="1400" b="1"/>
            </a:pPr>
            <a:endParaRPr lang="el-GR"/>
          </a:p>
        </c:txPr>
        <c:crossAx val="175063424"/>
        <c:crosses val="autoZero"/>
        <c:auto val="1"/>
        <c:lblAlgn val="ctr"/>
        <c:lblOffset val="100"/>
      </c:catAx>
      <c:valAx>
        <c:axId val="175063424"/>
        <c:scaling>
          <c:orientation val="minMax"/>
        </c:scaling>
        <c:delete val="1"/>
        <c:axPos val="b"/>
        <c:numFmt formatCode="0%" sourceLinked="1"/>
        <c:tickLblPos val="nextTo"/>
        <c:crossAx val="174999808"/>
        <c:crosses val="autoZero"/>
        <c:crossBetween val="between"/>
      </c:valAx>
    </c:plotArea>
    <c:legend>
      <c:legendPos val="t"/>
      <c:layout/>
      <c:txPr>
        <a:bodyPr/>
        <a:lstStyle/>
        <a:p>
          <a:pPr>
            <a:defRPr sz="1400" b="1"/>
          </a:pPr>
          <a:endParaRPr lang="el-GR"/>
        </a:p>
      </c:txPr>
    </c:legend>
    <c:plotVisOnly val="1"/>
  </c:chart>
  <c:spPr>
    <a:noFill/>
    <a:ln>
      <a:noFill/>
    </a:ln>
  </c:spPr>
  <c:externalData r:id="rId1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title>
      <c:tx>
        <c:rich>
          <a:bodyPr/>
          <a:lstStyle/>
          <a:p>
            <a:pPr>
              <a:defRPr sz="1400"/>
            </a:pPr>
            <a:r>
              <a:rPr lang="el-GR" sz="1400"/>
              <a:t>Θεωρείτε ότι κατά το επόμενο τρίμηνο η ρευστότητα της επιχείρησής σας:</a:t>
            </a:r>
          </a:p>
        </c:rich>
      </c:tx>
      <c:layout/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3.6370943221541281E-2"/>
          <c:y val="0.17906854205692621"/>
          <c:w val="0.89451415668945655"/>
          <c:h val="0.77517881072534278"/>
        </c:manualLayout>
      </c:layout>
      <c:pie3DChart>
        <c:varyColors val="1"/>
        <c:ser>
          <c:idx val="0"/>
          <c:order val="0"/>
          <c:tx>
            <c:strRef>
              <c:f>ΑΠΟΤΕΛΕΣΜΑΤΑ!$D$260</c:f>
              <c:strCache>
                <c:ptCount val="1"/>
                <c:pt idx="0">
                  <c:v>ΠΟΣΟΣΤΟ</c:v>
                </c:pt>
              </c:strCache>
            </c:strRef>
          </c:tx>
          <c:explosion val="25"/>
          <c:dPt>
            <c:idx val="1"/>
            <c:spPr>
              <a:solidFill>
                <a:schemeClr val="bg1">
                  <a:lumMod val="75000"/>
                </a:schemeClr>
              </a:solidFill>
            </c:spPr>
          </c:dPt>
          <c:dPt>
            <c:idx val="2"/>
            <c:spPr>
              <a:solidFill>
                <a:srgbClr val="FF0000"/>
              </a:solidFill>
            </c:spPr>
          </c:dPt>
          <c:dPt>
            <c:idx val="3"/>
            <c:spPr>
              <a:solidFill>
                <a:srgbClr val="FFC000"/>
              </a:solidFill>
            </c:spPr>
          </c:dPt>
          <c:dLbls>
            <c:dLbl>
              <c:idx val="2"/>
              <c:layout/>
              <c:tx>
                <c:rich>
                  <a:bodyPr/>
                  <a:lstStyle/>
                  <a:p>
                    <a:pPr>
                      <a:defRPr sz="1400" b="1">
                        <a:solidFill>
                          <a:schemeClr val="bg1"/>
                        </a:solidFill>
                      </a:defRPr>
                    </a:pPr>
                    <a:r>
                      <a:rPr lang="el-GR">
                        <a:solidFill>
                          <a:schemeClr val="bg1"/>
                        </a:solidFill>
                      </a:rPr>
                      <a:t>Θα μειωθεί
74%</a:t>
                    </a:r>
                  </a:p>
                </c:rich>
              </c:tx>
              <c:spPr/>
              <c:showCatName val="1"/>
              <c:showPercent val="1"/>
            </c:dLbl>
            <c:txPr>
              <a:bodyPr/>
              <a:lstStyle/>
              <a:p>
                <a:pPr>
                  <a:defRPr sz="1400" b="1"/>
                </a:pPr>
                <a:endParaRPr lang="el-GR"/>
              </a:p>
            </c:txPr>
            <c:showCatName val="1"/>
            <c:showPercent val="1"/>
            <c:showLeaderLines val="1"/>
          </c:dLbls>
          <c:cat>
            <c:strRef>
              <c:f>ΑΠΟΤΕΛΕΣΜΑΤΑ!$B$261:$B$264</c:f>
              <c:strCache>
                <c:ptCount val="4"/>
                <c:pt idx="0">
                  <c:v>Θα βελτιωθεί</c:v>
                </c:pt>
                <c:pt idx="1">
                  <c:v>Θα μείνει αμετάβλητη</c:v>
                </c:pt>
                <c:pt idx="2">
                  <c:v>Θα μειωθεί</c:v>
                </c:pt>
                <c:pt idx="3">
                  <c:v>ΔΞ/ΔΑ</c:v>
                </c:pt>
              </c:strCache>
            </c:strRef>
          </c:cat>
          <c:val>
            <c:numRef>
              <c:f>ΑΠΟΤΕΛΕΣΜΑΤΑ!$D$261:$D$264</c:f>
              <c:numCache>
                <c:formatCode>0%</c:formatCode>
                <c:ptCount val="4"/>
                <c:pt idx="0">
                  <c:v>4.2900000000000015E-2</c:v>
                </c:pt>
                <c:pt idx="1">
                  <c:v>0.17500000000000004</c:v>
                </c:pt>
                <c:pt idx="2">
                  <c:v>0.73570000000000024</c:v>
                </c:pt>
                <c:pt idx="3">
                  <c:v>4.6400000000000004E-2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spPr>
    <a:noFill/>
    <a:ln>
      <a:noFill/>
    </a:ln>
  </c:spPr>
  <c:externalData r:id="rId1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style val="26"/>
  <c:chart>
    <c:title>
      <c:tx>
        <c:rich>
          <a:bodyPr/>
          <a:lstStyle/>
          <a:p>
            <a:pPr>
              <a:defRPr sz="1600"/>
            </a:pPr>
            <a:r>
              <a:rPr lang="el-GR" sz="1600"/>
              <a:t>Θεωρείτε ότι κατά το επόμενο τρίμηνο η ρευστότητα της επιχείρησής σας: </a:t>
            </a:r>
          </a:p>
        </c:rich>
      </c:tx>
      <c:layout/>
    </c:title>
    <c:view3D>
      <c:rAngAx val="1"/>
    </c:view3D>
    <c:plotArea>
      <c:layout/>
      <c:bar3DChart>
        <c:barDir val="bar"/>
        <c:grouping val="percentStacked"/>
        <c:ser>
          <c:idx val="0"/>
          <c:order val="0"/>
          <c:tx>
            <c:strRef>
              <c:f>ΣΥΓΚΡΙΤΙΚΑ!$C$109</c:f>
              <c:strCache>
                <c:ptCount val="1"/>
                <c:pt idx="0">
                  <c:v>Θα μειωθεί</c:v>
                </c:pt>
              </c:strCache>
            </c:strRef>
          </c:tx>
          <c:spPr>
            <a:solidFill>
              <a:srgbClr val="FF0000"/>
            </a:solidFill>
          </c:spPr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'[Οικονομική - Επιχειρηματική Επικαιρότητα.xlsx]ΣΥΓΚΡΙΤΙΚΑ'!$E$108,'[Οικονομική - Επιχειρηματική Επικαιρότητα.xlsx]ΣΥΓΚΡΙΤΙΚΑ'!$G$108,'[Οικονομική - Επιχειρηματική Επικαιρότητα.xlsx]ΣΥΓΚΡΙΤΙΚΑ'!$I$108</c:f>
              <c:strCache>
                <c:ptCount val="3"/>
                <c:pt idx="0">
                  <c:v>ΜΑΡ 2011</c:v>
                </c:pt>
                <c:pt idx="1">
                  <c:v>ΙΟΥΛ 2011</c:v>
                </c:pt>
                <c:pt idx="2">
                  <c:v>ΙΑΝ 2012</c:v>
                </c:pt>
              </c:strCache>
            </c:strRef>
          </c:cat>
          <c:val>
            <c:numRef>
              <c:f>'[Οικονομική - Επιχειρηματική Επικαιρότητα.xlsx]ΣΥΓΚΡΙΤΙΚΑ'!$E$109,'[Οικονομική - Επιχειρηματική Επικαιρότητα.xlsx]ΣΥΓΚΡΙΤΙΚΑ'!$G$109,'[Οικονομική - Επιχειρηματική Επικαιρότητα.xlsx]ΣΥΓΚΡΙΤΙΚΑ'!$I$109</c:f>
              <c:numCache>
                <c:formatCode>0%</c:formatCode>
                <c:ptCount val="3"/>
                <c:pt idx="0">
                  <c:v>0.68835616438356151</c:v>
                </c:pt>
                <c:pt idx="1">
                  <c:v>0.68274834437086074</c:v>
                </c:pt>
                <c:pt idx="2">
                  <c:v>0.73571428571428577</c:v>
                </c:pt>
              </c:numCache>
            </c:numRef>
          </c:val>
        </c:ser>
        <c:ser>
          <c:idx val="1"/>
          <c:order val="1"/>
          <c:tx>
            <c:strRef>
              <c:f>ΣΥΓΚΡΙΤΙΚΑ!$C$110</c:f>
              <c:strCache>
                <c:ptCount val="1"/>
                <c:pt idx="0">
                  <c:v>Θα μείνει αμετάβλητη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'[Οικονομική - Επιχειρηματική Επικαιρότητα.xlsx]ΣΥΓΚΡΙΤΙΚΑ'!$E$108,'[Οικονομική - Επιχειρηματική Επικαιρότητα.xlsx]ΣΥΓΚΡΙΤΙΚΑ'!$G$108,'[Οικονομική - Επιχειρηματική Επικαιρότητα.xlsx]ΣΥΓΚΡΙΤΙΚΑ'!$I$108</c:f>
              <c:strCache>
                <c:ptCount val="3"/>
                <c:pt idx="0">
                  <c:v>ΜΑΡ 2011</c:v>
                </c:pt>
                <c:pt idx="1">
                  <c:v>ΙΟΥΛ 2011</c:v>
                </c:pt>
                <c:pt idx="2">
                  <c:v>ΙΑΝ 2012</c:v>
                </c:pt>
              </c:strCache>
            </c:strRef>
          </c:cat>
          <c:val>
            <c:numRef>
              <c:f>'[Οικονομική - Επιχειρηματική Επικαιρότητα.xlsx]ΣΥΓΚΡΙΤΙΚΑ'!$E$110,'[Οικονομική - Επιχειρηματική Επικαιρότητα.xlsx]ΣΥΓΚΡΙΤΙΚΑ'!$G$110,'[Οικονομική - Επιχειρηματική Επικαιρότητα.xlsx]ΣΥΓΚΡΙΤΙΚΑ'!$I$110</c:f>
              <c:numCache>
                <c:formatCode>0%</c:formatCode>
                <c:ptCount val="3"/>
                <c:pt idx="0">
                  <c:v>0.18493150684931511</c:v>
                </c:pt>
                <c:pt idx="1">
                  <c:v>0.19132450331125819</c:v>
                </c:pt>
                <c:pt idx="2">
                  <c:v>0.17500000000000004</c:v>
                </c:pt>
              </c:numCache>
            </c:numRef>
          </c:val>
        </c:ser>
        <c:ser>
          <c:idx val="2"/>
          <c:order val="2"/>
          <c:tx>
            <c:strRef>
              <c:f>ΣΥΓΚΡΙΤΙΚΑ!$C$111</c:f>
              <c:strCache>
                <c:ptCount val="1"/>
                <c:pt idx="0">
                  <c:v>Θα βελτιωθεί</c:v>
                </c:pt>
              </c:strCache>
            </c:strRef>
          </c:tx>
          <c:spPr>
            <a:solidFill>
              <a:srgbClr val="002060"/>
            </a:solidFill>
          </c:spPr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'[Οικονομική - Επιχειρηματική Επικαιρότητα.xlsx]ΣΥΓΚΡΙΤΙΚΑ'!$E$108,'[Οικονομική - Επιχειρηματική Επικαιρότητα.xlsx]ΣΥΓΚΡΙΤΙΚΑ'!$G$108,'[Οικονομική - Επιχειρηματική Επικαιρότητα.xlsx]ΣΥΓΚΡΙΤΙΚΑ'!$I$108</c:f>
              <c:strCache>
                <c:ptCount val="3"/>
                <c:pt idx="0">
                  <c:v>ΜΑΡ 2011</c:v>
                </c:pt>
                <c:pt idx="1">
                  <c:v>ΙΟΥΛ 2011</c:v>
                </c:pt>
                <c:pt idx="2">
                  <c:v>ΙΑΝ 2012</c:v>
                </c:pt>
              </c:strCache>
            </c:strRef>
          </c:cat>
          <c:val>
            <c:numRef>
              <c:f>'[Οικονομική - Επιχειρηματική Επικαιρότητα.xlsx]ΣΥΓΚΡΙΤΙΚΑ'!$E$111,'[Οικονομική - Επιχειρηματική Επικαιρότητα.xlsx]ΣΥΓΚΡΙΤΙΚΑ'!$G$111,'[Οικονομική - Επιχειρηματική Επικαιρότητα.xlsx]ΣΥΓΚΡΙΤΙΚΑ'!$I$111</c:f>
              <c:numCache>
                <c:formatCode>0%</c:formatCode>
                <c:ptCount val="3"/>
                <c:pt idx="0">
                  <c:v>0.11301369863013698</c:v>
                </c:pt>
                <c:pt idx="1">
                  <c:v>4.9834437086092746E-2</c:v>
                </c:pt>
                <c:pt idx="2">
                  <c:v>4.2857142857142878E-2</c:v>
                </c:pt>
              </c:numCache>
            </c:numRef>
          </c:val>
        </c:ser>
        <c:ser>
          <c:idx val="3"/>
          <c:order val="3"/>
          <c:tx>
            <c:strRef>
              <c:f>ΣΥΓΚΡΙΤΙΚΑ!$C$112</c:f>
              <c:strCache>
                <c:ptCount val="1"/>
                <c:pt idx="0">
                  <c:v>ΔΞ/ΔΑ</c:v>
                </c:pt>
              </c:strCache>
            </c:strRef>
          </c:tx>
          <c:spPr>
            <a:solidFill>
              <a:srgbClr val="FFC000"/>
            </a:solidFill>
          </c:spPr>
          <c:dLbls>
            <c:showVal val="1"/>
          </c:dLbls>
          <c:cat>
            <c:strRef>
              <c:f>'[Οικονομική - Επιχειρηματική Επικαιρότητα.xlsx]ΣΥΓΚΡΙΤΙΚΑ'!$E$108,'[Οικονομική - Επιχειρηματική Επικαιρότητα.xlsx]ΣΥΓΚΡΙΤΙΚΑ'!$G$108,'[Οικονομική - Επιχειρηματική Επικαιρότητα.xlsx]ΣΥΓΚΡΙΤΙΚΑ'!$I$108</c:f>
              <c:strCache>
                <c:ptCount val="3"/>
                <c:pt idx="0">
                  <c:v>ΜΑΡ 2011</c:v>
                </c:pt>
                <c:pt idx="1">
                  <c:v>ΙΟΥΛ 2011</c:v>
                </c:pt>
                <c:pt idx="2">
                  <c:v>ΙΑΝ 2012</c:v>
                </c:pt>
              </c:strCache>
            </c:strRef>
          </c:cat>
          <c:val>
            <c:numRef>
              <c:f>'[Οικονομική - Επιχειρηματική Επικαιρότητα.xlsx]ΣΥΓΚΡΙΤΙΚΑ'!$E$112,'[Οικονομική - Επιχειρηματική Επικαιρότητα.xlsx]ΣΥΓΚΡΙΤΙΚΑ'!$G$112,'[Οικονομική - Επιχειρηματική Επικαιρότητα.xlsx]ΣΥΓΚΡΙΤΙΚΑ'!$I$112</c:f>
              <c:numCache>
                <c:formatCode>0%</c:formatCode>
                <c:ptCount val="3"/>
                <c:pt idx="0">
                  <c:v>1.3698630136986301E-2</c:v>
                </c:pt>
                <c:pt idx="1">
                  <c:v>7.6092715231788094E-2</c:v>
                </c:pt>
                <c:pt idx="2">
                  <c:v>4.642857142857143E-2</c:v>
                </c:pt>
              </c:numCache>
            </c:numRef>
          </c:val>
        </c:ser>
        <c:dLbls>
          <c:showVal val="1"/>
        </c:dLbls>
        <c:gapWidth val="95"/>
        <c:gapDepth val="95"/>
        <c:shape val="box"/>
        <c:axId val="175192320"/>
        <c:axId val="175210880"/>
        <c:axId val="0"/>
      </c:bar3DChart>
      <c:catAx>
        <c:axId val="175192320"/>
        <c:scaling>
          <c:orientation val="minMax"/>
        </c:scaling>
        <c:axPos val="l"/>
        <c:majorTickMark val="none"/>
        <c:tickLblPos val="nextTo"/>
        <c:txPr>
          <a:bodyPr/>
          <a:lstStyle/>
          <a:p>
            <a:pPr>
              <a:defRPr sz="1400"/>
            </a:pPr>
            <a:endParaRPr lang="el-GR"/>
          </a:p>
        </c:txPr>
        <c:crossAx val="175210880"/>
        <c:crosses val="autoZero"/>
        <c:auto val="1"/>
        <c:lblAlgn val="ctr"/>
        <c:lblOffset val="100"/>
      </c:catAx>
      <c:valAx>
        <c:axId val="175210880"/>
        <c:scaling>
          <c:orientation val="minMax"/>
        </c:scaling>
        <c:delete val="1"/>
        <c:axPos val="b"/>
        <c:numFmt formatCode="0%" sourceLinked="1"/>
        <c:tickLblPos val="nextTo"/>
        <c:crossAx val="175192320"/>
        <c:crosses val="autoZero"/>
        <c:crossBetween val="between"/>
      </c:valAx>
    </c:plotArea>
    <c:legend>
      <c:legendPos val="t"/>
      <c:layout/>
      <c:txPr>
        <a:bodyPr/>
        <a:lstStyle/>
        <a:p>
          <a:pPr>
            <a:defRPr sz="1400"/>
          </a:pPr>
          <a:endParaRPr lang="el-GR"/>
        </a:p>
      </c:txPr>
    </c:legend>
    <c:plotVisOnly val="1"/>
  </c:chart>
  <c:spPr>
    <a:noFill/>
    <a:ln>
      <a:noFill/>
    </a:ln>
  </c:spPr>
  <c:txPr>
    <a:bodyPr/>
    <a:lstStyle/>
    <a:p>
      <a:pPr>
        <a:defRPr sz="1600" b="1"/>
      </a:pPr>
      <a:endParaRPr lang="el-GR"/>
    </a:p>
  </c:txPr>
  <c:externalData r:id="rId1"/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style val="26"/>
  <c:chart>
    <c:title>
      <c:tx>
        <c:rich>
          <a:bodyPr/>
          <a:lstStyle/>
          <a:p>
            <a:pPr>
              <a:defRPr sz="1400"/>
            </a:pPr>
            <a:r>
              <a:rPr lang="el-GR" sz="1400"/>
              <a:t>Θεωρείτε ότι κατά το επόμενο τρίμηνο οι δανειακές ανάγκες της επιχείρησής σας:</a:t>
            </a:r>
          </a:p>
        </c:rich>
      </c:tx>
      <c:layout>
        <c:manualLayout>
          <c:xMode val="edge"/>
          <c:yMode val="edge"/>
          <c:x val="0.16014529760232576"/>
          <c:y val="2.8341186499613945E-2"/>
        </c:manualLayout>
      </c:layout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6.8672199637463946E-2"/>
          <c:y val="0.26093204972305972"/>
          <c:w val="0.8685908172764879"/>
          <c:h val="0.67233510683836128"/>
        </c:manualLayout>
      </c:layout>
      <c:pie3DChart>
        <c:varyColors val="1"/>
        <c:ser>
          <c:idx val="0"/>
          <c:order val="0"/>
          <c:tx>
            <c:strRef>
              <c:f>ΑΠΟΤΕΛΕΣΜΑΤΑ!$D$272</c:f>
              <c:strCache>
                <c:ptCount val="1"/>
                <c:pt idx="0">
                  <c:v>ΠΟΣΟΣΤΟ</c:v>
                </c:pt>
              </c:strCache>
            </c:strRef>
          </c:tx>
          <c:explosion val="25"/>
          <c:dPt>
            <c:idx val="0"/>
            <c:spPr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</c:spPr>
          </c:dPt>
          <c:dPt>
            <c:idx val="1"/>
            <c:spPr>
              <a:solidFill>
                <a:schemeClr val="bg1">
                  <a:lumMod val="50000"/>
                </a:schemeClr>
              </a:solidFill>
            </c:spPr>
          </c:dPt>
          <c:dPt>
            <c:idx val="2"/>
            <c:spPr>
              <a:gradFill flip="none" rotWithShape="1">
                <a:gsLst>
                  <a:gs pos="0">
                    <a:srgbClr val="0070C0">
                      <a:shade val="30000"/>
                      <a:satMod val="115000"/>
                    </a:srgbClr>
                  </a:gs>
                  <a:gs pos="50000">
                    <a:srgbClr val="0070C0">
                      <a:shade val="67500"/>
                      <a:satMod val="115000"/>
                    </a:srgbClr>
                  </a:gs>
                  <a:gs pos="100000">
                    <a:srgbClr val="0070C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</c:spPr>
          </c:dPt>
          <c:dPt>
            <c:idx val="3"/>
            <c:explosion val="21"/>
            <c:spPr>
              <a:gradFill flip="none" rotWithShape="1">
                <a:gsLst>
                  <a:gs pos="0">
                    <a:srgbClr val="FFC000">
                      <a:shade val="30000"/>
                      <a:satMod val="115000"/>
                    </a:srgbClr>
                  </a:gs>
                  <a:gs pos="50000">
                    <a:srgbClr val="FFC000">
                      <a:shade val="67500"/>
                      <a:satMod val="115000"/>
                    </a:srgbClr>
                  </a:gs>
                  <a:gs pos="100000">
                    <a:srgbClr val="FFC0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</c:spPr>
          </c:dPt>
          <c:dLbls>
            <c:dLbl>
              <c:idx val="0"/>
              <c:spPr/>
              <c:txPr>
                <a:bodyPr/>
                <a:lstStyle/>
                <a:p>
                  <a:pPr>
                    <a:defRPr sz="1400" b="1">
                      <a:solidFill>
                        <a:schemeClr val="bg1"/>
                      </a:solidFill>
                    </a:defRPr>
                  </a:pPr>
                  <a:endParaRPr lang="el-GR"/>
                </a:p>
              </c:txPr>
            </c:dLbl>
            <c:dLbl>
              <c:idx val="3"/>
              <c:layout>
                <c:manualLayout>
                  <c:x val="5.1949897932621843E-2"/>
                  <c:y val="-8.1061473798502148E-3"/>
                </c:manualLayout>
              </c:layout>
              <c:showCatName val="1"/>
              <c:showPercent val="1"/>
            </c:dLbl>
            <c:txPr>
              <a:bodyPr/>
              <a:lstStyle/>
              <a:p>
                <a:pPr>
                  <a:defRPr sz="1400" b="1"/>
                </a:pPr>
                <a:endParaRPr lang="el-GR"/>
              </a:p>
            </c:txPr>
            <c:showCatName val="1"/>
            <c:showPercent val="1"/>
            <c:showLeaderLines val="1"/>
          </c:dLbls>
          <c:cat>
            <c:strRef>
              <c:f>ΑΠΟΤΕΛΕΣΜΑΤΑ!$B$273:$B$276</c:f>
              <c:strCache>
                <c:ptCount val="4"/>
                <c:pt idx="0">
                  <c:v>Θα αυξηθούν</c:v>
                </c:pt>
                <c:pt idx="1">
                  <c:v>Θα μείνουν αμετάβλητες</c:v>
                </c:pt>
                <c:pt idx="2">
                  <c:v>Θα μειωθούν</c:v>
                </c:pt>
                <c:pt idx="3">
                  <c:v>ΔΞ/ΔΑ</c:v>
                </c:pt>
              </c:strCache>
            </c:strRef>
          </c:cat>
          <c:val>
            <c:numRef>
              <c:f>ΑΠΟΤΕΛΕΣΜΑΤΑ!$D$273:$D$276</c:f>
              <c:numCache>
                <c:formatCode>0%</c:formatCode>
                <c:ptCount val="4"/>
                <c:pt idx="0">
                  <c:v>0.41070000000000001</c:v>
                </c:pt>
                <c:pt idx="1">
                  <c:v>0.4536</c:v>
                </c:pt>
                <c:pt idx="2">
                  <c:v>7.5000000000000011E-2</c:v>
                </c:pt>
                <c:pt idx="3">
                  <c:v>6.0700000000000011E-2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spPr>
    <a:noFill/>
    <a:ln>
      <a:noFill/>
    </a:ln>
  </c:spPr>
  <c:externalData r:id="rId1"/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style val="26"/>
  <c:chart>
    <c:title>
      <c:tx>
        <c:rich>
          <a:bodyPr/>
          <a:lstStyle/>
          <a:p>
            <a:pPr>
              <a:defRPr sz="1600" b="1"/>
            </a:pPr>
            <a:r>
              <a:rPr lang="el-GR" sz="1600" b="1" i="0" u="none" strike="noStrike" baseline="0"/>
              <a:t>Θεωρείτε ότι κατά το επόμενο τρίμηνο οι δανειακές ανάγκες της επιχείρησής σας: </a:t>
            </a:r>
            <a:endParaRPr lang="el-GR" sz="1600" b="1"/>
          </a:p>
        </c:rich>
      </c:tx>
      <c:layout/>
    </c:title>
    <c:view3D>
      <c:rAngAx val="1"/>
    </c:view3D>
    <c:plotArea>
      <c:layout/>
      <c:bar3DChart>
        <c:barDir val="bar"/>
        <c:grouping val="percentStacked"/>
        <c:ser>
          <c:idx val="0"/>
          <c:order val="0"/>
          <c:tx>
            <c:strRef>
              <c:f>ΣΥΓΚΡΙΤΙΚΑ!$C$135</c:f>
              <c:strCache>
                <c:ptCount val="1"/>
                <c:pt idx="0">
                  <c:v>Θα μειωθούν</c:v>
                </c:pt>
              </c:strCache>
            </c:strRef>
          </c:tx>
          <c:spPr>
            <a:solidFill>
              <a:srgbClr val="002060"/>
            </a:solidFill>
          </c:spPr>
          <c:dLbls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'[Οικονομική - Επιχειρηματική Επικαιρότητα.xlsx]ΣΥΓΚΡΙΤΙΚΑ'!$E$134,'[Οικονομική - Επιχειρηματική Επικαιρότητα.xlsx]ΣΥΓΚΡΙΤΙΚΑ'!$G$134,'[Οικονομική - Επιχειρηματική Επικαιρότητα.xlsx]ΣΥΓΚΡΙΤΙΚΑ'!$I$134</c:f>
              <c:strCache>
                <c:ptCount val="3"/>
                <c:pt idx="0">
                  <c:v>ΜΑΡ 2011</c:v>
                </c:pt>
                <c:pt idx="1">
                  <c:v>ΙΟΥΛ 2011</c:v>
                </c:pt>
                <c:pt idx="2">
                  <c:v>ΙΑΝ 2012</c:v>
                </c:pt>
              </c:strCache>
            </c:strRef>
          </c:cat>
          <c:val>
            <c:numRef>
              <c:f>'[Οικονομική - Επιχειρηματική Επικαιρότητα.xlsx]ΣΥΓΚΡΙΤΙΚΑ'!$E$135,'[Οικονομική - Επιχειρηματική Επικαιρότητα.xlsx]ΣΥΓΚΡΙΤΙΚΑ'!$G$135,'[Οικονομική - Επιχειρηματική Επικαιρότητα.xlsx]ΣΥΓΚΡΙΤΙΚΑ'!$I$135</c:f>
              <c:numCache>
                <c:formatCode>0%</c:formatCode>
                <c:ptCount val="3"/>
                <c:pt idx="0">
                  <c:v>6.5068493150684956E-2</c:v>
                </c:pt>
                <c:pt idx="1">
                  <c:v>0.12008343265792611</c:v>
                </c:pt>
                <c:pt idx="2">
                  <c:v>7.5000000000000011E-2</c:v>
                </c:pt>
              </c:numCache>
            </c:numRef>
          </c:val>
        </c:ser>
        <c:ser>
          <c:idx val="1"/>
          <c:order val="1"/>
          <c:tx>
            <c:strRef>
              <c:f>ΣΥΓΚΡΙΤΙΚΑ!$C$136</c:f>
              <c:strCache>
                <c:ptCount val="1"/>
                <c:pt idx="0">
                  <c:v>Θα μείνει αμετάβλητες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dLbls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'[Οικονομική - Επιχειρηματική Επικαιρότητα.xlsx]ΣΥΓΚΡΙΤΙΚΑ'!$E$134,'[Οικονομική - Επιχειρηματική Επικαιρότητα.xlsx]ΣΥΓΚΡΙΤΙΚΑ'!$G$134,'[Οικονομική - Επιχειρηματική Επικαιρότητα.xlsx]ΣΥΓΚΡΙΤΙΚΑ'!$I$134</c:f>
              <c:strCache>
                <c:ptCount val="3"/>
                <c:pt idx="0">
                  <c:v>ΜΑΡ 2011</c:v>
                </c:pt>
                <c:pt idx="1">
                  <c:v>ΙΟΥΛ 2011</c:v>
                </c:pt>
                <c:pt idx="2">
                  <c:v>ΙΑΝ 2012</c:v>
                </c:pt>
              </c:strCache>
            </c:strRef>
          </c:cat>
          <c:val>
            <c:numRef>
              <c:f>'[Οικονομική - Επιχειρηματική Επικαιρότητα.xlsx]ΣΥΓΚΡΙΤΙΚΑ'!$E$136,'[Οικονομική - Επιχειρηματική Επικαιρότητα.xlsx]ΣΥΓΚΡΙΤΙΚΑ'!$G$136,'[Οικονομική - Επιχειρηματική Επικαιρότητα.xlsx]ΣΥΓΚΡΙΤΙΚΑ'!$I$136</c:f>
              <c:numCache>
                <c:formatCode>0%</c:formatCode>
                <c:ptCount val="3"/>
                <c:pt idx="0">
                  <c:v>0.31506849315068519</c:v>
                </c:pt>
                <c:pt idx="1">
                  <c:v>0.5061912329492787</c:v>
                </c:pt>
                <c:pt idx="2">
                  <c:v>0.45357142857142846</c:v>
                </c:pt>
              </c:numCache>
            </c:numRef>
          </c:val>
        </c:ser>
        <c:ser>
          <c:idx val="2"/>
          <c:order val="2"/>
          <c:tx>
            <c:strRef>
              <c:f>ΣΥΓΚΡΙΤΙΚΑ!$C$137</c:f>
              <c:strCache>
                <c:ptCount val="1"/>
                <c:pt idx="0">
                  <c:v>Θα αυξηθούν</c:v>
                </c:pt>
              </c:strCache>
            </c:strRef>
          </c:tx>
          <c:spPr>
            <a:solidFill>
              <a:srgbClr val="FF0000"/>
            </a:solidFill>
          </c:spPr>
          <c:dLbls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'[Οικονομική - Επιχειρηματική Επικαιρότητα.xlsx]ΣΥΓΚΡΙΤΙΚΑ'!$E$134,'[Οικονομική - Επιχειρηματική Επικαιρότητα.xlsx]ΣΥΓΚΡΙΤΙΚΑ'!$G$134,'[Οικονομική - Επιχειρηματική Επικαιρότητα.xlsx]ΣΥΓΚΡΙΤΙΚΑ'!$I$134</c:f>
              <c:strCache>
                <c:ptCount val="3"/>
                <c:pt idx="0">
                  <c:v>ΜΑΡ 2011</c:v>
                </c:pt>
                <c:pt idx="1">
                  <c:v>ΙΟΥΛ 2011</c:v>
                </c:pt>
                <c:pt idx="2">
                  <c:v>ΙΑΝ 2012</c:v>
                </c:pt>
              </c:strCache>
            </c:strRef>
          </c:cat>
          <c:val>
            <c:numRef>
              <c:f>'[Οικονομική - Επιχειρηματική Επικαιρότητα.xlsx]ΣΥΓΚΡΙΤΙΚΑ'!$E$137,'[Οικονομική - Επιχειρηματική Επικαιρότητα.xlsx]ΣΥΓΚΡΙΤΙΚΑ'!$G$137,'[Οικονομική - Επιχειρηματική Επικαιρότητα.xlsx]ΣΥΓΚΡΙΤΙΚΑ'!$I$137</c:f>
              <c:numCache>
                <c:formatCode>0%</c:formatCode>
                <c:ptCount val="3"/>
                <c:pt idx="0">
                  <c:v>0.54794520547945225</c:v>
                </c:pt>
                <c:pt idx="1">
                  <c:v>0.28095616474639135</c:v>
                </c:pt>
                <c:pt idx="2">
                  <c:v>0.41071428571428586</c:v>
                </c:pt>
              </c:numCache>
            </c:numRef>
          </c:val>
        </c:ser>
        <c:ser>
          <c:idx val="3"/>
          <c:order val="3"/>
          <c:tx>
            <c:strRef>
              <c:f>ΣΥΓΚΡΙΤΙΚΑ!$C$138</c:f>
              <c:strCache>
                <c:ptCount val="1"/>
                <c:pt idx="0">
                  <c:v>ΔΞ/ΔΑ</c:v>
                </c:pt>
              </c:strCache>
            </c:strRef>
          </c:tx>
          <c:spPr>
            <a:solidFill>
              <a:srgbClr val="FFC000"/>
            </a:solidFill>
          </c:spPr>
          <c:dLbls>
            <c:txPr>
              <a:bodyPr/>
              <a:lstStyle/>
              <a:p>
                <a:pPr>
                  <a:defRPr sz="1400" b="1">
                    <a:solidFill>
                      <a:sysClr val="windowText" lastClr="000000"/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'[Οικονομική - Επιχειρηματική Επικαιρότητα.xlsx]ΣΥΓΚΡΙΤΙΚΑ'!$E$134,'[Οικονομική - Επιχειρηματική Επικαιρότητα.xlsx]ΣΥΓΚΡΙΤΙΚΑ'!$G$134,'[Οικονομική - Επιχειρηματική Επικαιρότητα.xlsx]ΣΥΓΚΡΙΤΙΚΑ'!$I$134</c:f>
              <c:strCache>
                <c:ptCount val="3"/>
                <c:pt idx="0">
                  <c:v>ΜΑΡ 2011</c:v>
                </c:pt>
                <c:pt idx="1">
                  <c:v>ΙΟΥΛ 2011</c:v>
                </c:pt>
                <c:pt idx="2">
                  <c:v>ΙΑΝ 2012</c:v>
                </c:pt>
              </c:strCache>
            </c:strRef>
          </c:cat>
          <c:val>
            <c:numRef>
              <c:f>'[Οικονομική - Επιχειρηματική Επικαιρότητα.xlsx]ΣΥΓΚΡΙΤΙΚΑ'!$E$138,'[Οικονομική - Επιχειρηματική Επικαιρότητα.xlsx]ΣΥΓΚΡΙΤΙΚΑ'!$G$138,'[Οικονομική - Επιχειρηματική Επικαιρότητα.xlsx]ΣΥΓΚΡΙΤΙΚΑ'!$I$138</c:f>
              <c:numCache>
                <c:formatCode>0%</c:formatCode>
                <c:ptCount val="3"/>
                <c:pt idx="0">
                  <c:v>7.1917808219178078E-2</c:v>
                </c:pt>
                <c:pt idx="1">
                  <c:v>9.2769169646404484E-2</c:v>
                </c:pt>
                <c:pt idx="2">
                  <c:v>6.0714285714285728E-2</c:v>
                </c:pt>
              </c:numCache>
            </c:numRef>
          </c:val>
        </c:ser>
        <c:dLbls>
          <c:showVal val="1"/>
        </c:dLbls>
        <c:gapWidth val="95"/>
        <c:gapDepth val="95"/>
        <c:shape val="box"/>
        <c:axId val="166540800"/>
        <c:axId val="166757888"/>
        <c:axId val="0"/>
      </c:bar3DChart>
      <c:catAx>
        <c:axId val="166540800"/>
        <c:scaling>
          <c:orientation val="minMax"/>
        </c:scaling>
        <c:axPos val="l"/>
        <c:majorTickMark val="none"/>
        <c:tickLblPos val="nextTo"/>
        <c:txPr>
          <a:bodyPr/>
          <a:lstStyle/>
          <a:p>
            <a:pPr>
              <a:defRPr sz="1400" b="1"/>
            </a:pPr>
            <a:endParaRPr lang="el-GR"/>
          </a:p>
        </c:txPr>
        <c:crossAx val="166757888"/>
        <c:crosses val="autoZero"/>
        <c:auto val="1"/>
        <c:lblAlgn val="ctr"/>
        <c:lblOffset val="100"/>
      </c:catAx>
      <c:valAx>
        <c:axId val="166757888"/>
        <c:scaling>
          <c:orientation val="minMax"/>
        </c:scaling>
        <c:delete val="1"/>
        <c:axPos val="b"/>
        <c:numFmt formatCode="0%" sourceLinked="1"/>
        <c:tickLblPos val="nextTo"/>
        <c:crossAx val="166540800"/>
        <c:crosses val="autoZero"/>
        <c:crossBetween val="between"/>
      </c:valAx>
    </c:plotArea>
    <c:legend>
      <c:legendPos val="t"/>
      <c:layout/>
      <c:txPr>
        <a:bodyPr/>
        <a:lstStyle/>
        <a:p>
          <a:pPr>
            <a:defRPr sz="1400" b="1"/>
          </a:pPr>
          <a:endParaRPr lang="el-GR"/>
        </a:p>
      </c:txPr>
    </c:legend>
    <c:plotVisOnly val="1"/>
  </c:chart>
  <c:spPr>
    <a:noFill/>
    <a:ln>
      <a:noFill/>
    </a:ln>
  </c:spPr>
  <c:externalData r:id="rId1"/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style val="26"/>
  <c:chart>
    <c:title>
      <c:tx>
        <c:rich>
          <a:bodyPr/>
          <a:lstStyle/>
          <a:p>
            <a:pPr>
              <a:defRPr sz="1400"/>
            </a:pPr>
            <a:r>
              <a:rPr lang="el-GR" sz="1400"/>
              <a:t>Θεωρείτε ότι κατά το επόμενο τρίμηνο οι ικανοποίηση των δανειακών αναγκών της επιχείρησής σας θα γίνεται:</a:t>
            </a:r>
          </a:p>
        </c:rich>
      </c:tx>
      <c:layout/>
    </c:title>
    <c:view3D>
      <c:rAngAx val="1"/>
    </c:view3D>
    <c:plotArea>
      <c:layout/>
      <c:bar3DChart>
        <c:barDir val="bar"/>
        <c:grouping val="clustered"/>
        <c:ser>
          <c:idx val="0"/>
          <c:order val="0"/>
          <c:tx>
            <c:strRef>
              <c:f>ΑΠΟΤΕΛΕΣΜΑΤΑ!$D$286</c:f>
              <c:strCache>
                <c:ptCount val="1"/>
                <c:pt idx="0">
                  <c:v>ΠΟΣΟΣΤΟ</c:v>
                </c:pt>
              </c:strCache>
            </c:strRef>
          </c:tx>
          <c:spPr>
            <a:solidFill>
              <a:srgbClr val="FFC000"/>
            </a:solidFill>
          </c:spPr>
          <c:dPt>
            <c:idx val="0"/>
            <c:spPr>
              <a:gradFill flip="none" rotWithShape="1">
                <a:gsLst>
                  <a:gs pos="0">
                    <a:srgbClr val="0070C0">
                      <a:shade val="30000"/>
                      <a:satMod val="115000"/>
                    </a:srgbClr>
                  </a:gs>
                  <a:gs pos="50000">
                    <a:srgbClr val="0070C0">
                      <a:shade val="67500"/>
                      <a:satMod val="115000"/>
                    </a:srgbClr>
                  </a:gs>
                  <a:gs pos="100000">
                    <a:srgbClr val="0070C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</c:spPr>
          </c:dPt>
          <c:dPt>
            <c:idx val="1"/>
            <c:spPr>
              <a:solidFill>
                <a:schemeClr val="bg1">
                  <a:lumMod val="50000"/>
                </a:schemeClr>
              </a:solidFill>
            </c:spPr>
          </c:dPt>
          <c:dPt>
            <c:idx val="2"/>
            <c:spPr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</c:spPr>
          </c:dPt>
          <c:dPt>
            <c:idx val="3"/>
            <c:spPr>
              <a:gradFill flip="none" rotWithShape="1">
                <a:gsLst>
                  <a:gs pos="0">
                    <a:srgbClr val="FFC000">
                      <a:shade val="30000"/>
                      <a:satMod val="115000"/>
                    </a:srgbClr>
                  </a:gs>
                  <a:gs pos="50000">
                    <a:srgbClr val="FFC000">
                      <a:shade val="67500"/>
                      <a:satMod val="115000"/>
                    </a:srgbClr>
                  </a:gs>
                  <a:gs pos="100000">
                    <a:srgbClr val="FFC0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</c:spPr>
          </c:dPt>
          <c:dLbls>
            <c:dLbl>
              <c:idx val="0"/>
              <c:layout>
                <c:manualLayout>
                  <c:x val="2.1399027180264069E-2"/>
                  <c:y val="1.4814711124798194E-2"/>
                </c:manualLayout>
              </c:layout>
              <c:showVal val="1"/>
            </c:dLbl>
            <c:dLbl>
              <c:idx val="1"/>
              <c:layout>
                <c:manualLayout>
                  <c:x val="2.1399027180264069E-2"/>
                  <c:y val="2.7160303728796686E-2"/>
                </c:manualLayout>
              </c:layout>
              <c:showVal val="1"/>
            </c:dLbl>
            <c:dLbl>
              <c:idx val="2"/>
              <c:layout>
                <c:manualLayout>
                  <c:x val="1.8106869152531003E-2"/>
                  <c:y val="1.4814711124798194E-2"/>
                </c:manualLayout>
              </c:layout>
              <c:showVal val="1"/>
            </c:dLbl>
            <c:dLbl>
              <c:idx val="3"/>
              <c:layout>
                <c:manualLayout>
                  <c:x val="2.6337264221863468E-2"/>
                  <c:y val="1.2345592603998498E-2"/>
                </c:manualLayout>
              </c:layout>
              <c:showVal val="1"/>
            </c:dLbl>
            <c:txPr>
              <a:bodyPr/>
              <a:lstStyle/>
              <a:p>
                <a:pPr>
                  <a:defRPr sz="1400" b="1"/>
                </a:pPr>
                <a:endParaRPr lang="el-GR"/>
              </a:p>
            </c:txPr>
            <c:showVal val="1"/>
          </c:dLbls>
          <c:cat>
            <c:strRef>
              <c:f>ΑΠΟΤΕΛΕΣΜΑΤΑ!$B$287:$B$290</c:f>
              <c:strCache>
                <c:ptCount val="4"/>
                <c:pt idx="0">
                  <c:v>Με ευνοϊκοτερους όρους</c:v>
                </c:pt>
                <c:pt idx="1">
                  <c:v>Με τους σημερινούς όρους</c:v>
                </c:pt>
                <c:pt idx="2">
                  <c:v>Με δυσμενέστερους όρους</c:v>
                </c:pt>
                <c:pt idx="3">
                  <c:v>ΔΞ/ΔΑ</c:v>
                </c:pt>
              </c:strCache>
            </c:strRef>
          </c:cat>
          <c:val>
            <c:numRef>
              <c:f>ΑΠΟΤΕΛΕΣΜΑΤΑ!$D$287:$D$290</c:f>
              <c:numCache>
                <c:formatCode>0%</c:formatCode>
                <c:ptCount val="4"/>
                <c:pt idx="0">
                  <c:v>3.210000000000001E-2</c:v>
                </c:pt>
                <c:pt idx="1">
                  <c:v>0.2</c:v>
                </c:pt>
                <c:pt idx="2">
                  <c:v>0.64290000000000025</c:v>
                </c:pt>
                <c:pt idx="3">
                  <c:v>0.125</c:v>
                </c:pt>
              </c:numCache>
            </c:numRef>
          </c:val>
        </c:ser>
        <c:dLbls>
          <c:showVal val="1"/>
        </c:dLbls>
        <c:shape val="box"/>
        <c:axId val="146090624"/>
        <c:axId val="146100608"/>
        <c:axId val="0"/>
      </c:bar3DChart>
      <c:catAx>
        <c:axId val="146090624"/>
        <c:scaling>
          <c:orientation val="maxMin"/>
        </c:scaling>
        <c:axPos val="l"/>
        <c:majorTickMark val="none"/>
        <c:tickLblPos val="nextTo"/>
        <c:txPr>
          <a:bodyPr/>
          <a:lstStyle/>
          <a:p>
            <a:pPr>
              <a:defRPr sz="1200" b="1"/>
            </a:pPr>
            <a:endParaRPr lang="el-GR"/>
          </a:p>
        </c:txPr>
        <c:crossAx val="146100608"/>
        <c:crosses val="autoZero"/>
        <c:auto val="1"/>
        <c:lblAlgn val="ctr"/>
        <c:lblOffset val="100"/>
      </c:catAx>
      <c:valAx>
        <c:axId val="146100608"/>
        <c:scaling>
          <c:orientation val="minMax"/>
        </c:scaling>
        <c:delete val="1"/>
        <c:axPos val="t"/>
        <c:numFmt formatCode="0%" sourceLinked="1"/>
        <c:tickLblPos val="nextTo"/>
        <c:crossAx val="146090624"/>
        <c:crosses val="autoZero"/>
        <c:crossBetween val="between"/>
      </c:valAx>
    </c:plotArea>
    <c:plotVisOnly val="1"/>
  </c:chart>
  <c:spPr>
    <a:noFill/>
    <a:ln>
      <a:noFill/>
    </a:ln>
  </c:spPr>
  <c:externalData r:id="rId1"/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style val="26"/>
  <c:chart>
    <c:title>
      <c:tx>
        <c:rich>
          <a:bodyPr/>
          <a:lstStyle/>
          <a:p>
            <a:pPr>
              <a:defRPr sz="1600" b="1"/>
            </a:pPr>
            <a:r>
              <a:rPr lang="el-GR" sz="1600" b="1" i="0" u="none" strike="noStrike" baseline="0"/>
              <a:t>Θεωρείτε ότι κατά το επόμενο τρίμηνο οι ικανοποίηση των δανειακών αναγκών της επιχείρησής σας θα γίνεται: </a:t>
            </a:r>
            <a:endParaRPr lang="el-GR" sz="1600" b="1"/>
          </a:p>
        </c:rich>
      </c:tx>
      <c:layout/>
    </c:title>
    <c:view3D>
      <c:rAngAx val="1"/>
    </c:view3D>
    <c:plotArea>
      <c:layout/>
      <c:bar3DChart>
        <c:barDir val="bar"/>
        <c:grouping val="percentStacked"/>
        <c:ser>
          <c:idx val="0"/>
          <c:order val="0"/>
          <c:tx>
            <c:strRef>
              <c:f>ΣΥΓΚΡΙΤΙΚΑ!$C$161</c:f>
              <c:strCache>
                <c:ptCount val="1"/>
                <c:pt idx="0">
                  <c:v>Με ευνοϊκοτερους όρους</c:v>
                </c:pt>
              </c:strCache>
            </c:strRef>
          </c:tx>
          <c:spPr>
            <a:solidFill>
              <a:srgbClr val="002060"/>
            </a:solidFill>
          </c:spPr>
          <c:dLbls>
            <c:dLbl>
              <c:idx val="0"/>
              <c:layout>
                <c:manualLayout>
                  <c:x val="1.1080332409972301E-2"/>
                  <c:y val="0"/>
                </c:manualLayout>
              </c:layout>
              <c:showVal val="1"/>
            </c:dLbl>
            <c:dLbl>
              <c:idx val="1"/>
              <c:layout>
                <c:manualLayout>
                  <c:x val="1.2927054478301015E-2"/>
                  <c:y val="0"/>
                </c:manualLayout>
              </c:layout>
              <c:showVal val="1"/>
            </c:dLbl>
            <c:dLbl>
              <c:idx val="2"/>
              <c:layout>
                <c:manualLayout>
                  <c:x val="1.1080332409972301E-2"/>
                  <c:y val="0"/>
                </c:manualLayout>
              </c:layout>
              <c:showVal val="1"/>
            </c:dLbl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'[Οικονομική - Επιχειρηματική Επικαιρότητα.xlsx]ΣΥΓΚΡΙΤΙΚΑ'!$E$160,'[Οικονομική - Επιχειρηματική Επικαιρότητα.xlsx]ΣΥΓΚΡΙΤΙΚΑ'!$G$160,'[Οικονομική - Επιχειρηματική Επικαιρότητα.xlsx]ΣΥΓΚΡΙΤΙΚΑ'!$I$160</c:f>
              <c:strCache>
                <c:ptCount val="3"/>
                <c:pt idx="0">
                  <c:v>ΜΑΡ 2011</c:v>
                </c:pt>
                <c:pt idx="1">
                  <c:v>ΙΟΥΛ 2011</c:v>
                </c:pt>
                <c:pt idx="2">
                  <c:v>ΙΑΝ 2012</c:v>
                </c:pt>
              </c:strCache>
            </c:strRef>
          </c:cat>
          <c:val>
            <c:numRef>
              <c:f>'[Οικονομική - Επιχειρηματική Επικαιρότητα.xlsx]ΣΥΓΚΡΙΤΙΚΑ'!$E$161,'[Οικονομική - Επιχειρηματική Επικαιρότητα.xlsx]ΣΥΓΚΡΙΤΙΚΑ'!$G$161,'[Οικονομική - Επιχειρηματική Επικαιρότητα.xlsx]ΣΥΓΚΡΙΤΙΚΑ'!$I$161</c:f>
              <c:numCache>
                <c:formatCode>0%</c:formatCode>
                <c:ptCount val="3"/>
                <c:pt idx="0">
                  <c:v>2.7397260273972608E-2</c:v>
                </c:pt>
                <c:pt idx="1">
                  <c:v>1.8839188160116555E-2</c:v>
                </c:pt>
                <c:pt idx="2">
                  <c:v>3.2142857142857154E-2</c:v>
                </c:pt>
              </c:numCache>
            </c:numRef>
          </c:val>
        </c:ser>
        <c:ser>
          <c:idx val="1"/>
          <c:order val="1"/>
          <c:tx>
            <c:strRef>
              <c:f>ΣΥΓΚΡΙΤΙΚΑ!$C$162</c:f>
              <c:strCache>
                <c:ptCount val="1"/>
                <c:pt idx="0">
                  <c:v>Με τους σημερινούς όρους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dLbls>
            <c:dLbl>
              <c:idx val="1"/>
              <c:layout>
                <c:manualLayout>
                  <c:x val="1.1080332409972301E-2"/>
                  <c:y val="0"/>
                </c:manualLayout>
              </c:layout>
              <c:showVal val="1"/>
            </c:dLbl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'[Οικονομική - Επιχειρηματική Επικαιρότητα.xlsx]ΣΥΓΚΡΙΤΙΚΑ'!$E$160,'[Οικονομική - Επιχειρηματική Επικαιρότητα.xlsx]ΣΥΓΚΡΙΤΙΚΑ'!$G$160,'[Οικονομική - Επιχειρηματική Επικαιρότητα.xlsx]ΣΥΓΚΡΙΤΙΚΑ'!$I$160</c:f>
              <c:strCache>
                <c:ptCount val="3"/>
                <c:pt idx="0">
                  <c:v>ΜΑΡ 2011</c:v>
                </c:pt>
                <c:pt idx="1">
                  <c:v>ΙΟΥΛ 2011</c:v>
                </c:pt>
                <c:pt idx="2">
                  <c:v>ΙΑΝ 2012</c:v>
                </c:pt>
              </c:strCache>
            </c:strRef>
          </c:cat>
          <c:val>
            <c:numRef>
              <c:f>'[Οικονομική - Επιχειρηματική Επικαιρότητα.xlsx]ΣΥΓΚΡΙΤΙΚΑ'!$E$162,'[Οικονομική - Επιχειρηματική Επικαιρότητα.xlsx]ΣΥΓΚΡΙΤΙΚΑ'!$G$162,'[Οικονομική - Επιχειρηματική Επικαιρότητα.xlsx]ΣΥΓΚΡΙΤΙΚΑ'!$I$162</c:f>
              <c:numCache>
                <c:formatCode>0%</c:formatCode>
                <c:ptCount val="3"/>
                <c:pt idx="0">
                  <c:v>0.16438356164383555</c:v>
                </c:pt>
                <c:pt idx="1">
                  <c:v>7.9727179419262995E-2</c:v>
                </c:pt>
                <c:pt idx="2">
                  <c:v>0.2</c:v>
                </c:pt>
              </c:numCache>
            </c:numRef>
          </c:val>
        </c:ser>
        <c:ser>
          <c:idx val="2"/>
          <c:order val="2"/>
          <c:tx>
            <c:strRef>
              <c:f>ΣΥΓΚΡΙΤΙΚΑ!$C$163</c:f>
              <c:strCache>
                <c:ptCount val="1"/>
                <c:pt idx="0">
                  <c:v>Με δυσμενέστερους όρους</c:v>
                </c:pt>
              </c:strCache>
            </c:strRef>
          </c:tx>
          <c:spPr>
            <a:solidFill>
              <a:srgbClr val="FF0000"/>
            </a:solidFill>
          </c:spPr>
          <c:dLbls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'[Οικονομική - Επιχειρηματική Επικαιρότητα.xlsx]ΣΥΓΚΡΙΤΙΚΑ'!$E$160,'[Οικονομική - Επιχειρηματική Επικαιρότητα.xlsx]ΣΥΓΚΡΙΤΙΚΑ'!$G$160,'[Οικονομική - Επιχειρηματική Επικαιρότητα.xlsx]ΣΥΓΚΡΙΤΙΚΑ'!$I$160</c:f>
              <c:strCache>
                <c:ptCount val="3"/>
                <c:pt idx="0">
                  <c:v>ΜΑΡ 2011</c:v>
                </c:pt>
                <c:pt idx="1">
                  <c:v>ΙΟΥΛ 2011</c:v>
                </c:pt>
                <c:pt idx="2">
                  <c:v>ΙΑΝ 2012</c:v>
                </c:pt>
              </c:strCache>
            </c:strRef>
          </c:cat>
          <c:val>
            <c:numRef>
              <c:f>'[Οικονομική - Επιχειρηματική Επικαιρότητα.xlsx]ΣΥΓΚΡΙΤΙΚΑ'!$E$163,'[Οικονομική - Επιχειρηματική Επικαιρότητα.xlsx]ΣΥΓΚΡΙΤΙΚΑ'!$G$163,'[Οικονομική - Επιχειρηματική Επικαιρότητα.xlsx]ΣΥΓΚΡΙΤΙΚΑ'!$I$163</c:f>
              <c:numCache>
                <c:formatCode>0%</c:formatCode>
                <c:ptCount val="3"/>
                <c:pt idx="0">
                  <c:v>0.63698630136986301</c:v>
                </c:pt>
                <c:pt idx="1">
                  <c:v>0.76955931529980492</c:v>
                </c:pt>
                <c:pt idx="2">
                  <c:v>0.6428571428571429</c:v>
                </c:pt>
              </c:numCache>
            </c:numRef>
          </c:val>
        </c:ser>
        <c:ser>
          <c:idx val="3"/>
          <c:order val="3"/>
          <c:tx>
            <c:strRef>
              <c:f>ΣΥΓΚΡΙΤΙΚΑ!$C$164</c:f>
              <c:strCache>
                <c:ptCount val="1"/>
                <c:pt idx="0">
                  <c:v>ΔΞ/ΔΑ</c:v>
                </c:pt>
              </c:strCache>
            </c:strRef>
          </c:tx>
          <c:spPr>
            <a:solidFill>
              <a:srgbClr val="FFC000"/>
            </a:solidFill>
          </c:spPr>
          <c:dLbls>
            <c:txPr>
              <a:bodyPr/>
              <a:lstStyle/>
              <a:p>
                <a:pPr>
                  <a:defRPr sz="1400" b="1">
                    <a:solidFill>
                      <a:sysClr val="windowText" lastClr="000000"/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'[Οικονομική - Επιχειρηματική Επικαιρότητα.xlsx]ΣΥΓΚΡΙΤΙΚΑ'!$E$160,'[Οικονομική - Επιχειρηματική Επικαιρότητα.xlsx]ΣΥΓΚΡΙΤΙΚΑ'!$G$160,'[Οικονομική - Επιχειρηματική Επικαιρότητα.xlsx]ΣΥΓΚΡΙΤΙΚΑ'!$I$160</c:f>
              <c:strCache>
                <c:ptCount val="3"/>
                <c:pt idx="0">
                  <c:v>ΜΑΡ 2011</c:v>
                </c:pt>
                <c:pt idx="1">
                  <c:v>ΙΟΥΛ 2011</c:v>
                </c:pt>
                <c:pt idx="2">
                  <c:v>ΙΑΝ 2012</c:v>
                </c:pt>
              </c:strCache>
            </c:strRef>
          </c:cat>
          <c:val>
            <c:numRef>
              <c:f>'[Οικονομική - Επιχειρηματική Επικαιρότητα.xlsx]ΣΥΓΚΡΙΤΙΚΑ'!$E$164,'[Οικονομική - Επιχειρηματική Επικαιρότητα.xlsx]ΣΥΓΚΡΙΤΙΚΑ'!$G$164,'[Οικονομική - Επιχειρηματική Επικαιρότητα.xlsx]ΣΥΓΚΡΙΤΙΚΑ'!$I$164</c:f>
              <c:numCache>
                <c:formatCode>0%</c:formatCode>
                <c:ptCount val="3"/>
                <c:pt idx="0">
                  <c:v>0.17123287671232881</c:v>
                </c:pt>
                <c:pt idx="1">
                  <c:v>0.13187431712081582</c:v>
                </c:pt>
                <c:pt idx="2">
                  <c:v>0.125</c:v>
                </c:pt>
              </c:numCache>
            </c:numRef>
          </c:val>
        </c:ser>
        <c:dLbls>
          <c:showVal val="1"/>
        </c:dLbls>
        <c:gapWidth val="95"/>
        <c:gapDepth val="95"/>
        <c:shape val="box"/>
        <c:axId val="174501888"/>
        <c:axId val="174523136"/>
        <c:axId val="0"/>
      </c:bar3DChart>
      <c:catAx>
        <c:axId val="174501888"/>
        <c:scaling>
          <c:orientation val="minMax"/>
        </c:scaling>
        <c:axPos val="l"/>
        <c:majorTickMark val="none"/>
        <c:tickLblPos val="nextTo"/>
        <c:txPr>
          <a:bodyPr/>
          <a:lstStyle/>
          <a:p>
            <a:pPr>
              <a:defRPr sz="1400" b="1"/>
            </a:pPr>
            <a:endParaRPr lang="el-GR"/>
          </a:p>
        </c:txPr>
        <c:crossAx val="174523136"/>
        <c:crosses val="autoZero"/>
        <c:auto val="1"/>
        <c:lblAlgn val="ctr"/>
        <c:lblOffset val="100"/>
      </c:catAx>
      <c:valAx>
        <c:axId val="174523136"/>
        <c:scaling>
          <c:orientation val="minMax"/>
        </c:scaling>
        <c:delete val="1"/>
        <c:axPos val="b"/>
        <c:numFmt formatCode="0%" sourceLinked="1"/>
        <c:tickLblPos val="nextTo"/>
        <c:crossAx val="174501888"/>
        <c:crosses val="autoZero"/>
        <c:crossBetween val="between"/>
      </c:valAx>
    </c:plotArea>
    <c:legend>
      <c:legendPos val="t"/>
      <c:layout/>
      <c:txPr>
        <a:bodyPr/>
        <a:lstStyle/>
        <a:p>
          <a:pPr>
            <a:defRPr sz="1200" b="1"/>
          </a:pPr>
          <a:endParaRPr lang="el-GR"/>
        </a:p>
      </c:txPr>
    </c:legend>
    <c:plotVisOnly val="1"/>
  </c:chart>
  <c:spPr>
    <a:noFill/>
    <a:ln>
      <a:noFill/>
    </a:ln>
  </c:spPr>
  <c:externalData r:id="rId1"/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style val="26"/>
  <c:chart>
    <c:title>
      <c:tx>
        <c:rich>
          <a:bodyPr/>
          <a:lstStyle/>
          <a:p>
            <a:pPr>
              <a:defRPr sz="1400"/>
            </a:pPr>
            <a:r>
              <a:rPr lang="el-GR" sz="1400"/>
              <a:t>Πως εκτιμάτε τη βιωσιμότητα των επιχειρήσεων στον κλάδο σας και συναφείς κλάδους (πελάτες / προμηθευτές) στο επόμενο τρίμηνο, σε σχέση με τη σημερινή κατάσταση;</a:t>
            </a:r>
          </a:p>
        </c:rich>
      </c:tx>
      <c:layout>
        <c:manualLayout>
          <c:xMode val="edge"/>
          <c:yMode val="edge"/>
          <c:x val="0.1381247013370269"/>
          <c:y val="1.8531069819088624E-2"/>
        </c:manualLayout>
      </c:layout>
    </c:title>
    <c:view3D>
      <c:rAngAx val="1"/>
    </c:view3D>
    <c:plotArea>
      <c:layout>
        <c:manualLayout>
          <c:layoutTarget val="inner"/>
          <c:xMode val="edge"/>
          <c:yMode val="edge"/>
          <c:x val="0.48701451038092614"/>
          <c:y val="0.18100194394378818"/>
          <c:w val="0.4487884080782818"/>
          <c:h val="0.79106173806292313"/>
        </c:manualLayout>
      </c:layout>
      <c:bar3DChart>
        <c:barDir val="bar"/>
        <c:grouping val="clustered"/>
        <c:ser>
          <c:idx val="0"/>
          <c:order val="0"/>
          <c:tx>
            <c:strRef>
              <c:f>ΑΠΟΤΕΛΕΣΜΑΤΑ!$D$302</c:f>
              <c:strCache>
                <c:ptCount val="1"/>
                <c:pt idx="0">
                  <c:v>ΠΟΣΟΣΤΟ</c:v>
                </c:pt>
              </c:strCache>
            </c:strRef>
          </c:tx>
          <c:spPr>
            <a:solidFill>
              <a:srgbClr val="FFC000"/>
            </a:solidFill>
          </c:spPr>
          <c:dPt>
            <c:idx val="0"/>
            <c:spPr>
              <a:gradFill flip="none" rotWithShape="1">
                <a:gsLst>
                  <a:gs pos="0">
                    <a:srgbClr val="3366CC">
                      <a:shade val="30000"/>
                      <a:satMod val="115000"/>
                    </a:srgbClr>
                  </a:gs>
                  <a:gs pos="50000">
                    <a:srgbClr val="3366CC">
                      <a:shade val="67500"/>
                      <a:satMod val="115000"/>
                    </a:srgbClr>
                  </a:gs>
                  <a:gs pos="100000">
                    <a:srgbClr val="3366CC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</c:spPr>
          </c:dPt>
          <c:dPt>
            <c:idx val="1"/>
            <c:spPr>
              <a:solidFill>
                <a:schemeClr val="bg1">
                  <a:lumMod val="50000"/>
                </a:schemeClr>
              </a:solidFill>
            </c:spPr>
          </c:dPt>
          <c:dPt>
            <c:idx val="2"/>
            <c:spPr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</c:spPr>
          </c:dPt>
          <c:dPt>
            <c:idx val="3"/>
            <c:spPr>
              <a:gradFill flip="none" rotWithShape="1">
                <a:gsLst>
                  <a:gs pos="0">
                    <a:srgbClr val="FFC000">
                      <a:shade val="30000"/>
                      <a:satMod val="115000"/>
                    </a:srgbClr>
                  </a:gs>
                  <a:gs pos="50000">
                    <a:srgbClr val="FFC000">
                      <a:shade val="67500"/>
                      <a:satMod val="115000"/>
                    </a:srgbClr>
                  </a:gs>
                  <a:gs pos="100000">
                    <a:srgbClr val="FFC0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</c:spPr>
          </c:dPt>
          <c:dLbls>
            <c:dLbl>
              <c:idx val="0"/>
              <c:layout>
                <c:manualLayout>
                  <c:x val="1.4474089420196531E-2"/>
                  <c:y val="2.5433628268314978E-2"/>
                </c:manualLayout>
              </c:layout>
              <c:showVal val="1"/>
            </c:dLbl>
            <c:dLbl>
              <c:idx val="1"/>
              <c:layout>
                <c:manualLayout>
                  <c:x val="1.5722660241032103E-2"/>
                  <c:y val="1.0269369080962477E-2"/>
                </c:manualLayout>
              </c:layout>
              <c:showVal val="1"/>
            </c:dLbl>
            <c:dLbl>
              <c:idx val="2"/>
              <c:layout>
                <c:manualLayout>
                  <c:x val="2.518364127659287E-2"/>
                  <c:y val="1.0158803965412801E-2"/>
                </c:manualLayout>
              </c:layout>
              <c:showVal val="1"/>
            </c:dLbl>
            <c:dLbl>
              <c:idx val="3"/>
              <c:layout>
                <c:manualLayout>
                  <c:x val="1.8335487761592561E-2"/>
                  <c:y val="1.0085161512303565E-2"/>
                </c:manualLayout>
              </c:layout>
              <c:showVal val="1"/>
            </c:dLbl>
            <c:txPr>
              <a:bodyPr/>
              <a:lstStyle/>
              <a:p>
                <a:pPr>
                  <a:defRPr sz="1400" b="1"/>
                </a:pPr>
                <a:endParaRPr lang="el-GR"/>
              </a:p>
            </c:txPr>
            <c:showVal val="1"/>
          </c:dLbls>
          <c:cat>
            <c:strRef>
              <c:f>ΑΠΟΤΕΛΕΣΜΑΤΑ!$B$303:$B$306</c:f>
              <c:strCache>
                <c:ptCount val="4"/>
                <c:pt idx="0">
                  <c:v>Βελτιωμένη κατάσταση (λιγότερες επισφάλειες - πτωχεύσεις)</c:v>
                </c:pt>
                <c:pt idx="1">
                  <c:v>Αμετάβλητη κατάσταση</c:v>
                </c:pt>
                <c:pt idx="2">
                  <c:v>Δυσμενέστερη κατάσταση (αύξηση επισφαλειών - πτωχεύσεων)</c:v>
                </c:pt>
                <c:pt idx="3">
                  <c:v>ΔΞ/ΔΑ</c:v>
                </c:pt>
              </c:strCache>
            </c:strRef>
          </c:cat>
          <c:val>
            <c:numRef>
              <c:f>ΑΠΟΤΕΛΕΣΜΑΤΑ!$D$303:$D$306</c:f>
              <c:numCache>
                <c:formatCode>0%</c:formatCode>
                <c:ptCount val="4"/>
                <c:pt idx="0">
                  <c:v>1.0699999999999998E-2</c:v>
                </c:pt>
                <c:pt idx="1">
                  <c:v>9.64E-2</c:v>
                </c:pt>
                <c:pt idx="2">
                  <c:v>0.86430000000000018</c:v>
                </c:pt>
                <c:pt idx="3">
                  <c:v>2.86E-2</c:v>
                </c:pt>
              </c:numCache>
            </c:numRef>
          </c:val>
        </c:ser>
        <c:dLbls>
          <c:showVal val="1"/>
        </c:dLbls>
        <c:shape val="box"/>
        <c:axId val="146123392"/>
        <c:axId val="146133376"/>
        <c:axId val="0"/>
      </c:bar3DChart>
      <c:catAx>
        <c:axId val="146123392"/>
        <c:scaling>
          <c:orientation val="maxMin"/>
        </c:scaling>
        <c:axPos val="l"/>
        <c:majorTickMark val="none"/>
        <c:tickLblPos val="nextTo"/>
        <c:txPr>
          <a:bodyPr/>
          <a:lstStyle/>
          <a:p>
            <a:pPr>
              <a:defRPr sz="1200" b="1"/>
            </a:pPr>
            <a:endParaRPr lang="el-GR"/>
          </a:p>
        </c:txPr>
        <c:crossAx val="146133376"/>
        <c:crosses val="autoZero"/>
        <c:auto val="1"/>
        <c:lblAlgn val="ctr"/>
        <c:lblOffset val="100"/>
      </c:catAx>
      <c:valAx>
        <c:axId val="146133376"/>
        <c:scaling>
          <c:orientation val="minMax"/>
        </c:scaling>
        <c:delete val="1"/>
        <c:axPos val="t"/>
        <c:numFmt formatCode="0%" sourceLinked="1"/>
        <c:majorTickMark val="none"/>
        <c:tickLblPos val="nextTo"/>
        <c:crossAx val="146123392"/>
        <c:crosses val="autoZero"/>
        <c:crossBetween val="between"/>
      </c:valAx>
    </c:plotArea>
    <c:plotVisOnly val="1"/>
  </c:chart>
  <c:spPr>
    <a:noFill/>
    <a:ln>
      <a:noFill/>
    </a:ln>
  </c:spPr>
  <c:externalData r:id="rId1"/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style val="26"/>
  <c:chart>
    <c:title>
      <c:tx>
        <c:rich>
          <a:bodyPr/>
          <a:lstStyle/>
          <a:p>
            <a:pPr>
              <a:defRPr sz="1600" b="1"/>
            </a:pPr>
            <a:r>
              <a:rPr lang="el-GR" sz="1600" b="1" i="0" u="none" strike="noStrike" baseline="0"/>
              <a:t>Πως εκτιμάτε τη βιωσιμότητα των επιχειρήσεων στον κλάδο σας και συναφείς κλάδους (πελάτες / προμηθευτές) στο επόμενο τρίμηνο, σε σχέση με τη σημερινή κατάσταση; </a:t>
            </a:r>
            <a:endParaRPr lang="el-GR" sz="1600" b="1"/>
          </a:p>
        </c:rich>
      </c:tx>
      <c:layout/>
    </c:title>
    <c:view3D>
      <c:rAngAx val="1"/>
    </c:view3D>
    <c:plotArea>
      <c:layout/>
      <c:bar3DChart>
        <c:barDir val="bar"/>
        <c:grouping val="percentStacked"/>
        <c:ser>
          <c:idx val="0"/>
          <c:order val="0"/>
          <c:tx>
            <c:strRef>
              <c:f>ΣΥΓΚΡΙΤΙΚΑ!$C$186</c:f>
              <c:strCache>
                <c:ptCount val="1"/>
                <c:pt idx="0">
                  <c:v>Βελτιωμένη κατάσταση (λιγότερες επισφάλειες - πτωχεύσεις)</c:v>
                </c:pt>
              </c:strCache>
            </c:strRef>
          </c:tx>
          <c:spPr>
            <a:solidFill>
              <a:srgbClr val="002060"/>
            </a:solidFill>
          </c:spPr>
          <c:dLbls>
            <c:dLbl>
              <c:idx val="0"/>
              <c:layout>
                <c:manualLayout>
                  <c:x val="5.249343832020999E-3"/>
                  <c:y val="0"/>
                </c:manualLayout>
              </c:layout>
              <c:showVal val="1"/>
            </c:dLbl>
            <c:dLbl>
              <c:idx val="1"/>
              <c:layout>
                <c:manualLayout>
                  <c:x val="1.0498687664041991E-2"/>
                  <c:y val="0"/>
                </c:manualLayout>
              </c:layout>
              <c:showVal val="1"/>
            </c:dLbl>
            <c:dLbl>
              <c:idx val="2"/>
              <c:layout>
                <c:manualLayout>
                  <c:x val="8.7489063867016627E-3"/>
                  <c:y val="0"/>
                </c:manualLayout>
              </c:layout>
              <c:showVal val="1"/>
            </c:dLbl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'[Οικονομική - Επιχειρηματική Επικαιρότητα.xlsx]ΣΥΓΚΡΙΤΙΚΑ'!$E$185,'[Οικονομική - Επιχειρηματική Επικαιρότητα.xlsx]ΣΥΓΚΡΙΤΙΚΑ'!$G$185,'[Οικονομική - Επιχειρηματική Επικαιρότητα.xlsx]ΣΥΓΚΡΙΤΙΚΑ'!$I$185</c:f>
              <c:strCache>
                <c:ptCount val="3"/>
                <c:pt idx="0">
                  <c:v>ΜΑΡ 2011</c:v>
                </c:pt>
                <c:pt idx="1">
                  <c:v>ΙΟΥΛ 2011</c:v>
                </c:pt>
                <c:pt idx="2">
                  <c:v>ΙΑΝ 2012</c:v>
                </c:pt>
              </c:strCache>
            </c:strRef>
          </c:cat>
          <c:val>
            <c:numRef>
              <c:f>'[Οικονομική - Επιχειρηματική Επικαιρότητα.xlsx]ΣΥΓΚΡΙΤΙΚΑ'!$E$186,'[Οικονομική - Επιχειρηματική Επικαιρότητα.xlsx]ΣΥΓΚΡΙΤΙΚΑ'!$G$186,'[Οικονομική - Επιχειρηματική Επικαιρότητα.xlsx]ΣΥΓΚΡΙΤΙΚΑ'!$I$186</c:f>
              <c:numCache>
                <c:formatCode>0%</c:formatCode>
                <c:ptCount val="3"/>
                <c:pt idx="0">
                  <c:v>3.0821917808219204E-2</c:v>
                </c:pt>
                <c:pt idx="1">
                  <c:v>1.6590502682296841E-2</c:v>
                </c:pt>
                <c:pt idx="2">
                  <c:v>1.0714285714285721E-2</c:v>
                </c:pt>
              </c:numCache>
            </c:numRef>
          </c:val>
        </c:ser>
        <c:ser>
          <c:idx val="1"/>
          <c:order val="1"/>
          <c:tx>
            <c:strRef>
              <c:f>ΣΥΓΚΡΙΤΙΚΑ!$C$187</c:f>
              <c:strCache>
                <c:ptCount val="1"/>
                <c:pt idx="0">
                  <c:v>Αμετάβλητη κατάσταση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dLbls>
            <c:dLbl>
              <c:idx val="2"/>
              <c:layout>
                <c:manualLayout>
                  <c:x val="6.9991251093613335E-3"/>
                  <c:y val="0"/>
                </c:manualLayout>
              </c:layout>
              <c:showVal val="1"/>
            </c:dLbl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'[Οικονομική - Επιχειρηματική Επικαιρότητα.xlsx]ΣΥΓΚΡΙΤΙΚΑ'!$E$185,'[Οικονομική - Επιχειρηματική Επικαιρότητα.xlsx]ΣΥΓΚΡΙΤΙΚΑ'!$G$185,'[Οικονομική - Επιχειρηματική Επικαιρότητα.xlsx]ΣΥΓΚΡΙΤΙΚΑ'!$I$185</c:f>
              <c:strCache>
                <c:ptCount val="3"/>
                <c:pt idx="0">
                  <c:v>ΜΑΡ 2011</c:v>
                </c:pt>
                <c:pt idx="1">
                  <c:v>ΙΟΥΛ 2011</c:v>
                </c:pt>
                <c:pt idx="2">
                  <c:v>ΙΑΝ 2012</c:v>
                </c:pt>
              </c:strCache>
            </c:strRef>
          </c:cat>
          <c:val>
            <c:numRef>
              <c:f>'[Οικονομική - Επιχειρηματική Επικαιρότητα.xlsx]ΣΥΓΚΡΙΤΙΚΑ'!$E$187,'[Οικονομική - Επιχειρηματική Επικαιρότητα.xlsx]ΣΥΓΚΡΙΤΙΚΑ'!$G$187,'[Οικονομική - Επιχειρηματική Επικαιρότητα.xlsx]ΣΥΓΚΡΙΤΙΚΑ'!$I$187</c:f>
              <c:numCache>
                <c:formatCode>0%</c:formatCode>
                <c:ptCount val="3"/>
                <c:pt idx="0">
                  <c:v>7.8767123287671256E-2</c:v>
                </c:pt>
                <c:pt idx="1">
                  <c:v>0.13673090933174384</c:v>
                </c:pt>
                <c:pt idx="2">
                  <c:v>9.6428571428571433E-2</c:v>
                </c:pt>
              </c:numCache>
            </c:numRef>
          </c:val>
        </c:ser>
        <c:ser>
          <c:idx val="2"/>
          <c:order val="2"/>
          <c:tx>
            <c:strRef>
              <c:f>ΣΥΓΚΡΙΤΙΚΑ!$C$188</c:f>
              <c:strCache>
                <c:ptCount val="1"/>
                <c:pt idx="0">
                  <c:v>Δυσμενέστερη κατάσταση (αύξηση επισφαλειών - πτωχεύσεων)</c:v>
                </c:pt>
              </c:strCache>
            </c:strRef>
          </c:tx>
          <c:spPr>
            <a:solidFill>
              <a:srgbClr val="FF0000"/>
            </a:solidFill>
          </c:spPr>
          <c:dLbls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'[Οικονομική - Επιχειρηματική Επικαιρότητα.xlsx]ΣΥΓΚΡΙΤΙΚΑ'!$E$185,'[Οικονομική - Επιχειρηματική Επικαιρότητα.xlsx]ΣΥΓΚΡΙΤΙΚΑ'!$G$185,'[Οικονομική - Επιχειρηματική Επικαιρότητα.xlsx]ΣΥΓΚΡΙΤΙΚΑ'!$I$185</c:f>
              <c:strCache>
                <c:ptCount val="3"/>
                <c:pt idx="0">
                  <c:v>ΜΑΡ 2011</c:v>
                </c:pt>
                <c:pt idx="1">
                  <c:v>ΙΟΥΛ 2011</c:v>
                </c:pt>
                <c:pt idx="2">
                  <c:v>ΙΑΝ 2012</c:v>
                </c:pt>
              </c:strCache>
            </c:strRef>
          </c:cat>
          <c:val>
            <c:numRef>
              <c:f>'[Οικονομική - Επιχειρηματική Επικαιρότητα.xlsx]ΣΥΓΚΡΙΤΙΚΑ'!$E$188,'[Οικονομική - Επιχειρηματική Επικαιρότητα.xlsx]ΣΥΓΚΡΙΤΙΚΑ'!$G$188,'[Οικονομική - Επιχειρηματική Επικαιρότητα.xlsx]ΣΥΓΚΡΙΤΙΚΑ'!$I$188</c:f>
              <c:numCache>
                <c:formatCode>0%</c:formatCode>
                <c:ptCount val="3"/>
                <c:pt idx="0">
                  <c:v>0.87671232876712302</c:v>
                </c:pt>
                <c:pt idx="1">
                  <c:v>0.8306841512682962</c:v>
                </c:pt>
                <c:pt idx="2">
                  <c:v>0.86428571428571455</c:v>
                </c:pt>
              </c:numCache>
            </c:numRef>
          </c:val>
        </c:ser>
        <c:ser>
          <c:idx val="3"/>
          <c:order val="3"/>
          <c:tx>
            <c:strRef>
              <c:f>ΣΥΓΚΡΙΤΙΚΑ!$C$189</c:f>
              <c:strCache>
                <c:ptCount val="1"/>
                <c:pt idx="0">
                  <c:v>ΔΞ/ΔΑ</c:v>
                </c:pt>
              </c:strCache>
            </c:strRef>
          </c:tx>
          <c:spPr>
            <a:solidFill>
              <a:srgbClr val="FFC000"/>
            </a:solidFill>
          </c:spPr>
          <c:dLbls>
            <c:txPr>
              <a:bodyPr/>
              <a:lstStyle/>
              <a:p>
                <a:pPr>
                  <a:defRPr sz="1400" b="1">
                    <a:solidFill>
                      <a:sysClr val="windowText" lastClr="000000"/>
                    </a:solidFill>
                  </a:defRPr>
                </a:pPr>
                <a:endParaRPr lang="el-GR"/>
              </a:p>
            </c:txPr>
            <c:showVal val="1"/>
          </c:dLbls>
          <c:cat>
            <c:strRef>
              <c:f>'[Οικονομική - Επιχειρηματική Επικαιρότητα.xlsx]ΣΥΓΚΡΙΤΙΚΑ'!$E$185,'[Οικονομική - Επιχειρηματική Επικαιρότητα.xlsx]ΣΥΓΚΡΙΤΙΚΑ'!$G$185,'[Οικονομική - Επιχειρηματική Επικαιρότητα.xlsx]ΣΥΓΚΡΙΤΙΚΑ'!$I$185</c:f>
              <c:strCache>
                <c:ptCount val="3"/>
                <c:pt idx="0">
                  <c:v>ΜΑΡ 2011</c:v>
                </c:pt>
                <c:pt idx="1">
                  <c:v>ΙΟΥΛ 2011</c:v>
                </c:pt>
                <c:pt idx="2">
                  <c:v>ΙΑΝ 2012</c:v>
                </c:pt>
              </c:strCache>
            </c:strRef>
          </c:cat>
          <c:val>
            <c:numRef>
              <c:f>'[Οικονομική - Επιχειρηματική Επικαιρότητα.xlsx]ΣΥΓΚΡΙΤΙΚΑ'!$E$189,'[Οικονομική - Επιχειρηματική Επικαιρότητα.xlsx]ΣΥΓΚΡΙΤΙΚΑ'!$G$189,'[Οικονομική - Επιχειρηματική Επικαιρότητα.xlsx]ΣΥΓΚΡΙΤΙΚΑ'!$I$189</c:f>
              <c:numCache>
                <c:formatCode>0%</c:formatCode>
                <c:ptCount val="3"/>
                <c:pt idx="0">
                  <c:v>1.3698630136986301E-2</c:v>
                </c:pt>
                <c:pt idx="1">
                  <c:v>1.5994436717663429E-2</c:v>
                </c:pt>
                <c:pt idx="2">
                  <c:v>2.8571428571428581E-2</c:v>
                </c:pt>
              </c:numCache>
            </c:numRef>
          </c:val>
        </c:ser>
        <c:dLbls>
          <c:showVal val="1"/>
        </c:dLbls>
        <c:gapWidth val="95"/>
        <c:gapDepth val="95"/>
        <c:shape val="box"/>
        <c:axId val="182321152"/>
        <c:axId val="182322688"/>
        <c:axId val="0"/>
      </c:bar3DChart>
      <c:catAx>
        <c:axId val="182321152"/>
        <c:scaling>
          <c:orientation val="minMax"/>
        </c:scaling>
        <c:axPos val="l"/>
        <c:majorTickMark val="none"/>
        <c:tickLblPos val="nextTo"/>
        <c:txPr>
          <a:bodyPr/>
          <a:lstStyle/>
          <a:p>
            <a:pPr>
              <a:defRPr sz="1400" b="1"/>
            </a:pPr>
            <a:endParaRPr lang="el-GR"/>
          </a:p>
        </c:txPr>
        <c:crossAx val="182322688"/>
        <c:crosses val="autoZero"/>
        <c:auto val="1"/>
        <c:lblAlgn val="ctr"/>
        <c:lblOffset val="100"/>
      </c:catAx>
      <c:valAx>
        <c:axId val="182322688"/>
        <c:scaling>
          <c:orientation val="minMax"/>
        </c:scaling>
        <c:delete val="1"/>
        <c:axPos val="b"/>
        <c:numFmt formatCode="0%" sourceLinked="1"/>
        <c:tickLblPos val="nextTo"/>
        <c:crossAx val="182321152"/>
        <c:crosses val="autoZero"/>
        <c:crossBetween val="between"/>
      </c:valAx>
    </c:plotArea>
    <c:legend>
      <c:legendPos val="t"/>
      <c:layout/>
      <c:txPr>
        <a:bodyPr/>
        <a:lstStyle/>
        <a:p>
          <a:pPr>
            <a:defRPr sz="1400" b="1"/>
          </a:pPr>
          <a:endParaRPr lang="el-GR"/>
        </a:p>
      </c:txPr>
    </c:legend>
    <c:plotVisOnly val="1"/>
  </c:chart>
  <c:spPr>
    <a:noFill/>
    <a:ln>
      <a:noFill/>
    </a:ln>
  </c:sp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style val="26"/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l-GR" sz="1400" dirty="0"/>
              <a:t>Για ποιους λόγους δεν υιοθετήσατε επιχειρησιακές συμβάσεις με τους εργαζόμενους στην επιχείρησή σας</a:t>
            </a:r>
            <a:r>
              <a:rPr lang="el-GR" sz="1400" dirty="0" smtClean="0"/>
              <a:t>;</a:t>
            </a: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l-GR" sz="1000" b="1" i="0" baseline="0" dirty="0" smtClean="0"/>
              <a:t>(επί όσων δεν έχουν συνάψει  επιχειρησιακές συμβάσεις)</a:t>
            </a:r>
            <a:endParaRPr lang="el-GR" sz="1400" dirty="0"/>
          </a:p>
        </c:rich>
      </c:tx>
      <c:layout/>
    </c:title>
    <c:view3D>
      <c:rAngAx val="1"/>
    </c:view3D>
    <c:plotArea>
      <c:layout>
        <c:manualLayout>
          <c:layoutTarget val="inner"/>
          <c:xMode val="edge"/>
          <c:yMode val="edge"/>
          <c:x val="0.51829509093035009"/>
          <c:y val="0.16622115739877266"/>
          <c:w val="0.44614960237013407"/>
          <c:h val="0.80623599938329271"/>
        </c:manualLayout>
      </c:layout>
      <c:bar3DChart>
        <c:barDir val="bar"/>
        <c:grouping val="clustered"/>
        <c:ser>
          <c:idx val="0"/>
          <c:order val="0"/>
          <c:tx>
            <c:strRef>
              <c:f>ΑΠΟΤΕΛΕΣΜΑΤΑ!$D$18</c:f>
              <c:strCache>
                <c:ptCount val="1"/>
                <c:pt idx="0">
                  <c:v>ΠΟΣΟΣΤΟ</c:v>
                </c:pt>
              </c:strCache>
            </c:strRef>
          </c:tx>
          <c:dPt>
            <c:idx val="4"/>
            <c:spPr>
              <a:solidFill>
                <a:srgbClr val="FFC000"/>
              </a:solidFill>
            </c:spPr>
          </c:dPt>
          <c:dLbls>
            <c:txPr>
              <a:bodyPr/>
              <a:lstStyle/>
              <a:p>
                <a:pPr>
                  <a:defRPr sz="1400" b="1"/>
                </a:pPr>
                <a:endParaRPr lang="el-GR"/>
              </a:p>
            </c:txPr>
            <c:showVal val="1"/>
          </c:dLbls>
          <c:cat>
            <c:strRef>
              <c:f>ΑΠΟΤΕΛΕΣΜΑΤΑ!$B$19:$B$23</c:f>
              <c:strCache>
                <c:ptCount val="5"/>
                <c:pt idx="0">
                  <c:v>Δεν θεωρούμε ότι οι επιχειρησιακές συμβάσεις θα βοηθήσουν ουσιαστικά την επιχείρηση</c:v>
                </c:pt>
                <c:pt idx="1">
                  <c:v>Δεν είμαστε επαρκώς ενημερωμένοι για την εφαρμογή επιχειρησιακών συμβάσεων</c:v>
                </c:pt>
                <c:pt idx="2">
                  <c:v>Σκοπεύουμε να υιοθετήσουμε επιχειρησιακές συμβάσεις με τους εργαζόμενους της επιχείρησης στο μέλλον</c:v>
                </c:pt>
                <c:pt idx="3">
                  <c:v>Υπήρξαν αντιδράσεις ή θεωρούμε ότι θα υπάρξουν αντιδράσεις από τους εργαζόμενους</c:v>
                </c:pt>
                <c:pt idx="4">
                  <c:v>ΔΞ/ΔΑ</c:v>
                </c:pt>
              </c:strCache>
            </c:strRef>
          </c:cat>
          <c:val>
            <c:numRef>
              <c:f>ΑΠΟΤΕΛΕΣΜΑΤΑ!$D$19:$D$23</c:f>
              <c:numCache>
                <c:formatCode>0%</c:formatCode>
                <c:ptCount val="5"/>
                <c:pt idx="0">
                  <c:v>0.29490000000000011</c:v>
                </c:pt>
                <c:pt idx="1">
                  <c:v>0.25640000000000002</c:v>
                </c:pt>
                <c:pt idx="2">
                  <c:v>0.20940000000000006</c:v>
                </c:pt>
                <c:pt idx="3">
                  <c:v>5.1299999999999998E-2</c:v>
                </c:pt>
                <c:pt idx="4">
                  <c:v>0.18800000000000006</c:v>
                </c:pt>
              </c:numCache>
            </c:numRef>
          </c:val>
        </c:ser>
        <c:dLbls>
          <c:showVal val="1"/>
        </c:dLbls>
        <c:shape val="box"/>
        <c:axId val="145405056"/>
        <c:axId val="145406592"/>
        <c:axId val="0"/>
      </c:bar3DChart>
      <c:catAx>
        <c:axId val="145405056"/>
        <c:scaling>
          <c:orientation val="maxMin"/>
        </c:scaling>
        <c:axPos val="l"/>
        <c:majorTickMark val="none"/>
        <c:tickLblPos val="nextTo"/>
        <c:txPr>
          <a:bodyPr/>
          <a:lstStyle/>
          <a:p>
            <a:pPr>
              <a:defRPr sz="1200" b="1"/>
            </a:pPr>
            <a:endParaRPr lang="el-GR"/>
          </a:p>
        </c:txPr>
        <c:crossAx val="145406592"/>
        <c:crosses val="autoZero"/>
        <c:auto val="1"/>
        <c:lblAlgn val="ctr"/>
        <c:lblOffset val="100"/>
      </c:catAx>
      <c:valAx>
        <c:axId val="145406592"/>
        <c:scaling>
          <c:orientation val="minMax"/>
        </c:scaling>
        <c:delete val="1"/>
        <c:axPos val="t"/>
        <c:numFmt formatCode="0%" sourceLinked="1"/>
        <c:tickLblPos val="nextTo"/>
        <c:crossAx val="145405056"/>
        <c:crosses val="autoZero"/>
        <c:crossBetween val="between"/>
      </c:valAx>
    </c:plotArea>
    <c:plotVisOnly val="1"/>
  </c:chart>
  <c:spPr>
    <a:noFill/>
    <a:ln>
      <a:noFill/>
    </a:ln>
  </c:sp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style val="26"/>
  <c:chart>
    <c:title>
      <c:tx>
        <c:rich>
          <a:bodyPr/>
          <a:lstStyle/>
          <a:p>
            <a:pPr>
              <a:defRPr sz="1400"/>
            </a:pPr>
            <a:r>
              <a:rPr lang="el-GR" sz="1400"/>
              <a:t>Θεωρείτε ότι το άρθρο 99 του πτωχευτικού κώδικα λειτουργεί για τον υπαγόμενο σε αυτό;</a:t>
            </a:r>
          </a:p>
        </c:rich>
      </c:tx>
      <c:layout/>
    </c:title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ΑΠΟΤΕΛΕΣΜΑΤΑ!$D$27</c:f>
              <c:strCache>
                <c:ptCount val="1"/>
                <c:pt idx="0">
                  <c:v>ΠΟΣΟΣΤΟ</c:v>
                </c:pt>
              </c:strCache>
            </c:strRef>
          </c:tx>
          <c:explosion val="25"/>
          <c:dPt>
            <c:idx val="0"/>
            <c:spPr>
              <a:solidFill>
                <a:srgbClr val="FF0000"/>
              </a:solidFill>
            </c:spPr>
          </c:dPt>
          <c:dPt>
            <c:idx val="1"/>
            <c:spPr>
              <a:solidFill>
                <a:srgbClr val="0070C0"/>
              </a:solidFill>
            </c:spPr>
          </c:dPt>
          <c:dPt>
            <c:idx val="2"/>
            <c:spPr>
              <a:solidFill>
                <a:srgbClr val="FFC000"/>
              </a:solidFill>
            </c:spPr>
          </c:dPt>
          <c:dLbls>
            <c:dLbl>
              <c:idx val="0"/>
              <c:spPr/>
              <c:txPr>
                <a:bodyPr/>
                <a:lstStyle/>
                <a:p>
                  <a:pPr>
                    <a:defRPr sz="1400" b="1">
                      <a:solidFill>
                        <a:schemeClr val="bg1"/>
                      </a:solidFill>
                    </a:defRPr>
                  </a:pPr>
                  <a:endParaRPr lang="el-GR"/>
                </a:p>
              </c:txPr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l-GR" smtClean="0"/>
                      <a:t>Δίκαια </a:t>
                    </a:r>
                    <a:r>
                      <a:rPr lang="el-GR"/>
                      <a:t>και σωστά
14%</a:t>
                    </a:r>
                  </a:p>
                </c:rich>
              </c:tx>
              <c:showCatName val="1"/>
              <c:showPercent val="1"/>
            </c:dLbl>
            <c:txPr>
              <a:bodyPr/>
              <a:lstStyle/>
              <a:p>
                <a:pPr>
                  <a:defRPr sz="1400" b="1"/>
                </a:pPr>
                <a:endParaRPr lang="el-GR"/>
              </a:p>
            </c:txPr>
            <c:showCatName val="1"/>
            <c:showPercent val="1"/>
            <c:showLeaderLines val="1"/>
          </c:dLbls>
          <c:cat>
            <c:strRef>
              <c:f>ΑΠΟΤΕΛΕΣΜΑΤΑ!$B$28:$B$30</c:f>
              <c:strCache>
                <c:ptCount val="3"/>
                <c:pt idx="0">
                  <c:v>Άδικα και ανορθόδοξα</c:v>
                </c:pt>
                <c:pt idx="1">
                  <c:v>Δίκαι και σωστά</c:v>
                </c:pt>
                <c:pt idx="2">
                  <c:v>ΔΞ/ΔΑ</c:v>
                </c:pt>
              </c:strCache>
            </c:strRef>
          </c:cat>
          <c:val>
            <c:numRef>
              <c:f>ΑΠΟΤΕΛΕΣΜΑΤΑ!$D$28:$D$30</c:f>
              <c:numCache>
                <c:formatCode>0%</c:formatCode>
                <c:ptCount val="3"/>
                <c:pt idx="0">
                  <c:v>0.28570000000000001</c:v>
                </c:pt>
                <c:pt idx="1">
                  <c:v>0.14290000000000005</c:v>
                </c:pt>
                <c:pt idx="2">
                  <c:v>0.57140000000000002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spPr>
    <a:noFill/>
    <a:ln>
      <a:noFill/>
    </a:ln>
  </c:sp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style val="26"/>
  <c:chart>
    <c:title>
      <c:tx>
        <c:rich>
          <a:bodyPr/>
          <a:lstStyle/>
          <a:p>
            <a:pPr>
              <a:defRPr sz="1400"/>
            </a:pPr>
            <a:r>
              <a:rPr lang="el-GR" sz="1400"/>
              <a:t>Θεωρείτε ότι το άρθρο 99 του πτωχευτικού κώδικα λειτουργεί για τους πιστωτές του υπαγόμενου σε αυτό;</a:t>
            </a:r>
          </a:p>
        </c:rich>
      </c:tx>
      <c:layout/>
    </c:title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ΑΠΟΤΕΛΕΣΜΑΤΑ!$D$34</c:f>
              <c:strCache>
                <c:ptCount val="1"/>
                <c:pt idx="0">
                  <c:v>ΠΟΣΟΣΤΟ</c:v>
                </c:pt>
              </c:strCache>
            </c:strRef>
          </c:tx>
          <c:explosion val="25"/>
          <c:dPt>
            <c:idx val="0"/>
            <c:spPr>
              <a:solidFill>
                <a:srgbClr val="FF0000"/>
              </a:solidFill>
            </c:spPr>
          </c:dPt>
          <c:dPt>
            <c:idx val="1"/>
            <c:spPr>
              <a:solidFill>
                <a:srgbClr val="0070C0"/>
              </a:solidFill>
            </c:spPr>
          </c:dPt>
          <c:dPt>
            <c:idx val="2"/>
            <c:spPr>
              <a:solidFill>
                <a:srgbClr val="FFC000"/>
              </a:solidFill>
            </c:spPr>
          </c:dPt>
          <c:dLbls>
            <c:dLbl>
              <c:idx val="0"/>
              <c:spPr/>
              <c:txPr>
                <a:bodyPr/>
                <a:lstStyle/>
                <a:p>
                  <a:pPr>
                    <a:defRPr sz="1400" b="1">
                      <a:solidFill>
                        <a:schemeClr val="bg1"/>
                      </a:solidFill>
                    </a:defRPr>
                  </a:pPr>
                  <a:endParaRPr lang="el-GR"/>
                </a:p>
              </c:txPr>
            </c:dLbl>
            <c:txPr>
              <a:bodyPr/>
              <a:lstStyle/>
              <a:p>
                <a:pPr>
                  <a:defRPr sz="1400" b="1"/>
                </a:pPr>
                <a:endParaRPr lang="el-GR"/>
              </a:p>
            </c:txPr>
            <c:showCatName val="1"/>
            <c:showPercent val="1"/>
            <c:showLeaderLines val="1"/>
          </c:dLbls>
          <c:cat>
            <c:strRef>
              <c:f>ΑΠΟΤΕΛΕΣΜΑΤΑ!$B$35:$B$37</c:f>
              <c:strCache>
                <c:ptCount val="3"/>
                <c:pt idx="0">
                  <c:v>Άδικα και ανορθόδοξα</c:v>
                </c:pt>
                <c:pt idx="1">
                  <c:v>Δίκαια και σωστά</c:v>
                </c:pt>
                <c:pt idx="2">
                  <c:v>ΔΞ/ΔΑ</c:v>
                </c:pt>
              </c:strCache>
            </c:strRef>
          </c:cat>
          <c:val>
            <c:numRef>
              <c:f>ΑΠΟΤΕΛΕΣΜΑΤΑ!$D$35:$D$37</c:f>
              <c:numCache>
                <c:formatCode>0%</c:formatCode>
                <c:ptCount val="3"/>
                <c:pt idx="0">
                  <c:v>0.48930000000000012</c:v>
                </c:pt>
                <c:pt idx="1">
                  <c:v>7.1400000000000019E-2</c:v>
                </c:pt>
                <c:pt idx="2">
                  <c:v>0.43930000000000013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spPr>
    <a:noFill/>
    <a:ln>
      <a:noFill/>
    </a:ln>
  </c:sp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title>
      <c:tx>
        <c:rich>
          <a:bodyPr/>
          <a:lstStyle/>
          <a:p>
            <a:pPr>
              <a:defRPr sz="1400"/>
            </a:pPr>
            <a:r>
              <a:rPr lang="el-GR" sz="1400"/>
              <a:t>Πως θα χαρακτηρίζατε την ανταγωνιστικότητα της επιχείρησής σας σε σχέση με αντίστοιχες επιχειρήσεις του εξωτερικού, σε μια κλίμακα από το 5 – Πολύ Υψηλή μέχρι το 1 – Πολύ Χαμηλή;</a:t>
            </a:r>
          </a:p>
        </c:rich>
      </c:tx>
      <c:layout>
        <c:manualLayout>
          <c:xMode val="edge"/>
          <c:yMode val="edge"/>
          <c:x val="0.10441212121212119"/>
          <c:y val="1.5508277695860708E-2"/>
        </c:manualLayout>
      </c:layout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0.10199298192780948"/>
          <c:y val="0.29393628864519294"/>
          <c:w val="0.81264267734216722"/>
          <c:h val="0.62744617710462214"/>
        </c:manualLayout>
      </c:layout>
      <c:pie3DChart>
        <c:varyColors val="1"/>
        <c:ser>
          <c:idx val="0"/>
          <c:order val="0"/>
          <c:tx>
            <c:strRef>
              <c:f>ΑΠΟΤΕΛΕΣΜΑΤΑ!$D$48</c:f>
              <c:strCache>
                <c:ptCount val="1"/>
                <c:pt idx="0">
                  <c:v>ΠΟΣΟΣΤΟ</c:v>
                </c:pt>
              </c:strCache>
            </c:strRef>
          </c:tx>
          <c:explosion val="25"/>
          <c:dPt>
            <c:idx val="0"/>
            <c:spPr>
              <a:solidFill>
                <a:srgbClr val="FF0000"/>
              </a:solidFill>
            </c:spPr>
          </c:dPt>
          <c:dPt>
            <c:idx val="1"/>
            <c:spPr>
              <a:solidFill>
                <a:srgbClr val="CF8C7F"/>
              </a:solidFill>
            </c:spPr>
          </c:dPt>
          <c:dPt>
            <c:idx val="2"/>
            <c:spPr>
              <a:solidFill>
                <a:schemeClr val="bg1">
                  <a:lumMod val="50000"/>
                </a:schemeClr>
              </a:solidFill>
            </c:spPr>
          </c:dPt>
          <c:dPt>
            <c:idx val="3"/>
            <c:spPr>
              <a:solidFill>
                <a:srgbClr val="00B0F0"/>
              </a:solidFill>
            </c:spPr>
          </c:dPt>
          <c:dPt>
            <c:idx val="4"/>
            <c:spPr>
              <a:solidFill>
                <a:srgbClr val="0070C0"/>
              </a:solidFill>
            </c:spPr>
          </c:dPt>
          <c:dPt>
            <c:idx val="5"/>
            <c:spPr>
              <a:solidFill>
                <a:schemeClr val="tx1">
                  <a:lumMod val="65000"/>
                  <a:lumOff val="35000"/>
                </a:schemeClr>
              </a:solidFill>
            </c:spPr>
          </c:dPt>
          <c:dPt>
            <c:idx val="6"/>
            <c:spPr>
              <a:solidFill>
                <a:srgbClr val="FFC000"/>
              </a:solidFill>
            </c:spPr>
          </c:dPt>
          <c:dLbls>
            <c:dLbl>
              <c:idx val="1"/>
              <c:spPr/>
              <c:txPr>
                <a:bodyPr/>
                <a:lstStyle/>
                <a:p>
                  <a:pPr>
                    <a:defRPr sz="1400" b="1">
                      <a:solidFill>
                        <a:schemeClr val="bg1"/>
                      </a:solidFill>
                    </a:defRPr>
                  </a:pPr>
                  <a:endParaRPr lang="el-GR"/>
                </a:p>
              </c:txPr>
            </c:dLbl>
            <c:dLbl>
              <c:idx val="2"/>
              <c:spPr/>
              <c:txPr>
                <a:bodyPr/>
                <a:lstStyle/>
                <a:p>
                  <a:pPr>
                    <a:defRPr sz="1400" b="1">
                      <a:solidFill>
                        <a:schemeClr val="bg1"/>
                      </a:solidFill>
                    </a:defRPr>
                  </a:pPr>
                  <a:endParaRPr lang="el-GR"/>
                </a:p>
              </c:txPr>
            </c:dLbl>
            <c:dLbl>
              <c:idx val="3"/>
              <c:spPr/>
              <c:txPr>
                <a:bodyPr/>
                <a:lstStyle/>
                <a:p>
                  <a:pPr>
                    <a:defRPr sz="1400" b="1">
                      <a:solidFill>
                        <a:schemeClr val="bg1"/>
                      </a:solidFill>
                    </a:defRPr>
                  </a:pPr>
                  <a:endParaRPr lang="el-GR"/>
                </a:p>
              </c:txPr>
            </c:dLbl>
            <c:txPr>
              <a:bodyPr/>
              <a:lstStyle/>
              <a:p>
                <a:pPr>
                  <a:defRPr sz="1400" b="1"/>
                </a:pPr>
                <a:endParaRPr lang="el-GR"/>
              </a:p>
            </c:txPr>
            <c:showCatName val="1"/>
            <c:showPercent val="1"/>
            <c:showLeaderLines val="1"/>
          </c:dLbls>
          <c:cat>
            <c:strRef>
              <c:f>ΑΠΟΤΕΛΕΣΜΑΤΑ!$B$49:$B$55</c:f>
              <c:strCache>
                <c:ptCount val="7"/>
                <c:pt idx="0">
                  <c:v>Πολύ Χαμηλή</c:v>
                </c:pt>
                <c:pt idx="1">
                  <c:v>Χαμηλή</c:v>
                </c:pt>
                <c:pt idx="2">
                  <c:v>Ούτε Υψηλή/Ούτε Χαμηλή</c:v>
                </c:pt>
                <c:pt idx="3">
                  <c:v>Υψηλή</c:v>
                </c:pt>
                <c:pt idx="4">
                  <c:v>Πολύ Υψηλή</c:v>
                </c:pt>
                <c:pt idx="5">
                  <c:v>Δεν έχω γνώμη</c:v>
                </c:pt>
                <c:pt idx="6">
                  <c:v>ΔΞ/ΔΑ</c:v>
                </c:pt>
              </c:strCache>
            </c:strRef>
          </c:cat>
          <c:val>
            <c:numRef>
              <c:f>ΑΠΟΤΕΛΕΣΜΑΤΑ!$D$49:$D$55</c:f>
              <c:numCache>
                <c:formatCode>0%</c:formatCode>
                <c:ptCount val="7"/>
                <c:pt idx="0">
                  <c:v>0.14640000000000006</c:v>
                </c:pt>
                <c:pt idx="1">
                  <c:v>0.25</c:v>
                </c:pt>
                <c:pt idx="2">
                  <c:v>0.33570000000000011</c:v>
                </c:pt>
                <c:pt idx="3">
                  <c:v>0.16070000000000001</c:v>
                </c:pt>
                <c:pt idx="4">
                  <c:v>2.5000000000000001E-2</c:v>
                </c:pt>
                <c:pt idx="5">
                  <c:v>1.0699999999999998E-2</c:v>
                </c:pt>
                <c:pt idx="6">
                  <c:v>7.1400000000000019E-2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spPr>
    <a:noFill/>
    <a:ln>
      <a:noFill/>
    </a:ln>
  </c:sp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style val="26"/>
  <c:chart>
    <c:title>
      <c:tx>
        <c:rich>
          <a:bodyPr/>
          <a:lstStyle/>
          <a:p>
            <a:pPr>
              <a:defRPr sz="1600" b="1"/>
            </a:pPr>
            <a:r>
              <a:rPr lang="el-GR" sz="1400" b="1" i="0" u="none" strike="noStrike" baseline="0" dirty="0"/>
              <a:t>Πως θα χαρακτηρίζατε την ανταγωνιστικότητα της επιχείρησής σας σε σχέση με αντίστοιχες επιχειρήσεις του εξωτερικού, σε μια κλίμακα από το 5 – Πολύ Υψηλή μέχρι το 1 – Πολύ Χαμηλή;</a:t>
            </a:r>
          </a:p>
          <a:p>
            <a:pPr>
              <a:defRPr sz="1600" b="1"/>
            </a:pPr>
            <a:r>
              <a:rPr lang="el-GR" sz="1200" b="1" i="0" u="none" strike="noStrike" baseline="0" dirty="0"/>
              <a:t>(εξαγωγικές επιχειρήσεις)</a:t>
            </a:r>
            <a:endParaRPr lang="el-GR" sz="1200" b="1" dirty="0"/>
          </a:p>
        </c:rich>
      </c:tx>
      <c:layout/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8.210773786966466E-2"/>
          <c:y val="0.30900984901639772"/>
          <c:w val="0.83578452426067062"/>
          <c:h val="0.66076578051505963"/>
        </c:manualLayout>
      </c:layout>
      <c:pie3DChart>
        <c:varyColors val="1"/>
        <c:ser>
          <c:idx val="0"/>
          <c:order val="0"/>
          <c:explosion val="25"/>
          <c:dPt>
            <c:idx val="0"/>
            <c:spPr>
              <a:solidFill>
                <a:srgbClr val="FF0000"/>
              </a:solidFill>
            </c:spPr>
          </c:dPt>
          <c:dPt>
            <c:idx val="1"/>
            <c:spPr>
              <a:solidFill>
                <a:srgbClr val="CF8C7F"/>
              </a:solidFill>
            </c:spPr>
          </c:dPt>
          <c:dPt>
            <c:idx val="2"/>
            <c:spPr>
              <a:solidFill>
                <a:schemeClr val="bg1">
                  <a:lumMod val="50000"/>
                </a:schemeClr>
              </a:solidFill>
            </c:spPr>
          </c:dPt>
          <c:dPt>
            <c:idx val="3"/>
            <c:spPr>
              <a:solidFill>
                <a:srgbClr val="0070C0"/>
              </a:solidFill>
            </c:spPr>
          </c:dPt>
          <c:dPt>
            <c:idx val="4"/>
            <c:spPr>
              <a:solidFill>
                <a:srgbClr val="002060"/>
              </a:solidFill>
            </c:spPr>
          </c:dPt>
          <c:dPt>
            <c:idx val="5"/>
            <c:spPr>
              <a:solidFill>
                <a:srgbClr val="FFC000"/>
              </a:solidFill>
            </c:spPr>
          </c:dPt>
          <c:dLbls>
            <c:dLbl>
              <c:idx val="2"/>
              <c:spPr/>
              <c:txPr>
                <a:bodyPr/>
                <a:lstStyle/>
                <a:p>
                  <a:pPr>
                    <a:defRPr sz="1400" b="1">
                      <a:solidFill>
                        <a:schemeClr val="tx1"/>
                      </a:solidFill>
                    </a:defRPr>
                  </a:pPr>
                  <a:endParaRPr lang="el-GR"/>
                </a:p>
              </c:txPr>
            </c:dLbl>
            <c:dLbl>
              <c:idx val="3"/>
              <c:spPr/>
              <c:txPr>
                <a:bodyPr/>
                <a:lstStyle/>
                <a:p>
                  <a:pPr>
                    <a:defRPr sz="1400" b="1">
                      <a:solidFill>
                        <a:schemeClr val="bg1"/>
                      </a:solidFill>
                    </a:defRPr>
                  </a:pPr>
                  <a:endParaRPr lang="el-GR"/>
                </a:p>
              </c:txPr>
            </c:dLbl>
            <c:txPr>
              <a:bodyPr/>
              <a:lstStyle/>
              <a:p>
                <a:pPr>
                  <a:defRPr sz="1400" b="1"/>
                </a:pPr>
                <a:endParaRPr lang="el-GR"/>
              </a:p>
            </c:txPr>
            <c:showCatName val="1"/>
            <c:showPercent val="1"/>
            <c:showLeaderLines val="1"/>
          </c:dLbls>
          <c:cat>
            <c:strRef>
              <c:f>ΕΞΑΓΩΓΕΙΣ!$B$16:$B$21</c:f>
              <c:strCache>
                <c:ptCount val="6"/>
                <c:pt idx="0">
                  <c:v>1 - Πολύ Χαμηλή</c:v>
                </c:pt>
                <c:pt idx="1">
                  <c:v>2 - Χαμηλή</c:v>
                </c:pt>
                <c:pt idx="2">
                  <c:v>3 - Ούτε Υψηλή/Ούτε Χαμηλή</c:v>
                </c:pt>
                <c:pt idx="3">
                  <c:v>4 - Υψηλή</c:v>
                </c:pt>
                <c:pt idx="4">
                  <c:v>5 - Πολύ Υψηλή</c:v>
                </c:pt>
                <c:pt idx="5">
                  <c:v>ΔΞ/ΔΑ</c:v>
                </c:pt>
              </c:strCache>
            </c:strRef>
          </c:cat>
          <c:val>
            <c:numRef>
              <c:f>ΕΞΑΓΩΓΕΙΣ!$D$16:$D$21</c:f>
              <c:numCache>
                <c:formatCode>0%</c:formatCode>
                <c:ptCount val="6"/>
                <c:pt idx="0">
                  <c:v>0.12239999999999999</c:v>
                </c:pt>
                <c:pt idx="1">
                  <c:v>0.2041</c:v>
                </c:pt>
                <c:pt idx="2">
                  <c:v>0.37759999999999999</c:v>
                </c:pt>
                <c:pt idx="3">
                  <c:v>0.22450000000000001</c:v>
                </c:pt>
                <c:pt idx="4">
                  <c:v>3.0599999999999999E-2</c:v>
                </c:pt>
                <c:pt idx="5">
                  <c:v>4.0800000000000003E-2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spPr>
    <a:noFill/>
    <a:ln>
      <a:noFill/>
    </a:ln>
  </c:sp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style val="26"/>
  <c:chart>
    <c:title>
      <c:tx>
        <c:rich>
          <a:bodyPr/>
          <a:lstStyle/>
          <a:p>
            <a:pPr>
              <a:defRPr sz="1400"/>
            </a:pPr>
            <a:r>
              <a:rPr lang="el-GR" sz="1400"/>
              <a:t>Ποιοι από τους παρακάτω παράγοντες επηρεάζουν κατά τη γνώμη σας την ανταγωνιστικότητα της επιχείρησής σας έναντι των αντίστοιχων επιχειρήσεων του εξωτερικού;</a:t>
            </a:r>
          </a:p>
        </c:rich>
      </c:tx>
      <c:layout/>
    </c:title>
    <c:view3D>
      <c:rAngAx val="1"/>
    </c:view3D>
    <c:plotArea>
      <c:layout/>
      <c:bar3DChart>
        <c:barDir val="bar"/>
        <c:grouping val="clustered"/>
        <c:ser>
          <c:idx val="0"/>
          <c:order val="0"/>
          <c:dPt>
            <c:idx val="8"/>
            <c:spPr>
              <a:solidFill>
                <a:srgbClr val="FFFF00"/>
              </a:solidFill>
            </c:spPr>
          </c:dPt>
          <c:dPt>
            <c:idx val="9"/>
            <c:spPr>
              <a:solidFill>
                <a:srgbClr val="FFC000"/>
              </a:solidFill>
            </c:spPr>
          </c:dPt>
          <c:dLbls>
            <c:txPr>
              <a:bodyPr/>
              <a:lstStyle/>
              <a:p>
                <a:pPr>
                  <a:defRPr sz="1400" b="1"/>
                </a:pPr>
                <a:endParaRPr lang="el-GR"/>
              </a:p>
            </c:txPr>
            <c:showVal val="1"/>
          </c:dLbls>
          <c:cat>
            <c:strRef>
              <c:f>ΑΠΟΤΕΛΕΣΜΑΤΑ!$B$72:$B$81</c:f>
              <c:strCache>
                <c:ptCount val="10"/>
                <c:pt idx="0">
                  <c:v>Φορολογία</c:v>
                </c:pt>
                <c:pt idx="1">
                  <c:v>Γραφειοκρατία</c:v>
                </c:pt>
                <c:pt idx="2">
                  <c:v>Μη μισθολογικό κόστος (ασφαλιστικές εισφορές κτλ)</c:v>
                </c:pt>
                <c:pt idx="3">
                  <c:v>Δημόσιες υποδομές</c:v>
                </c:pt>
                <c:pt idx="4">
                  <c:v>Διαφθορά</c:v>
                </c:pt>
                <c:pt idx="5">
                  <c:v>Μισθολογικό κόστος</c:v>
                </c:pt>
                <c:pt idx="6">
                  <c:v>Ποιότητα/Κατάρτιση ανθρώπινου δυναμικού</c:v>
                </c:pt>
                <c:pt idx="7">
                  <c:v>Τεχνολογικό υπόβαθρο</c:v>
                </c:pt>
                <c:pt idx="8">
                  <c:v>Άλλο</c:v>
                </c:pt>
                <c:pt idx="9">
                  <c:v>ΔΞ/ΔΑ</c:v>
                </c:pt>
              </c:strCache>
            </c:strRef>
          </c:cat>
          <c:val>
            <c:numRef>
              <c:f>ΑΠΟΤΕΛΕΣΜΑΤΑ!$E$72:$E$81</c:f>
              <c:numCache>
                <c:formatCode>0%</c:formatCode>
                <c:ptCount val="10"/>
                <c:pt idx="0">
                  <c:v>0.86428571428571455</c:v>
                </c:pt>
                <c:pt idx="1">
                  <c:v>0.7678571428571429</c:v>
                </c:pt>
                <c:pt idx="2">
                  <c:v>0.61071428571428577</c:v>
                </c:pt>
                <c:pt idx="3">
                  <c:v>0.57142857142857173</c:v>
                </c:pt>
                <c:pt idx="4">
                  <c:v>0.55000000000000004</c:v>
                </c:pt>
                <c:pt idx="5">
                  <c:v>0.30714285714285738</c:v>
                </c:pt>
                <c:pt idx="6">
                  <c:v>0.15000000000000005</c:v>
                </c:pt>
                <c:pt idx="7">
                  <c:v>0.14285714285714293</c:v>
                </c:pt>
                <c:pt idx="8">
                  <c:v>1.7857142857142856E-2</c:v>
                </c:pt>
                <c:pt idx="9">
                  <c:v>3.2142857142857154E-2</c:v>
                </c:pt>
              </c:numCache>
            </c:numRef>
          </c:val>
        </c:ser>
        <c:dLbls>
          <c:showVal val="1"/>
        </c:dLbls>
        <c:shape val="box"/>
        <c:axId val="145448320"/>
        <c:axId val="145474688"/>
        <c:axId val="0"/>
      </c:bar3DChart>
      <c:catAx>
        <c:axId val="145448320"/>
        <c:scaling>
          <c:orientation val="maxMin"/>
        </c:scaling>
        <c:axPos val="l"/>
        <c:majorTickMark val="none"/>
        <c:tickLblPos val="nextTo"/>
        <c:txPr>
          <a:bodyPr/>
          <a:lstStyle/>
          <a:p>
            <a:pPr>
              <a:defRPr sz="1200" b="1"/>
            </a:pPr>
            <a:endParaRPr lang="el-GR"/>
          </a:p>
        </c:txPr>
        <c:crossAx val="145474688"/>
        <c:crosses val="autoZero"/>
        <c:auto val="1"/>
        <c:lblAlgn val="ctr"/>
        <c:lblOffset val="100"/>
      </c:catAx>
      <c:valAx>
        <c:axId val="145474688"/>
        <c:scaling>
          <c:orientation val="minMax"/>
        </c:scaling>
        <c:delete val="1"/>
        <c:axPos val="t"/>
        <c:numFmt formatCode="0%" sourceLinked="1"/>
        <c:tickLblPos val="nextTo"/>
        <c:crossAx val="145448320"/>
        <c:crosses val="autoZero"/>
        <c:crossBetween val="between"/>
      </c:valAx>
    </c:plotArea>
    <c:plotVisOnly val="1"/>
  </c:chart>
  <c:spPr>
    <a:noFill/>
    <a:ln>
      <a:noFill/>
    </a:ln>
  </c:sp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style val="26"/>
  <c:chart>
    <c:title>
      <c:tx>
        <c:rich>
          <a:bodyPr/>
          <a:lstStyle/>
          <a:p>
            <a:pPr>
              <a:defRPr sz="1600" b="1"/>
            </a:pPr>
            <a:r>
              <a:rPr lang="el-GR" sz="1600" b="1" i="0" u="none" strike="noStrike" baseline="0"/>
              <a:t>Ποιοι από τους παρακάτω παράγοντες επηρεάζουν κατά τη γνώμη σας την ανταγωνιστικότητα της επιχείρησής σας έναντι των αντίστοιχων επιχειρήσεων του εξωτερικού;</a:t>
            </a:r>
          </a:p>
          <a:p>
            <a:pPr>
              <a:defRPr sz="1600" b="1"/>
            </a:pPr>
            <a:r>
              <a:rPr lang="el-GR" sz="1200" b="1" i="0" u="none" strike="noStrike" baseline="0"/>
              <a:t>(εξαγωγικές επιχειρήσεις)</a:t>
            </a:r>
            <a:endParaRPr lang="el-GR" sz="1200" b="1"/>
          </a:p>
        </c:rich>
      </c:tx>
      <c:layout/>
    </c:title>
    <c:view3D>
      <c:rAngAx val="1"/>
    </c:view3D>
    <c:plotArea>
      <c:layout/>
      <c:bar3DChart>
        <c:barDir val="bar"/>
        <c:grouping val="clustered"/>
        <c:ser>
          <c:idx val="0"/>
          <c:order val="0"/>
          <c:dPt>
            <c:idx val="0"/>
            <c:spPr>
              <a:solidFill>
                <a:srgbClr val="FFC000"/>
              </a:solidFill>
            </c:spPr>
          </c:dPt>
          <c:dPt>
            <c:idx val="1"/>
            <c:spPr>
              <a:solidFill>
                <a:srgbClr val="FFFF00"/>
              </a:solidFill>
            </c:spPr>
          </c:dPt>
          <c:dLbls>
            <c:txPr>
              <a:bodyPr/>
              <a:lstStyle/>
              <a:p>
                <a:pPr>
                  <a:defRPr sz="1400" b="1"/>
                </a:pPr>
                <a:endParaRPr lang="el-GR"/>
              </a:p>
            </c:txPr>
            <c:showVal val="1"/>
          </c:dLbls>
          <c:cat>
            <c:strRef>
              <c:f>ΕΞΑΓΩΓΕΙΣ!$B$52:$B$61</c:f>
              <c:strCache>
                <c:ptCount val="10"/>
                <c:pt idx="0">
                  <c:v>ΔΞ/ΔΑ</c:v>
                </c:pt>
                <c:pt idx="1">
                  <c:v>Άλλο</c:v>
                </c:pt>
                <c:pt idx="2">
                  <c:v>Τεχνολογικό υπόβαθρο</c:v>
                </c:pt>
                <c:pt idx="3">
                  <c:v>Ποιότητα/Κατάρτιση ανθρώπινου δυναμικού</c:v>
                </c:pt>
                <c:pt idx="4">
                  <c:v>Μισθολογικό κόστος</c:v>
                </c:pt>
                <c:pt idx="5">
                  <c:v>Διαφθορά</c:v>
                </c:pt>
                <c:pt idx="6">
                  <c:v>Δημόσιες υποδομές</c:v>
                </c:pt>
                <c:pt idx="7">
                  <c:v>Μη μισθολογικό κόστος (ασφαλιστικές εισφορές κτλ)</c:v>
                </c:pt>
                <c:pt idx="8">
                  <c:v>Γραφειοκρατία</c:v>
                </c:pt>
                <c:pt idx="9">
                  <c:v>Φορολογία</c:v>
                </c:pt>
              </c:strCache>
            </c:strRef>
          </c:cat>
          <c:val>
            <c:numRef>
              <c:f>ΕΞΑΓΩΓΕΙΣ!$E$52:$E$61</c:f>
              <c:numCache>
                <c:formatCode>0%</c:formatCode>
                <c:ptCount val="10"/>
                <c:pt idx="0">
                  <c:v>1.020408163265306E-2</c:v>
                </c:pt>
                <c:pt idx="1">
                  <c:v>4.0816326530612242E-2</c:v>
                </c:pt>
                <c:pt idx="2">
                  <c:v>0.1326530612244898</c:v>
                </c:pt>
                <c:pt idx="3">
                  <c:v>0.17346938775510204</c:v>
                </c:pt>
                <c:pt idx="4">
                  <c:v>0.37755102040816324</c:v>
                </c:pt>
                <c:pt idx="5">
                  <c:v>0.5714285714285714</c:v>
                </c:pt>
                <c:pt idx="6">
                  <c:v>0.5714285714285714</c:v>
                </c:pt>
                <c:pt idx="7">
                  <c:v>0.59183673469387754</c:v>
                </c:pt>
                <c:pt idx="8">
                  <c:v>0.83673469387755106</c:v>
                </c:pt>
                <c:pt idx="9">
                  <c:v>0.86734693877551017</c:v>
                </c:pt>
              </c:numCache>
            </c:numRef>
          </c:val>
        </c:ser>
        <c:dLbls>
          <c:showVal val="1"/>
        </c:dLbls>
        <c:shape val="box"/>
        <c:axId val="175165440"/>
        <c:axId val="175760512"/>
        <c:axId val="0"/>
      </c:bar3DChart>
      <c:catAx>
        <c:axId val="175165440"/>
        <c:scaling>
          <c:orientation val="minMax"/>
        </c:scaling>
        <c:axPos val="l"/>
        <c:majorTickMark val="none"/>
        <c:tickLblPos val="nextTo"/>
        <c:txPr>
          <a:bodyPr/>
          <a:lstStyle/>
          <a:p>
            <a:pPr>
              <a:defRPr sz="1200" b="1"/>
            </a:pPr>
            <a:endParaRPr lang="el-GR"/>
          </a:p>
        </c:txPr>
        <c:crossAx val="175760512"/>
        <c:crosses val="autoZero"/>
        <c:auto val="1"/>
        <c:lblAlgn val="ctr"/>
        <c:lblOffset val="100"/>
      </c:catAx>
      <c:valAx>
        <c:axId val="175760512"/>
        <c:scaling>
          <c:orientation val="minMax"/>
        </c:scaling>
        <c:delete val="1"/>
        <c:axPos val="b"/>
        <c:numFmt formatCode="0%" sourceLinked="1"/>
        <c:tickLblPos val="nextTo"/>
        <c:crossAx val="175165440"/>
        <c:crosses val="autoZero"/>
        <c:crossBetween val="between"/>
      </c:valAx>
    </c:plotArea>
    <c:plotVisOnly val="1"/>
  </c:chart>
  <c:spPr>
    <a:noFill/>
    <a:ln>
      <a:noFill/>
    </a:ln>
  </c:sp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2913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76675" y="0"/>
            <a:ext cx="290830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04363"/>
            <a:ext cx="2982913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76675" y="9504363"/>
            <a:ext cx="290830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EE12318-0356-469D-8180-0A9A75F8131E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84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2738" tIns="46369" rIns="92738" bIns="46369" numCol="1" anchor="t" anchorCtr="0" compatLnSpc="1">
            <a:prstTxWarp prst="textNoShape">
              <a:avLst/>
            </a:prstTxWarp>
          </a:bodyPr>
          <a:lstStyle>
            <a:lvl1pPr defTabSz="927100">
              <a:defRPr kumimoji="0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863" y="0"/>
            <a:ext cx="2944812" cy="4984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2738" tIns="46369" rIns="92738" bIns="46369" numCol="1" anchor="t" anchorCtr="0" compatLnSpc="1">
            <a:prstTxWarp prst="textNoShape">
              <a:avLst/>
            </a:prstTxWarp>
          </a:bodyPr>
          <a:lstStyle>
            <a:lvl1pPr algn="r" defTabSz="927100">
              <a:defRPr kumimoji="0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3288" y="749300"/>
            <a:ext cx="4991100" cy="37433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4875" y="4741863"/>
            <a:ext cx="4987925" cy="449103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2738" tIns="46369" rIns="92738" bIns="463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83725"/>
            <a:ext cx="2944813" cy="4984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2738" tIns="46369" rIns="92738" bIns="46369" numCol="1" anchor="b" anchorCtr="0" compatLnSpc="1">
            <a:prstTxWarp prst="textNoShape">
              <a:avLst/>
            </a:prstTxWarp>
          </a:bodyPr>
          <a:lstStyle>
            <a:lvl1pPr defTabSz="927100">
              <a:defRPr kumimoji="0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863" y="9483725"/>
            <a:ext cx="2944812" cy="4984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2738" tIns="46369" rIns="92738" bIns="46369" numCol="1" anchor="b" anchorCtr="0" compatLnSpc="1">
            <a:prstTxWarp prst="textNoShape">
              <a:avLst/>
            </a:prstTxWarp>
          </a:bodyPr>
          <a:lstStyle>
            <a:lvl1pPr algn="r" defTabSz="927100">
              <a:defRPr kumimoji="0" sz="1200">
                <a:latin typeface="Times New Roman" pitchFamily="18" charset="0"/>
              </a:defRPr>
            </a:lvl1pPr>
          </a:lstStyle>
          <a:p>
            <a:pPr>
              <a:defRPr/>
            </a:pPr>
            <a:fld id="{38A6781C-B6C3-4C94-A6E6-E6FE1BD0AF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8A6781C-B6C3-4C94-A6E6-E6FE1BD0AF7C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8A6781C-B6C3-4C94-A6E6-E6FE1BD0AF7C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CDCD1D-B9A1-408D-9405-9796870264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87F682-969B-4F36-A701-570D403732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B46ED8-71D1-4997-BFD6-0A78EECE39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446727-2CF4-46F6-A589-F783B8A264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8B5050-3184-42C3-90C9-2EDD57E56B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E730D6-2ED9-4E44-8361-5618E03C9F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07D6DD-C9C0-4F0E-A44C-0FFF0FDDB6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871922-0BA9-4F3D-88A6-0610288B3E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3" descr="ΛΟΓΟΤΥΠΟ ΕΛΛΗΝΙΚΟ.jpg"/>
          <p:cNvPicPr>
            <a:picLocks noChangeAspect="1"/>
          </p:cNvPicPr>
          <p:nvPr userDrawn="1"/>
        </p:nvPicPr>
        <p:blipFill>
          <a:blip r:embed="rId2"/>
          <a:srcRect l="13332" t="15099" r="13332" b="20131"/>
          <a:stretch>
            <a:fillRect/>
          </a:stretch>
        </p:blipFill>
        <p:spPr bwMode="auto">
          <a:xfrm>
            <a:off x="357188" y="5000625"/>
            <a:ext cx="2071687" cy="1211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14" descr="LOGO_FLATTERN copy.pn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428625" y="6208713"/>
            <a:ext cx="1974850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D2EF8D-A224-4245-971E-A13B49322CD1}" type="datetimeFigureOut">
              <a:rPr lang="en-US"/>
              <a:pPr>
                <a:defRPr/>
              </a:pPr>
              <a:t>1/30/2012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90CA89-F263-44AA-A019-AD75875CE60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9590EE-3DF6-431C-B407-2FD4257860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13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/>
          </a:p>
        </p:txBody>
      </p:sp>
      <p:sp>
        <p:nvSpPr>
          <p:cNvPr id="6" name="Right Triangle 14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/>
          </a:p>
        </p:txBody>
      </p:sp>
      <p:sp>
        <p:nvSpPr>
          <p:cNvPr id="7" name="Freeform 15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kumimoji="0" lang="en-US">
              <a:latin typeface="+mn-lt"/>
            </a:endParaRPr>
          </a:p>
        </p:txBody>
      </p:sp>
      <p:sp>
        <p:nvSpPr>
          <p:cNvPr id="8" name="Freeform 16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kumimoji="0"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A4BDED-5326-4241-BD20-AF13F24FF5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kumimoji="0" lang="en-US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kumimoji="0" lang="en-US">
              <a:latin typeface="+mn-lt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B3739312-292A-40E0-ADF6-84F2F2E9D2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8" r:id="rId1"/>
    <p:sldLayoutId id="2147483811" r:id="rId2"/>
    <p:sldLayoutId id="2147483819" r:id="rId3"/>
    <p:sldLayoutId id="2147483812" r:id="rId4"/>
    <p:sldLayoutId id="2147483813" r:id="rId5"/>
    <p:sldLayoutId id="2147483814" r:id="rId6"/>
    <p:sldLayoutId id="2147483820" r:id="rId7"/>
    <p:sldLayoutId id="2147483815" r:id="rId8"/>
    <p:sldLayoutId id="2147483821" r:id="rId9"/>
    <p:sldLayoutId id="2147483816" r:id="rId10"/>
    <p:sldLayoutId id="214748381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6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8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9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/>
          <p:cNvSpPr>
            <a:spLocks noChangeArrowheads="1"/>
          </p:cNvSpPr>
          <p:nvPr/>
        </p:nvSpPr>
        <p:spPr bwMode="auto">
          <a:xfrm>
            <a:off x="428625" y="857250"/>
            <a:ext cx="8320088" cy="187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r>
              <a:rPr kumimoji="0" lang="el-GR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ΕΡΕΥΝΑ</a:t>
            </a:r>
            <a:br>
              <a:rPr kumimoji="0" lang="el-GR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kumimoji="0" lang="el-GR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Θέματα οικονομικής &amp; επιχειρηματικής επικαιρότητας</a:t>
            </a:r>
            <a:endParaRPr kumimoji="0" lang="el-GR" sz="4000" b="1" dirty="0">
              <a:solidFill>
                <a:srgbClr val="FFFF00"/>
              </a:solidFill>
            </a:endParaRPr>
          </a:p>
        </p:txBody>
      </p:sp>
      <p:pic>
        <p:nvPicPr>
          <p:cNvPr id="6147" name="Picture 6" descr="ΛΟΓΟΤΥΠΟ ΕΛΛΗΝΙΚΟ.jpg"/>
          <p:cNvPicPr>
            <a:picLocks noChangeAspect="1"/>
          </p:cNvPicPr>
          <p:nvPr/>
        </p:nvPicPr>
        <p:blipFill>
          <a:blip r:embed="rId2"/>
          <a:srcRect l="13332" t="15099" r="13332" b="20131"/>
          <a:stretch>
            <a:fillRect/>
          </a:stretch>
        </p:blipFill>
        <p:spPr bwMode="auto">
          <a:xfrm>
            <a:off x="3214688" y="3286125"/>
            <a:ext cx="3071812" cy="179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Picture 7" descr="LOGO_FLATTERN copy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86125" y="5154613"/>
            <a:ext cx="2928938" cy="681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0 - Γράφημα"/>
          <p:cNvGraphicFramePr/>
          <p:nvPr/>
        </p:nvGraphicFramePr>
        <p:xfrm>
          <a:off x="500034" y="1214422"/>
          <a:ext cx="8072494" cy="48577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- Γράφημα"/>
          <p:cNvGraphicFramePr/>
          <p:nvPr/>
        </p:nvGraphicFramePr>
        <p:xfrm>
          <a:off x="719136" y="771525"/>
          <a:ext cx="8139143" cy="5314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2 - Γράφημα"/>
          <p:cNvGraphicFramePr/>
          <p:nvPr/>
        </p:nvGraphicFramePr>
        <p:xfrm>
          <a:off x="2285984" y="1285860"/>
          <a:ext cx="6143668" cy="47863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18 - Γράφημα"/>
          <p:cNvGraphicFramePr/>
          <p:nvPr/>
        </p:nvGraphicFramePr>
        <p:xfrm>
          <a:off x="357157" y="642917"/>
          <a:ext cx="8443013" cy="53648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19 - Γράφημα"/>
          <p:cNvGraphicFramePr/>
          <p:nvPr/>
        </p:nvGraphicFramePr>
        <p:xfrm>
          <a:off x="2071670" y="1214422"/>
          <a:ext cx="6429420" cy="48577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1 - Γράφημα"/>
          <p:cNvGraphicFramePr/>
          <p:nvPr/>
        </p:nvGraphicFramePr>
        <p:xfrm>
          <a:off x="1785918" y="1143000"/>
          <a:ext cx="6858047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20 - Γράφημα"/>
          <p:cNvGraphicFramePr/>
          <p:nvPr/>
        </p:nvGraphicFramePr>
        <p:xfrm>
          <a:off x="2000232" y="1214422"/>
          <a:ext cx="6786610" cy="48577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- Γράφημα"/>
          <p:cNvGraphicFramePr/>
          <p:nvPr/>
        </p:nvGraphicFramePr>
        <p:xfrm>
          <a:off x="1785917" y="1004887"/>
          <a:ext cx="6929487" cy="4848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1 - Γράφημα"/>
          <p:cNvGraphicFramePr/>
          <p:nvPr/>
        </p:nvGraphicFramePr>
        <p:xfrm>
          <a:off x="2143108" y="1142984"/>
          <a:ext cx="6572296" cy="49292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- Γράφημα"/>
          <p:cNvGraphicFramePr/>
          <p:nvPr/>
        </p:nvGraphicFramePr>
        <p:xfrm>
          <a:off x="1714480" y="947737"/>
          <a:ext cx="7086620" cy="49625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ChangeArrowheads="1"/>
          </p:cNvSpPr>
          <p:nvPr/>
        </p:nvSpPr>
        <p:spPr bwMode="auto">
          <a:xfrm>
            <a:off x="642938" y="747713"/>
            <a:ext cx="8215312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762000" indent="-762000" eaLnBrk="1" hangingPunct="1">
              <a:defRPr/>
            </a:pPr>
            <a:r>
              <a:rPr kumimoji="0" lang="el-GR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Ταυτότητα Έρευνας</a:t>
            </a:r>
            <a:br>
              <a:rPr kumimoji="0" lang="el-GR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kumimoji="0" lang="el-GR" sz="1400" b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kumimoji="0" lang="el-GR" sz="1400" b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kumimoji="0" lang="el-GR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Έρευνα </a:t>
            </a:r>
            <a:r>
              <a:rPr kumimoji="0" lang="el-GR" sz="2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για θέματα οικονομικής και επιχειρηματικής επικαιρότητας σε επιχειρήσεις – μέλη του ΕΒΕΘ</a:t>
            </a:r>
            <a:endParaRPr kumimoji="0" lang="el-GR" sz="2000" b="1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762000" indent="-762000" eaLnBrk="1" hangingPunct="1">
              <a:defRPr/>
            </a:pPr>
            <a:endParaRPr kumimoji="0" lang="el-GR" sz="2000" b="1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762000" indent="-762000" eaLnBrk="1" hangingPunct="1">
              <a:defRPr/>
            </a:pPr>
            <a:r>
              <a:rPr kumimoji="0" lang="el-GR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Δείγμα: </a:t>
            </a:r>
            <a:r>
              <a:rPr kumimoji="0" lang="el-GR" sz="2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280 </a:t>
            </a:r>
            <a:r>
              <a:rPr kumimoji="0" lang="el-GR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επιχειρήσεις – μέλη ΕΒΕΘ</a:t>
            </a:r>
          </a:p>
          <a:p>
            <a:pPr marL="762000" indent="-762000" eaLnBrk="1" hangingPunct="1">
              <a:defRPr/>
            </a:pPr>
            <a:r>
              <a:rPr kumimoji="0" lang="el-GR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kumimoji="0" lang="el-GR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kumimoji="0" lang="el-GR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Μέθοδος: Ηλεκτρονικό Ερωτηματολόγιο μέσω </a:t>
            </a:r>
            <a:r>
              <a:rPr kumimoji="0" lang="en-US" sz="20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PrimoQ</a:t>
            </a:r>
            <a:endParaRPr kumimoji="0" lang="el-GR" sz="2000" b="1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762000" indent="-762000" eaLnBrk="1" hangingPunct="1">
              <a:defRPr/>
            </a:pPr>
            <a:r>
              <a:rPr kumimoji="0" lang="el-GR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kumimoji="0" lang="el-GR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kumimoji="0" lang="el-GR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Περίοδος: </a:t>
            </a:r>
            <a:r>
              <a:rPr kumimoji="0" lang="el-GR" sz="2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25 – 29 Ιανουαρίου 2012 </a:t>
            </a:r>
          </a:p>
          <a:p>
            <a:pPr marL="762000" indent="-762000" eaLnBrk="1" hangingPunct="1">
              <a:defRPr/>
            </a:pPr>
            <a:r>
              <a:rPr kumimoji="0" lang="el-GR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kumimoji="0" lang="el-GR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kumimoji="0" lang="el-GR" sz="2000" b="1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7171" name="Picture 6" descr="ΛΟΓΟΤΥΠΟ ΕΛΛΗΝΙΚΟ.jpg"/>
          <p:cNvPicPr>
            <a:picLocks noChangeAspect="1"/>
          </p:cNvPicPr>
          <p:nvPr/>
        </p:nvPicPr>
        <p:blipFill>
          <a:blip r:embed="rId2"/>
          <a:srcRect l="13332" t="15099" r="13332" b="20131"/>
          <a:stretch>
            <a:fillRect/>
          </a:stretch>
        </p:blipFill>
        <p:spPr bwMode="auto">
          <a:xfrm>
            <a:off x="3714750" y="5086350"/>
            <a:ext cx="1928813" cy="1128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2" name="Picture 7" descr="LOGO_FLATTERN copy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32213" y="6216650"/>
            <a:ext cx="1839912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22 - Γράφημα"/>
          <p:cNvGraphicFramePr/>
          <p:nvPr/>
        </p:nvGraphicFramePr>
        <p:xfrm>
          <a:off x="2285984" y="1214422"/>
          <a:ext cx="6143668" cy="48577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4 - Γράφημα"/>
          <p:cNvGraphicFramePr/>
          <p:nvPr/>
        </p:nvGraphicFramePr>
        <p:xfrm>
          <a:off x="1785918" y="1071546"/>
          <a:ext cx="6786610" cy="46434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23 - Γράφημα"/>
          <p:cNvGraphicFramePr/>
          <p:nvPr/>
        </p:nvGraphicFramePr>
        <p:xfrm>
          <a:off x="2285984" y="1142984"/>
          <a:ext cx="6143668" cy="49292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6 - Γράφημα"/>
          <p:cNvGraphicFramePr/>
          <p:nvPr/>
        </p:nvGraphicFramePr>
        <p:xfrm>
          <a:off x="1857356" y="1142984"/>
          <a:ext cx="6929486" cy="44243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24 - Γράφημα"/>
          <p:cNvGraphicFramePr/>
          <p:nvPr/>
        </p:nvGraphicFramePr>
        <p:xfrm>
          <a:off x="2285984" y="1285860"/>
          <a:ext cx="6143668" cy="47863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7 - Γράφημα"/>
          <p:cNvGraphicFramePr/>
          <p:nvPr/>
        </p:nvGraphicFramePr>
        <p:xfrm>
          <a:off x="1928794" y="1214422"/>
          <a:ext cx="6929486" cy="4514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25 - Γράφημα"/>
          <p:cNvGraphicFramePr/>
          <p:nvPr/>
        </p:nvGraphicFramePr>
        <p:xfrm>
          <a:off x="2285984" y="1142984"/>
          <a:ext cx="6215106" cy="49292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8 - Γράφημα"/>
          <p:cNvGraphicFramePr/>
          <p:nvPr/>
        </p:nvGraphicFramePr>
        <p:xfrm>
          <a:off x="1928794" y="1071547"/>
          <a:ext cx="6834185" cy="46434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28 - Γράφημα"/>
          <p:cNvGraphicFramePr/>
          <p:nvPr/>
        </p:nvGraphicFramePr>
        <p:xfrm>
          <a:off x="2285984" y="1214422"/>
          <a:ext cx="6286544" cy="48577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11 - Γράφημα"/>
          <p:cNvGraphicFramePr/>
          <p:nvPr/>
        </p:nvGraphicFramePr>
        <p:xfrm>
          <a:off x="1857356" y="1142984"/>
          <a:ext cx="6877050" cy="4524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- Γράφημα"/>
          <p:cNvGraphicFramePr/>
          <p:nvPr/>
        </p:nvGraphicFramePr>
        <p:xfrm>
          <a:off x="1928794" y="1000108"/>
          <a:ext cx="5929354" cy="4572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27 - Γράφημα"/>
          <p:cNvGraphicFramePr/>
          <p:nvPr/>
        </p:nvGraphicFramePr>
        <p:xfrm>
          <a:off x="2285984" y="1142984"/>
          <a:ext cx="6215106" cy="49292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12 - Γράφημα"/>
          <p:cNvGraphicFramePr/>
          <p:nvPr/>
        </p:nvGraphicFramePr>
        <p:xfrm>
          <a:off x="1857356" y="1071546"/>
          <a:ext cx="6900860" cy="4610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/>
          <p:cNvSpPr>
            <a:spLocks noChangeArrowheads="1"/>
          </p:cNvSpPr>
          <p:nvPr/>
        </p:nvSpPr>
        <p:spPr bwMode="auto">
          <a:xfrm>
            <a:off x="428625" y="1143000"/>
            <a:ext cx="8320088" cy="187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r>
              <a:rPr kumimoji="0" lang="el-GR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ΕΡΕΥΝΑ</a:t>
            </a:r>
            <a:br>
              <a:rPr kumimoji="0" lang="el-GR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kumimoji="0" lang="el-GR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kumimoji="0" lang="el-GR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Θέματα οικονομικής &amp; επιχειρηματικής επικαιρότητας</a:t>
            </a:r>
            <a:endParaRPr kumimoji="0" lang="el-GR" sz="2800" b="1" dirty="0">
              <a:solidFill>
                <a:srgbClr val="FFFF00"/>
              </a:solidFill>
            </a:endParaRPr>
          </a:p>
        </p:txBody>
      </p:sp>
      <p:pic>
        <p:nvPicPr>
          <p:cNvPr id="16387" name="Picture 6" descr="ΛΟΓΟΤΥΠΟ ΕΛΛΗΝΙΚΟ.jpg"/>
          <p:cNvPicPr>
            <a:picLocks noChangeAspect="1"/>
          </p:cNvPicPr>
          <p:nvPr/>
        </p:nvPicPr>
        <p:blipFill>
          <a:blip r:embed="rId2"/>
          <a:srcRect l="13332" t="15099" r="13332" b="20131"/>
          <a:stretch>
            <a:fillRect/>
          </a:stretch>
        </p:blipFill>
        <p:spPr bwMode="auto">
          <a:xfrm>
            <a:off x="3214688" y="3154363"/>
            <a:ext cx="3071812" cy="179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Picture 7" descr="LOGO_FLATTERN copy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86125" y="5154613"/>
            <a:ext cx="2928938" cy="681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4 - Γράφημα"/>
          <p:cNvGraphicFramePr/>
          <p:nvPr/>
        </p:nvGraphicFramePr>
        <p:xfrm>
          <a:off x="2058678" y="1142984"/>
          <a:ext cx="6370974" cy="45005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5 - Γράφημα"/>
          <p:cNvGraphicFramePr/>
          <p:nvPr/>
        </p:nvGraphicFramePr>
        <p:xfrm>
          <a:off x="1857356" y="1071546"/>
          <a:ext cx="6429420" cy="50720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6 - Γράφημα"/>
          <p:cNvGraphicFramePr/>
          <p:nvPr/>
        </p:nvGraphicFramePr>
        <p:xfrm>
          <a:off x="2357422" y="1071546"/>
          <a:ext cx="6000792" cy="50006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7 - Γράφημα"/>
          <p:cNvGraphicFramePr/>
          <p:nvPr/>
        </p:nvGraphicFramePr>
        <p:xfrm>
          <a:off x="2173326" y="1142984"/>
          <a:ext cx="6113450" cy="49292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8 - Γράφημα"/>
          <p:cNvGraphicFramePr/>
          <p:nvPr/>
        </p:nvGraphicFramePr>
        <p:xfrm>
          <a:off x="2285984" y="1214422"/>
          <a:ext cx="6109940" cy="48577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1 - Γράφημα"/>
          <p:cNvGraphicFramePr/>
          <p:nvPr/>
        </p:nvGraphicFramePr>
        <p:xfrm>
          <a:off x="1285852" y="1000108"/>
          <a:ext cx="7124700" cy="4810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1216</TotalTime>
  <Words>644</Words>
  <Application>Microsoft Office PowerPoint</Application>
  <PresentationFormat>Προβολή στην οθόνη (4:3)</PresentationFormat>
  <Paragraphs>79</Paragraphs>
  <Slides>32</Slides>
  <Notes>2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32</vt:i4>
      </vt:variant>
    </vt:vector>
  </HeadingPairs>
  <TitlesOfParts>
    <vt:vector size="33" baseType="lpstr">
      <vt:lpstr>Flow</vt:lpstr>
      <vt:lpstr>Διαφάνεια 1</vt:lpstr>
      <vt:lpstr>Διαφάνεια 2</vt:lpstr>
      <vt:lpstr>Διαφάνεια 3</vt:lpstr>
      <vt:lpstr>Διαφάνεια 4</vt:lpstr>
      <vt:lpstr>Διαφάνεια 5</vt:lpstr>
      <vt:lpstr>Διαφάνεια 6</vt:lpstr>
      <vt:lpstr>Διαφάνεια 7</vt:lpstr>
      <vt:lpstr>Διαφάνεια 8</vt:lpstr>
      <vt:lpstr>Διαφάνεια 9</vt:lpstr>
      <vt:lpstr>Διαφάνεια 10</vt:lpstr>
      <vt:lpstr>Διαφάνεια 11</vt:lpstr>
      <vt:lpstr>Διαφάνεια 12</vt:lpstr>
      <vt:lpstr>Διαφάνεια 13</vt:lpstr>
      <vt:lpstr>Διαφάνεια 14</vt:lpstr>
      <vt:lpstr>Διαφάνεια 15</vt:lpstr>
      <vt:lpstr>Διαφάνεια 16</vt:lpstr>
      <vt:lpstr>Διαφάνεια 17</vt:lpstr>
      <vt:lpstr>Διαφάνεια 18</vt:lpstr>
      <vt:lpstr>Διαφάνεια 19</vt:lpstr>
      <vt:lpstr>Διαφάνεια 20</vt:lpstr>
      <vt:lpstr>Διαφάνεια 21</vt:lpstr>
      <vt:lpstr>Διαφάνεια 22</vt:lpstr>
      <vt:lpstr>Διαφάνεια 23</vt:lpstr>
      <vt:lpstr>Διαφάνεια 24</vt:lpstr>
      <vt:lpstr>Διαφάνεια 25</vt:lpstr>
      <vt:lpstr>Διαφάνεια 26</vt:lpstr>
      <vt:lpstr>Διαφάνεια 27</vt:lpstr>
      <vt:lpstr>Διαφάνεια 28</vt:lpstr>
      <vt:lpstr>Διαφάνεια 29</vt:lpstr>
      <vt:lpstr>Διαφάνεια 30</vt:lpstr>
      <vt:lpstr>Διαφάνεια 31</vt:lpstr>
      <vt:lpstr>Διαφάνεια 32</vt:lpstr>
    </vt:vector>
  </TitlesOfParts>
  <Manager/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[Product Name] Marketing Plan</dc:title>
  <dc:subject/>
  <dc:creator>veta</dc:creator>
  <cp:keywords/>
  <dc:description/>
  <cp:lastModifiedBy>Direction</cp:lastModifiedBy>
  <cp:revision>99</cp:revision>
  <cp:lastPrinted>1601-01-01T00:00:00Z</cp:lastPrinted>
  <dcterms:created xsi:type="dcterms:W3CDTF">2008-03-28T18:48:56Z</dcterms:created>
  <dcterms:modified xsi:type="dcterms:W3CDTF">2012-01-30T22:55:25Z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TC010178121033</vt:lpwstr>
  </property>
</Properties>
</file>