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handoutMasterIdLst>
    <p:handoutMasterId r:id="rId59"/>
  </p:handoutMasterIdLst>
  <p:sldIdLst>
    <p:sldId id="256" r:id="rId2"/>
    <p:sldId id="258" r:id="rId3"/>
    <p:sldId id="266" r:id="rId4"/>
    <p:sldId id="257" r:id="rId5"/>
    <p:sldId id="288" r:id="rId6"/>
    <p:sldId id="298" r:id="rId7"/>
    <p:sldId id="259" r:id="rId8"/>
    <p:sldId id="299" r:id="rId9"/>
    <p:sldId id="260" r:id="rId10"/>
    <p:sldId id="300" r:id="rId11"/>
    <p:sldId id="261" r:id="rId12"/>
    <p:sldId id="262" r:id="rId13"/>
    <p:sldId id="294" r:id="rId14"/>
    <p:sldId id="263" r:id="rId15"/>
    <p:sldId id="295" r:id="rId16"/>
    <p:sldId id="265" r:id="rId17"/>
    <p:sldId id="287" r:id="rId18"/>
    <p:sldId id="296" r:id="rId19"/>
    <p:sldId id="267" r:id="rId20"/>
    <p:sldId id="268" r:id="rId21"/>
    <p:sldId id="289" r:id="rId22"/>
    <p:sldId id="301" r:id="rId23"/>
    <p:sldId id="269" r:id="rId24"/>
    <p:sldId id="302" r:id="rId25"/>
    <p:sldId id="270" r:id="rId26"/>
    <p:sldId id="303" r:id="rId27"/>
    <p:sldId id="271" r:id="rId28"/>
    <p:sldId id="304" r:id="rId29"/>
    <p:sldId id="273" r:id="rId30"/>
    <p:sldId id="305" r:id="rId31"/>
    <p:sldId id="286" r:id="rId32"/>
    <p:sldId id="297" r:id="rId33"/>
    <p:sldId id="293" r:id="rId34"/>
    <p:sldId id="306" r:id="rId35"/>
    <p:sldId id="307" r:id="rId36"/>
    <p:sldId id="308" r:id="rId37"/>
    <p:sldId id="309" r:id="rId38"/>
    <p:sldId id="310" r:id="rId39"/>
    <p:sldId id="311" r:id="rId40"/>
    <p:sldId id="312" r:id="rId41"/>
    <p:sldId id="313" r:id="rId42"/>
    <p:sldId id="314" r:id="rId43"/>
    <p:sldId id="315" r:id="rId44"/>
    <p:sldId id="409" r:id="rId45"/>
    <p:sldId id="317" r:id="rId46"/>
    <p:sldId id="329" r:id="rId47"/>
    <p:sldId id="318" r:id="rId48"/>
    <p:sldId id="319" r:id="rId49"/>
    <p:sldId id="371" r:id="rId50"/>
    <p:sldId id="322" r:id="rId51"/>
    <p:sldId id="323" r:id="rId52"/>
    <p:sldId id="324" r:id="rId53"/>
    <p:sldId id="325" r:id="rId54"/>
    <p:sldId id="326" r:id="rId55"/>
    <p:sldId id="327" r:id="rId56"/>
    <p:sldId id="328" r:id="rId57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100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e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e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emf"/></Relationships>
</file>

<file path=ppt/drawings/_rels/vmlDrawing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4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emf"/></Relationships>
</file>

<file path=ppt/drawings/_rels/vmlDrawing4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emf"/></Relationships>
</file>

<file path=ppt/drawings/_rels/vmlDrawing4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emf"/></Relationships>
</file>

<file path=ppt/drawings/_rels/vmlDrawing4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emf"/></Relationships>
</file>

<file path=ppt/drawings/_rels/vmlDrawing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emf"/></Relationships>
</file>

<file path=ppt/drawings/_rels/vmlDrawing4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emf"/></Relationships>
</file>

<file path=ppt/drawings/_rels/vmlDrawing4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emf"/></Relationships>
</file>

<file path=ppt/drawings/_rels/vmlDrawing4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emf"/></Relationships>
</file>

<file path=ppt/drawings/_rels/vmlDrawing4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42594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696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96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907"/>
            <a:ext cx="5438140" cy="4467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</a:p>
        </p:txBody>
      </p:sp>
      <p:sp>
        <p:nvSpPr>
          <p:cNvPr id="696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091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696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33F1E61-B998-4C8A-9F44-634BE22E489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6272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F1E61-B998-4C8A-9F44-634BE22E4892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F1E61-B998-4C8A-9F44-634BE22E4892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105275" y="2060575"/>
            <a:ext cx="7162800" cy="1109663"/>
          </a:xfrm>
        </p:spPr>
        <p:txBody>
          <a:bodyPr/>
          <a:lstStyle>
            <a:lvl1pPr>
              <a:defRPr sz="3200">
                <a:solidFill>
                  <a:schemeClr val="accent2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ru-RU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105275" y="2803525"/>
            <a:ext cx="7162800" cy="696913"/>
          </a:xfrm>
        </p:spPr>
        <p:txBody>
          <a:bodyPr/>
          <a:lstStyle>
            <a:lvl1pPr marL="0" indent="0">
              <a:buFontTx/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910388" y="1912938"/>
            <a:ext cx="1909762" cy="461327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1176338" y="1912938"/>
            <a:ext cx="5581650" cy="461327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1176338" y="2565400"/>
            <a:ext cx="3744912" cy="39608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073650" y="2565400"/>
            <a:ext cx="3746500" cy="39608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1912938"/>
            <a:ext cx="65532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του τίτλου</a:t>
            </a:r>
            <a:endParaRPr lang="ru-RU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76338" y="2565400"/>
            <a:ext cx="7643812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ru-RU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2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_&#935;&#929;&#927;&#925;&#927;&#931;&#917;&#921;&#929;&#937;&#925;_&#931;&#949;&#960;&#964;&#941;&#956;&#946;&#961;&#953;&#959;&#962;_2023.xlsx!&#931;&#933;&#915;&#922;&#929;&#921;&#932;&#921;&#922;&#913;%20&#922;&#913;&#932;&#913;&#925;&#913;&#923;&#937;&#932;&#917;&#931;!%5b&#917;&#928;&#917;&#926;&#917;&#929;&#915;&#913;&#931;&#921;&#913;_&#935;&#929;&#927;&#925;&#927;&#931;&#917;&#921;&#929;&#937;&#925;_&#931;&#949;&#960;&#964;&#941;&#956;&#946;&#961;&#953;&#959;&#962;_2023.xlsx%5d&#931;&#933;&#915;&#922;&#929;&#921;&#932;&#921;&#922;&#913;%20&#922;&#913;&#932;&#913;&#925;&#913;&#923;&#937;&#932;&#917;&#931;%2011%20-%20&#915;&#961;&#940;&#966;&#951;&#956;&#945;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3.emf"/><Relationship Id="rId5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_&#935;&#929;&#927;&#925;&#927;&#931;&#917;&#921;&#929;&#937;&#925;_&#931;&#949;&#960;&#964;&#941;&#956;&#946;&#961;&#953;&#959;&#962;_2023.xlsx!&#931;&#933;&#915;&#922;&#929;&#921;&#932;&#921;&#922;&#913;%20&#922;&#913;&#932;&#913;&#925;&#913;&#923;&#937;&#932;&#917;&#931;!%5b&#917;&#928;&#917;&#926;&#917;&#929;&#915;&#913;&#931;&#921;&#913;_&#935;&#929;&#927;&#925;&#927;&#931;&#917;&#921;&#929;&#937;&#925;_&#931;&#949;&#960;&#964;&#941;&#956;&#946;&#961;&#953;&#959;&#962;_2023.xlsx%5d&#931;&#933;&#915;&#922;&#929;&#921;&#932;&#921;&#922;&#913;%20&#922;&#913;&#932;&#913;&#925;&#913;&#923;&#937;&#932;&#917;&#931;%2012%20-%20&#915;&#961;&#940;&#966;&#951;&#956;&#945;" TargetMode="External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4.emf"/><Relationship Id="rId5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_&#935;&#929;&#927;&#925;&#927;&#931;&#917;&#921;&#929;&#937;&#925;_&#931;&#949;&#960;&#964;&#941;&#956;&#946;&#961;&#953;&#959;&#962;_2023.xlsx!&#931;&#933;&#915;&#922;&#929;&#921;&#932;&#921;&#922;&#913;%20&#922;&#913;&#932;&#913;&#925;&#913;&#923;&#937;&#932;&#917;&#931;!%5b&#917;&#928;&#917;&#926;&#917;&#929;&#915;&#913;&#931;&#921;&#913;_&#935;&#929;&#927;&#925;&#927;&#931;&#917;&#921;&#929;&#937;&#925;_&#931;&#949;&#960;&#964;&#941;&#956;&#946;&#961;&#953;&#959;&#962;_2023.xlsx%5d&#931;&#933;&#915;&#922;&#929;&#921;&#932;&#921;&#922;&#913;%20&#922;&#913;&#932;&#913;&#925;&#913;&#923;&#937;&#932;&#917;&#931;%2013%20-%20&#915;&#961;&#940;&#966;&#951;&#956;&#945;" TargetMode="External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5.emf"/><Relationship Id="rId5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_&#935;&#929;&#927;&#925;&#927;&#931;&#917;&#921;&#929;&#937;&#925;_&#931;&#949;&#960;&#964;&#941;&#956;&#946;&#961;&#953;&#959;&#962;_2023.xlsx!&#931;&#933;&#915;&#922;&#929;&#921;&#932;&#921;&#922;&#913;%20&#922;&#913;&#932;&#913;&#925;&#913;&#923;&#937;&#932;&#917;&#931;!%5b&#917;&#928;&#917;&#926;&#917;&#929;&#915;&#913;&#931;&#921;&#913;_&#935;&#929;&#927;&#925;&#927;&#931;&#917;&#921;&#929;&#937;&#925;_&#931;&#949;&#960;&#964;&#941;&#956;&#946;&#961;&#953;&#959;&#962;_2023.xlsx%5d&#931;&#933;&#915;&#922;&#929;&#921;&#932;&#921;&#922;&#913;%20&#922;&#913;&#932;&#913;&#925;&#913;&#923;&#937;&#932;&#917;&#931;%2014%20-%20&#915;&#961;&#940;&#966;&#951;&#956;&#945;" TargetMode="External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6.emf"/><Relationship Id="rId5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_&#935;&#929;&#927;&#925;&#927;&#931;&#917;&#921;&#929;&#937;&#925;_&#931;&#949;&#960;&#964;&#941;&#956;&#946;&#961;&#953;&#959;&#962;_2023.xlsx!&#931;&#933;&#915;&#922;&#929;&#921;&#932;&#921;&#922;&#913;%20&#922;&#913;&#932;&#913;&#925;&#913;&#923;&#937;&#932;&#917;&#931;!%5b&#917;&#928;&#917;&#926;&#917;&#929;&#915;&#913;&#931;&#921;&#913;_&#935;&#929;&#927;&#925;&#927;&#931;&#917;&#921;&#929;&#937;&#925;_&#931;&#949;&#960;&#964;&#941;&#956;&#946;&#961;&#953;&#959;&#962;_2023.xlsx%5d&#931;&#933;&#915;&#922;&#929;&#921;&#932;&#921;&#922;&#913;%20&#922;&#913;&#932;&#913;&#925;&#913;&#923;&#937;&#932;&#917;&#931;%2015%20-%20&#915;&#961;&#940;&#966;&#951;&#956;&#945;" TargetMode="External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7.emf"/><Relationship Id="rId5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_&#935;&#929;&#927;&#925;&#927;&#931;&#917;&#921;&#929;&#937;&#925;_&#931;&#949;&#960;&#964;&#941;&#956;&#946;&#961;&#953;&#959;&#962;_2023.xlsx!&#931;&#933;&#915;&#922;&#929;&#921;&#932;&#921;&#922;&#913;%20&#922;&#913;&#932;&#913;&#925;&#913;&#923;&#937;&#932;&#917;&#931;!%5b&#917;&#928;&#917;&#926;&#917;&#929;&#915;&#913;&#931;&#921;&#913;_&#935;&#929;&#927;&#925;&#927;&#931;&#917;&#921;&#929;&#937;&#925;_&#931;&#949;&#960;&#964;&#941;&#956;&#946;&#961;&#953;&#959;&#962;_2023.xlsx%5d&#931;&#933;&#915;&#922;&#929;&#921;&#932;&#921;&#922;&#913;%20&#922;&#913;&#932;&#913;&#925;&#913;&#923;&#937;&#932;&#917;&#931;%2016%20-%20&#915;&#961;&#940;&#966;&#951;&#956;&#945;" TargetMode="External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8.emf"/><Relationship Id="rId5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_&#935;&#929;&#927;&#925;&#927;&#931;&#917;&#921;&#929;&#937;&#925;_&#931;&#949;&#960;&#964;&#941;&#956;&#946;&#961;&#953;&#959;&#962;_2023.xlsx!&#931;&#933;&#915;&#922;&#929;&#921;&#932;&#921;&#922;&#913;%20&#922;&#913;&#932;&#913;&#925;&#913;&#923;&#937;&#932;&#917;&#931;!%5b&#917;&#928;&#917;&#926;&#917;&#929;&#915;&#913;&#931;&#921;&#913;_&#935;&#929;&#927;&#925;&#927;&#931;&#917;&#921;&#929;&#937;&#925;_&#931;&#949;&#960;&#964;&#941;&#956;&#946;&#961;&#953;&#959;&#962;_2023.xlsx%5d&#931;&#933;&#915;&#922;&#929;&#921;&#932;&#921;&#922;&#913;%20&#922;&#913;&#932;&#913;&#925;&#913;&#923;&#937;&#932;&#917;&#931;%2018%20-%20&#915;&#961;&#940;&#966;&#951;&#956;&#945;-1" TargetMode="External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9.emf"/><Relationship Id="rId5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_&#935;&#929;&#927;&#925;&#927;&#931;&#917;&#921;&#929;&#937;&#925;_&#931;&#949;&#960;&#964;&#941;&#956;&#946;&#961;&#953;&#959;&#962;_2023.xlsx!&#931;&#933;&#915;&#922;&#929;&#921;&#932;&#921;&#922;&#913;%20&#922;&#913;&#932;&#913;&#925;&#913;&#923;&#937;&#932;&#917;&#931;!%5b&#917;&#928;&#917;&#926;&#917;&#929;&#915;&#913;&#931;&#921;&#913;_&#935;&#929;&#927;&#925;&#927;&#931;&#917;&#921;&#929;&#937;&#925;_&#931;&#949;&#960;&#964;&#941;&#956;&#946;&#961;&#953;&#959;&#962;_2023.xlsx%5d&#931;&#933;&#915;&#922;&#929;&#921;&#932;&#921;&#922;&#913;%20&#922;&#913;&#932;&#913;&#925;&#913;&#923;&#937;&#932;&#917;&#931;%2019%20-%20&#915;&#961;&#940;&#966;&#951;&#956;&#945;" TargetMode="External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20.emf"/><Relationship Id="rId5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_&#935;&#929;&#927;&#925;&#927;&#931;&#917;&#921;&#929;&#937;&#925;_&#931;&#949;&#960;&#964;&#941;&#956;&#946;&#961;&#953;&#959;&#962;_2023.xlsx!&#931;&#933;&#915;&#922;&#929;&#921;&#932;&#921;&#922;&#913;%20&#922;&#913;&#932;&#913;&#925;&#913;&#923;&#937;&#932;&#917;&#931;!%5b&#917;&#928;&#917;&#926;&#917;&#929;&#915;&#913;&#931;&#921;&#913;_&#935;&#929;&#927;&#925;&#927;&#931;&#917;&#921;&#929;&#937;&#925;_&#931;&#949;&#960;&#964;&#941;&#956;&#946;&#961;&#953;&#959;&#962;_2023.xlsx%5d&#931;&#933;&#915;&#922;&#929;&#921;&#932;&#921;&#922;&#913;%20&#922;&#913;&#932;&#913;&#925;&#913;&#923;&#937;&#932;&#917;&#931;%2020%20-%20&#915;&#961;&#940;&#966;&#951;&#956;&#945;" TargetMode="External"/><Relationship Id="rId4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21.emf"/><Relationship Id="rId5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_&#935;&#929;&#927;&#925;&#927;&#931;&#917;&#921;&#929;&#937;&#925;_&#931;&#949;&#960;&#964;&#941;&#956;&#946;&#961;&#953;&#959;&#962;_2023.xlsx!&#931;&#933;&#915;&#922;&#929;&#921;&#932;&#921;&#922;&#913;%20&#914;&#921;&#927;&#924;&#919;&#935;&#913;&#925;&#921;&#917;&#931;!%5b&#917;&#928;&#917;&#926;&#917;&#929;&#915;&#913;&#931;&#921;&#913;_&#935;&#929;&#927;&#925;&#927;&#931;&#917;&#921;&#929;&#937;&#925;_&#931;&#949;&#960;&#964;&#941;&#956;&#946;&#961;&#953;&#959;&#962;_2023.xlsx%5d&#931;&#933;&#915;&#922;&#929;&#921;&#932;&#921;&#922;&#913;%20&#914;&#921;&#927;&#924;&#919;&#935;&#913;&#925;&#921;&#917;&#931;%2013%20-%20&#915;&#961;&#940;&#966;&#951;&#956;&#945;" TargetMode="External"/><Relationship Id="rId4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22.emf"/><Relationship Id="rId5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_&#935;&#929;&#927;&#925;&#927;&#931;&#917;&#921;&#929;&#937;&#925;_&#931;&#949;&#960;&#964;&#941;&#956;&#946;&#961;&#953;&#959;&#962;_2023.xlsx!&#931;&#933;&#915;&#922;&#929;&#921;&#932;&#921;&#922;&#913;%20&#914;&#921;&#927;&#924;&#919;&#935;&#913;&#925;&#921;&#917;&#931;!%5b&#917;&#928;&#917;&#926;&#917;&#929;&#915;&#913;&#931;&#921;&#913;_&#935;&#929;&#927;&#925;&#927;&#931;&#917;&#921;&#929;&#937;&#925;_&#931;&#949;&#960;&#964;&#941;&#956;&#946;&#961;&#953;&#959;&#962;_2023.xlsx%5d&#931;&#933;&#915;&#922;&#929;&#921;&#932;&#921;&#922;&#913;%20&#914;&#921;&#927;&#924;&#919;&#935;&#913;&#925;&#921;&#917;&#931;%2022%20-%20&#915;&#961;&#940;&#966;&#951;&#956;&#945;" TargetMode="External"/><Relationship Id="rId4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23.emf"/><Relationship Id="rId5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_&#935;&#929;&#927;&#925;&#927;&#931;&#917;&#921;&#929;&#937;&#925;_&#931;&#949;&#960;&#964;&#941;&#956;&#946;&#961;&#953;&#959;&#962;_2023.xlsx!&#931;&#933;&#915;&#922;&#929;&#921;&#932;&#921;&#922;&#913;%20&#914;&#921;&#927;&#924;&#919;&#935;&#913;&#925;&#921;&#917;&#931;!%5b&#917;&#928;&#917;&#926;&#917;&#929;&#915;&#913;&#931;&#921;&#913;_&#935;&#929;&#927;&#925;&#927;&#931;&#917;&#921;&#929;&#937;&#925;_&#931;&#949;&#960;&#964;&#941;&#956;&#946;&#961;&#953;&#959;&#962;_2023.xlsx%5d&#931;&#933;&#915;&#922;&#929;&#921;&#932;&#921;&#922;&#913;%20&#914;&#921;&#927;&#924;&#919;&#935;&#913;&#925;&#921;&#917;&#931;%2022%20-%20&#915;&#961;&#940;&#966;&#951;&#956;&#945;-10" TargetMode="External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24.emf"/><Relationship Id="rId5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_&#935;&#929;&#927;&#925;&#927;&#931;&#917;&#921;&#929;&#937;&#925;_&#931;&#949;&#960;&#964;&#941;&#956;&#946;&#961;&#953;&#959;&#962;_2023.xlsx!&#931;&#933;&#915;&#922;&#929;&#921;&#932;&#921;&#922;&#913;%20&#914;&#921;&#927;&#924;&#919;&#935;&#913;&#925;&#921;&#917;&#931;!%5b&#917;&#928;&#917;&#926;&#917;&#929;&#915;&#913;&#931;&#921;&#913;_&#935;&#929;&#927;&#925;&#927;&#931;&#917;&#921;&#929;&#937;&#925;_&#931;&#949;&#960;&#964;&#941;&#956;&#946;&#961;&#953;&#959;&#962;_2023.xlsx%5d&#931;&#933;&#915;&#922;&#929;&#921;&#932;&#921;&#922;&#913;%20&#914;&#921;&#927;&#924;&#919;&#935;&#913;&#925;&#921;&#917;&#931;%2022%20-%20&#915;&#961;&#940;&#966;&#951;&#956;&#945;-2" TargetMode="External"/><Relationship Id="rId4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25.emf"/><Relationship Id="rId5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_&#935;&#929;&#927;&#925;&#927;&#931;&#917;&#921;&#929;&#937;&#925;_&#931;&#949;&#960;&#964;&#941;&#956;&#946;&#961;&#953;&#959;&#962;_2023.xlsx!&#931;&#933;&#915;&#922;&#929;&#921;&#932;&#921;&#922;&#913;%20&#914;&#921;&#927;&#924;&#919;&#935;&#913;&#925;&#921;&#917;&#931;!%5b&#917;&#928;&#917;&#926;&#917;&#929;&#915;&#913;&#931;&#921;&#913;_&#935;&#929;&#927;&#925;&#927;&#931;&#917;&#921;&#929;&#937;&#925;_&#931;&#949;&#960;&#964;&#941;&#956;&#946;&#961;&#953;&#959;&#962;_2023.xlsx%5d&#931;&#933;&#915;&#922;&#929;&#921;&#932;&#921;&#922;&#913;%20&#914;&#921;&#927;&#924;&#919;&#935;&#913;&#925;&#921;&#917;&#931;%2022%20-%20&#915;&#961;&#940;&#966;&#951;&#956;&#945;-1" TargetMode="External"/><Relationship Id="rId4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26.emf"/><Relationship Id="rId5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_&#935;&#929;&#927;&#925;&#927;&#931;&#917;&#921;&#929;&#937;&#925;_&#931;&#949;&#960;&#964;&#941;&#956;&#946;&#961;&#953;&#959;&#962;_2023.xlsx!&#931;&#933;&#915;&#922;&#929;&#921;&#932;&#921;&#922;&#913;%20&#914;&#921;&#927;&#924;&#919;&#935;&#913;&#925;&#921;&#917;&#931;!%5b&#917;&#928;&#917;&#926;&#917;&#929;&#915;&#913;&#931;&#921;&#913;_&#935;&#929;&#927;&#925;&#927;&#931;&#917;&#921;&#929;&#937;&#925;_&#931;&#949;&#960;&#964;&#941;&#956;&#946;&#961;&#953;&#959;&#962;_2023.xlsx%5d&#931;&#933;&#915;&#922;&#929;&#921;&#932;&#921;&#922;&#913;%20&#914;&#921;&#927;&#924;&#919;&#935;&#913;&#925;&#921;&#917;&#931;%2022%20-%20&#915;&#961;&#940;&#966;&#951;&#956;&#945;-7" TargetMode="External"/><Relationship Id="rId4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27.emf"/><Relationship Id="rId5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_&#935;&#929;&#927;&#925;&#927;&#931;&#917;&#921;&#929;&#937;&#925;_&#931;&#949;&#960;&#964;&#941;&#956;&#946;&#961;&#953;&#959;&#962;_2023.xlsx!&#931;&#933;&#915;&#922;&#929;&#921;&#932;&#921;&#922;&#913;%20&#914;&#921;&#927;&#924;&#919;&#935;&#913;&#925;&#921;&#917;&#931;!%5b&#917;&#928;&#917;&#926;&#917;&#929;&#915;&#913;&#931;&#921;&#913;_&#935;&#929;&#927;&#925;&#927;&#931;&#917;&#921;&#929;&#937;&#925;_&#931;&#949;&#960;&#964;&#941;&#956;&#946;&#961;&#953;&#959;&#962;_2023.xlsx%5d&#931;&#933;&#915;&#922;&#929;&#921;&#932;&#921;&#922;&#913;%20&#914;&#921;&#927;&#924;&#919;&#935;&#913;&#925;&#921;&#917;&#931;%2022%20-%20&#915;&#961;&#940;&#966;&#951;&#956;&#945;-8" TargetMode="External"/><Relationship Id="rId4" Type="http://schemas.openxmlformats.org/officeDocument/2006/relationships/image" Target="../media/image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28.emf"/><Relationship Id="rId5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_&#935;&#929;&#927;&#925;&#927;&#931;&#917;&#921;&#929;&#937;&#925;_&#931;&#949;&#960;&#964;&#941;&#956;&#946;&#961;&#953;&#959;&#962;_2023.xlsx!&#931;&#933;&#915;&#922;&#929;&#921;&#932;&#921;&#922;&#913;%20&#914;&#921;&#927;&#924;&#919;&#935;&#913;&#925;&#921;&#917;&#931;!%5b&#917;&#928;&#917;&#926;&#917;&#929;&#915;&#913;&#931;&#921;&#913;_&#935;&#929;&#927;&#925;&#927;&#931;&#917;&#921;&#929;&#937;&#925;_&#931;&#949;&#960;&#964;&#941;&#956;&#946;&#961;&#953;&#959;&#962;_2023.xlsx%5d&#931;&#933;&#915;&#922;&#929;&#921;&#932;&#921;&#922;&#913;%20&#914;&#921;&#927;&#924;&#919;&#935;&#913;&#925;&#921;&#917;&#931;%2022%20-%20&#915;&#961;&#940;&#966;&#951;&#956;&#945;-6" TargetMode="External"/><Relationship Id="rId4" Type="http://schemas.openxmlformats.org/officeDocument/2006/relationships/image" Target="../media/image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29.emf"/><Relationship Id="rId5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_&#935;&#929;&#927;&#925;&#927;&#931;&#917;&#921;&#929;&#937;&#925;_&#931;&#949;&#960;&#964;&#941;&#956;&#946;&#961;&#953;&#959;&#962;_2023.xlsx!&#931;&#933;&#915;&#922;&#929;&#921;&#932;&#921;&#922;&#913;%20&#914;&#921;&#927;&#924;&#919;&#935;&#913;&#925;&#921;&#917;&#931;!%5b&#917;&#928;&#917;&#926;&#917;&#929;&#915;&#913;&#931;&#921;&#913;_&#935;&#929;&#927;&#925;&#927;&#931;&#917;&#921;&#929;&#937;&#925;_&#931;&#949;&#960;&#964;&#941;&#956;&#946;&#961;&#953;&#959;&#962;_2023.xlsx%5d&#931;&#933;&#915;&#922;&#929;&#921;&#932;&#921;&#922;&#913;%20&#914;&#921;&#927;&#924;&#919;&#935;&#913;&#925;&#921;&#917;&#931;%2022%20-%20&#915;&#961;&#940;&#966;&#951;&#956;&#945;-5" TargetMode="External"/><Relationship Id="rId4" Type="http://schemas.openxmlformats.org/officeDocument/2006/relationships/image" Target="../media/image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30.emf"/><Relationship Id="rId5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_&#935;&#929;&#927;&#925;&#927;&#931;&#917;&#921;&#929;&#937;&#925;_&#931;&#949;&#960;&#964;&#941;&#956;&#946;&#961;&#953;&#959;&#962;_2023.xlsx!&#931;&#933;&#915;&#922;&#929;&#921;&#932;&#921;&#922;&#913;%20&#914;&#921;&#927;&#924;&#919;&#935;&#913;&#925;&#921;&#917;&#931;!%5b&#917;&#928;&#917;&#926;&#917;&#929;&#915;&#913;&#931;&#921;&#913;_&#935;&#929;&#927;&#925;&#927;&#931;&#917;&#921;&#929;&#937;&#925;_&#931;&#949;&#960;&#964;&#941;&#956;&#946;&#961;&#953;&#959;&#962;_2023.xlsx%5d&#931;&#933;&#915;&#922;&#929;&#921;&#932;&#921;&#922;&#913;%20&#914;&#921;&#927;&#924;&#919;&#935;&#913;&#925;&#921;&#917;&#931;%2022%20-%20&#915;&#961;&#940;&#966;&#951;&#956;&#945;-3" TargetMode="Externa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31.emf"/><Relationship Id="rId5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_&#935;&#929;&#927;&#925;&#927;&#931;&#917;&#921;&#929;&#937;&#925;_&#931;&#949;&#960;&#964;&#941;&#956;&#946;&#961;&#953;&#959;&#962;_2023.xlsx!&#931;&#933;&#915;&#922;&#929;&#921;&#932;&#921;&#922;&#913;%20&#914;&#921;&#927;&#924;&#919;&#935;&#913;&#925;&#921;&#917;&#931;!%5b&#917;&#928;&#917;&#926;&#917;&#929;&#915;&#913;&#931;&#921;&#913;_&#935;&#929;&#927;&#925;&#927;&#931;&#917;&#921;&#929;&#937;&#925;_&#931;&#949;&#960;&#964;&#941;&#956;&#946;&#961;&#953;&#959;&#962;_2023.xlsx%5d&#931;&#933;&#915;&#922;&#929;&#921;&#932;&#921;&#922;&#913;%20&#914;&#921;&#927;&#924;&#919;&#935;&#913;&#925;&#921;&#917;&#931;%2022%20-%20&#915;&#961;&#940;&#966;&#951;&#956;&#945;-4" TargetMode="External"/><Relationship Id="rId4" Type="http://schemas.openxmlformats.org/officeDocument/2006/relationships/image" Target="../media/image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32.emf"/><Relationship Id="rId5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_&#935;&#929;&#927;&#925;&#927;&#931;&#917;&#921;&#929;&#937;&#925;_&#931;&#949;&#960;&#964;&#941;&#956;&#946;&#961;&#953;&#959;&#962;_2023.xlsx!&#931;&#933;&#915;&#922;&#929;&#921;&#932;&#921;&#922;&#913;%20&#914;&#921;&#927;&#924;&#919;&#935;&#913;&#925;&#921;&#917;&#931;!%5b&#917;&#928;&#917;&#926;&#917;&#929;&#915;&#913;&#931;&#921;&#913;_&#935;&#929;&#927;&#925;&#927;&#931;&#917;&#921;&#929;&#937;&#925;_&#931;&#949;&#960;&#964;&#941;&#956;&#946;&#961;&#953;&#959;&#962;_2023.xlsx%5d&#931;&#933;&#915;&#922;&#929;&#921;&#932;&#921;&#922;&#913;%20&#914;&#921;&#927;&#924;&#919;&#935;&#913;&#925;&#921;&#917;&#931;%2027%20-%20&#915;&#961;&#940;&#966;&#951;&#956;&#945;" TargetMode="External"/><Relationship Id="rId4" Type="http://schemas.openxmlformats.org/officeDocument/2006/relationships/image" Target="../media/image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33.emf"/><Relationship Id="rId5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_&#935;&#929;&#927;&#925;&#927;&#931;&#917;&#921;&#929;&#937;&#925;_&#931;&#949;&#960;&#964;&#941;&#956;&#946;&#961;&#953;&#959;&#962;_2023.xlsx!&#931;&#933;&#915;&#922;&#929;&#921;&#932;&#921;&#922;&#913;%20&#914;&#921;&#927;&#924;&#919;&#935;&#913;&#925;&#921;&#917;&#931;!%5b&#917;&#928;&#917;&#926;&#917;&#929;&#915;&#913;&#931;&#921;&#913;_&#935;&#929;&#927;&#925;&#927;&#931;&#917;&#921;&#929;&#937;&#925;_&#931;&#949;&#960;&#964;&#941;&#956;&#946;&#961;&#953;&#959;&#962;_2023.xlsx%5d&#931;&#933;&#915;&#922;&#929;&#921;&#932;&#921;&#922;&#913;%20&#914;&#921;&#927;&#924;&#919;&#935;&#913;&#925;&#921;&#917;&#931;%2022%20-%20&#915;&#961;&#940;&#966;&#951;&#956;&#945;-9" TargetMode="External"/><Relationship Id="rId4" Type="http://schemas.openxmlformats.org/officeDocument/2006/relationships/image" Target="../media/image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9.vml"/><Relationship Id="rId6" Type="http://schemas.openxmlformats.org/officeDocument/2006/relationships/image" Target="../media/image34.emf"/><Relationship Id="rId5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_&#935;&#929;&#927;&#925;&#927;&#931;&#917;&#921;&#929;&#937;&#925;_&#931;&#949;&#960;&#964;&#941;&#956;&#946;&#961;&#953;&#959;&#962;_2023.xlsx!&#931;&#933;&#915;&#922;&#929;&#921;&#932;&#921;&#922;&#913;%20&#914;&#921;&#927;&#924;&#919;&#935;&#913;&#925;&#921;&#917;&#931;!%5b&#917;&#928;&#917;&#926;&#917;&#929;&#915;&#913;&#931;&#921;&#913;_&#935;&#929;&#927;&#925;&#927;&#931;&#917;&#921;&#929;&#937;&#925;_&#931;&#949;&#960;&#964;&#941;&#956;&#946;&#961;&#953;&#959;&#962;_2023.xlsx%5d&#931;&#933;&#915;&#922;&#929;&#921;&#932;&#921;&#922;&#913;%20&#914;&#921;&#927;&#924;&#919;&#935;&#913;&#925;&#921;&#917;&#931;%2015%20-%20&#915;&#961;&#940;&#966;&#951;&#956;&#945;" TargetMode="External"/><Relationship Id="rId4" Type="http://schemas.openxmlformats.org/officeDocument/2006/relationships/image" Target="../media/image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0.vml"/><Relationship Id="rId6" Type="http://schemas.openxmlformats.org/officeDocument/2006/relationships/image" Target="../media/image35.emf"/><Relationship Id="rId5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_&#935;&#929;&#927;&#925;&#927;&#931;&#917;&#921;&#929;&#937;&#925;_&#931;&#949;&#960;&#964;&#941;&#956;&#946;&#961;&#953;&#959;&#962;_2023.xlsx!&#931;&#933;&#915;&#922;&#929;&#921;&#932;&#921;&#922;&#913;%20&#917;&#924;&#928;&#927;&#929;&#921;&#922;&#917;&#931;!%5b&#917;&#928;&#917;&#926;&#917;&#929;&#915;&#913;&#931;&#921;&#913;_&#935;&#929;&#927;&#925;&#927;&#931;&#917;&#921;&#929;&#937;&#925;_&#931;&#949;&#960;&#964;&#941;&#956;&#946;&#961;&#953;&#959;&#962;_2023.xlsx%5d&#931;&#933;&#915;&#922;&#929;&#921;&#932;&#921;&#922;&#913;%20&#917;&#924;&#928;&#927;&#929;&#921;&#922;&#917;&#931;%207%20-%20&#915;&#961;&#940;&#966;&#951;&#956;&#945;" TargetMode="External"/><Relationship Id="rId4" Type="http://schemas.openxmlformats.org/officeDocument/2006/relationships/image" Target="../media/image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1.vml"/><Relationship Id="rId6" Type="http://schemas.openxmlformats.org/officeDocument/2006/relationships/image" Target="../media/image36.emf"/><Relationship Id="rId5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_&#935;&#929;&#927;&#925;&#927;&#931;&#917;&#921;&#929;&#937;&#925;_&#931;&#949;&#960;&#964;&#941;&#956;&#946;&#961;&#953;&#959;&#962;_2023.xlsx!&#931;&#933;&#915;&#922;&#929;&#921;&#932;&#921;&#922;&#913;%20&#917;&#924;&#928;&#927;&#929;&#921;&#922;&#917;&#931;!%5b&#917;&#928;&#917;&#926;&#917;&#929;&#915;&#913;&#931;&#921;&#913;_&#935;&#929;&#927;&#925;&#927;&#931;&#917;&#921;&#929;&#937;&#925;_&#931;&#949;&#960;&#964;&#941;&#956;&#946;&#961;&#953;&#959;&#962;_2023.xlsx%5d&#931;&#933;&#915;&#922;&#929;&#921;&#932;&#921;&#922;&#913;%20&#917;&#924;&#928;&#927;&#929;&#921;&#922;&#917;&#931;%208%20-%20&#915;&#961;&#940;&#966;&#951;&#956;&#945;" TargetMode="External"/><Relationship Id="rId4" Type="http://schemas.openxmlformats.org/officeDocument/2006/relationships/image" Target="../media/image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2.vml"/><Relationship Id="rId6" Type="http://schemas.openxmlformats.org/officeDocument/2006/relationships/image" Target="../media/image37.emf"/><Relationship Id="rId5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_&#935;&#929;&#927;&#925;&#927;&#931;&#917;&#921;&#929;&#937;&#925;_&#931;&#949;&#960;&#964;&#941;&#956;&#946;&#961;&#953;&#959;&#962;_2023.xlsx!&#931;&#933;&#915;&#922;&#929;&#921;&#932;&#921;&#922;&#913;%20&#917;&#924;&#928;&#927;&#929;&#921;&#922;&#917;&#931;!%5b&#917;&#928;&#917;&#926;&#917;&#929;&#915;&#913;&#931;&#921;&#913;_&#935;&#929;&#927;&#925;&#927;&#931;&#917;&#921;&#929;&#937;&#925;_&#931;&#949;&#960;&#964;&#941;&#956;&#946;&#961;&#953;&#959;&#962;_2023.xlsx%5d&#931;&#933;&#915;&#922;&#929;&#921;&#932;&#921;&#922;&#913;%20&#917;&#924;&#928;&#927;&#929;&#921;&#922;&#917;&#931;%209%20-%20&#915;&#961;&#940;&#966;&#951;&#956;&#945;" TargetMode="External"/><Relationship Id="rId4" Type="http://schemas.openxmlformats.org/officeDocument/2006/relationships/image" Target="../media/image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3.vml"/><Relationship Id="rId6" Type="http://schemas.openxmlformats.org/officeDocument/2006/relationships/image" Target="../media/image38.emf"/><Relationship Id="rId5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_&#935;&#929;&#927;&#925;&#927;&#931;&#917;&#921;&#929;&#937;&#925;_&#931;&#949;&#960;&#964;&#941;&#956;&#946;&#961;&#953;&#959;&#962;_2023.xlsx!&#931;&#933;&#915;&#922;&#929;&#921;&#932;&#921;&#922;&#913;%20&#917;&#924;&#928;&#927;&#929;&#921;&#922;&#917;&#931;!%5b&#917;&#928;&#917;&#926;&#917;&#929;&#915;&#913;&#931;&#921;&#913;_&#935;&#929;&#927;&#925;&#927;&#931;&#917;&#921;&#929;&#937;&#925;_&#931;&#949;&#960;&#964;&#941;&#956;&#946;&#961;&#953;&#959;&#962;_2023.xlsx%5d&#931;&#933;&#915;&#922;&#929;&#921;&#932;&#921;&#922;&#913;%20&#917;&#924;&#928;&#927;&#929;&#921;&#922;&#917;&#931;%2010%20-%20&#915;&#961;&#940;&#966;&#951;&#956;&#945;" TargetMode="External"/><Relationship Id="rId4" Type="http://schemas.openxmlformats.org/officeDocument/2006/relationships/image" Target="../media/image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4.vml"/><Relationship Id="rId6" Type="http://schemas.openxmlformats.org/officeDocument/2006/relationships/image" Target="../media/image39.emf"/><Relationship Id="rId5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_&#935;&#929;&#927;&#925;&#927;&#931;&#917;&#921;&#929;&#937;&#925;_&#931;&#949;&#960;&#964;&#941;&#956;&#946;&#961;&#953;&#959;&#962;_2023.xlsx!&#931;&#933;&#915;&#922;&#929;&#921;&#932;&#921;&#922;&#913;%20&#917;&#924;&#928;&#927;&#929;&#921;&#922;&#917;&#931;!%5b&#917;&#928;&#917;&#926;&#917;&#929;&#915;&#913;&#931;&#921;&#913;_&#935;&#929;&#927;&#925;&#927;&#931;&#917;&#921;&#929;&#937;&#925;_&#931;&#949;&#960;&#964;&#941;&#956;&#946;&#961;&#953;&#959;&#962;_2023.xlsx%5d&#931;&#933;&#915;&#922;&#929;&#921;&#932;&#921;&#922;&#913;%20&#917;&#924;&#928;&#927;&#929;&#921;&#922;&#917;&#931;%2012%20-%20&#915;&#961;&#940;&#966;&#951;&#956;&#945;" TargetMode="Externa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emf"/><Relationship Id="rId5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_&#935;&#929;&#927;&#925;&#927;&#931;&#917;&#921;&#929;&#937;&#925;_&#931;&#949;&#960;&#964;&#941;&#956;&#946;&#961;&#953;&#959;&#962;_2023.xlsx!&#931;&#933;&#915;&#922;&#929;&#921;&#932;&#921;&#922;&#913;%20&#922;&#913;&#932;&#913;&#925;&#913;&#923;&#937;&#932;&#917;&#931;!%5b&#917;&#928;&#917;&#926;&#917;&#929;&#915;&#913;&#931;&#921;&#913;_&#935;&#929;&#927;&#925;&#927;&#931;&#917;&#921;&#929;&#937;&#925;_&#931;&#949;&#960;&#964;&#941;&#956;&#946;&#961;&#953;&#959;&#962;_2023.xlsx%5d&#931;&#933;&#915;&#922;&#929;&#921;&#932;&#921;&#922;&#913;%20&#922;&#913;&#932;&#913;&#925;&#913;&#923;&#937;&#932;&#917;&#931;%2022%20-%20&#915;&#961;&#940;&#966;&#951;&#956;&#945;-1" TargetMode="External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5.vml"/><Relationship Id="rId6" Type="http://schemas.openxmlformats.org/officeDocument/2006/relationships/image" Target="../media/image40.emf"/><Relationship Id="rId5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_&#935;&#929;&#927;&#925;&#927;&#931;&#917;&#921;&#929;&#937;&#925;_&#931;&#949;&#960;&#964;&#941;&#956;&#946;&#961;&#953;&#959;&#962;_2023.xlsx!&#931;&#933;&#915;&#922;&#929;&#921;&#932;&#921;&#922;&#913;%20&#917;&#924;&#928;&#927;&#929;&#921;&#922;&#917;&#931;!%5b&#917;&#928;&#917;&#926;&#917;&#929;&#915;&#913;&#931;&#921;&#913;_&#935;&#929;&#927;&#925;&#927;&#931;&#917;&#921;&#929;&#937;&#925;_&#931;&#949;&#960;&#964;&#941;&#956;&#946;&#961;&#953;&#959;&#962;_2023.xlsx%5d&#931;&#933;&#915;&#922;&#929;&#921;&#932;&#921;&#922;&#913;%20&#917;&#924;&#928;&#927;&#929;&#921;&#922;&#917;&#931;%2013%20-%20&#915;&#961;&#940;&#966;&#951;&#956;&#945;" TargetMode="External"/><Relationship Id="rId4" Type="http://schemas.openxmlformats.org/officeDocument/2006/relationships/image" Target="../media/image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6.vml"/><Relationship Id="rId6" Type="http://schemas.openxmlformats.org/officeDocument/2006/relationships/image" Target="../media/image41.emf"/><Relationship Id="rId5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_&#935;&#929;&#927;&#925;&#927;&#931;&#917;&#921;&#929;&#937;&#925;_&#931;&#949;&#960;&#964;&#941;&#956;&#946;&#961;&#953;&#959;&#962;_2023.xlsx!&#931;&#933;&#915;&#922;&#929;&#921;&#932;&#921;&#922;&#913;%20&#917;&#924;&#928;&#927;&#929;&#921;&#922;&#917;&#931;!%5b&#917;&#928;&#917;&#926;&#917;&#929;&#915;&#913;&#931;&#921;&#913;_&#935;&#929;&#927;&#925;&#927;&#931;&#917;&#921;&#929;&#937;&#925;_&#931;&#949;&#960;&#964;&#941;&#956;&#946;&#961;&#953;&#959;&#962;_2023.xlsx%5d&#931;&#933;&#915;&#922;&#929;&#921;&#932;&#921;&#922;&#913;%20&#917;&#924;&#928;&#927;&#929;&#921;&#922;&#917;&#931;%2011%20-%20&#915;&#961;&#940;&#966;&#951;&#956;&#945;" TargetMode="External"/><Relationship Id="rId4" Type="http://schemas.openxmlformats.org/officeDocument/2006/relationships/image" Target="../media/image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7.vml"/><Relationship Id="rId6" Type="http://schemas.openxmlformats.org/officeDocument/2006/relationships/image" Target="../media/image42.emf"/><Relationship Id="rId5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_&#935;&#929;&#927;&#925;&#927;&#931;&#917;&#921;&#929;&#937;&#925;_&#931;&#949;&#960;&#964;&#941;&#956;&#946;&#961;&#953;&#959;&#962;_2023.xlsx!&#931;&#933;&#915;&#922;&#929;&#921;&#932;&#921;&#922;&#913;%20&#933;&#928;&#919;&#929;&#917;&#931;&#921;&#917;&#931;!%5b&#917;&#928;&#917;&#926;&#917;&#929;&#915;&#913;&#931;&#921;&#913;_&#935;&#929;&#927;&#925;&#927;&#931;&#917;&#921;&#929;&#937;&#925;_&#931;&#949;&#960;&#964;&#941;&#956;&#946;&#961;&#953;&#959;&#962;_2023.xlsx%5d&#931;&#933;&#915;&#922;&#929;&#921;&#932;&#921;&#922;&#913;%20&#933;&#928;&#919;&#929;&#917;&#931;&#921;&#917;&#931;%207%20-%20&#915;&#961;&#940;&#966;&#951;&#956;&#945;" TargetMode="External"/><Relationship Id="rId4" Type="http://schemas.openxmlformats.org/officeDocument/2006/relationships/image" Target="../media/image4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8.vml"/><Relationship Id="rId6" Type="http://schemas.openxmlformats.org/officeDocument/2006/relationships/image" Target="../media/image43.emf"/><Relationship Id="rId5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_&#935;&#929;&#927;&#925;&#927;&#931;&#917;&#921;&#929;&#937;&#925;_&#931;&#949;&#960;&#964;&#941;&#956;&#946;&#961;&#953;&#959;&#962;_2023.xlsx!&#931;&#933;&#915;&#922;&#929;&#921;&#932;&#921;&#922;&#913;%20&#933;&#928;&#919;&#929;&#917;&#931;&#921;&#917;&#931;!%5b&#917;&#928;&#917;&#926;&#917;&#929;&#915;&#913;&#931;&#921;&#913;_&#935;&#929;&#927;&#925;&#927;&#931;&#917;&#921;&#929;&#937;&#925;_&#931;&#949;&#960;&#964;&#941;&#956;&#946;&#961;&#953;&#959;&#962;_2023.xlsx%5d&#931;&#933;&#915;&#922;&#929;&#921;&#932;&#921;&#922;&#913;%20&#933;&#928;&#919;&#929;&#917;&#931;&#921;&#917;&#931;%209%20-%20&#915;&#961;&#940;&#966;&#951;&#956;&#945;" TargetMode="External"/><Relationship Id="rId4" Type="http://schemas.openxmlformats.org/officeDocument/2006/relationships/image" Target="../media/image4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9.vml"/><Relationship Id="rId6" Type="http://schemas.openxmlformats.org/officeDocument/2006/relationships/image" Target="../media/image44.emf"/><Relationship Id="rId5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_&#935;&#929;&#927;&#925;&#927;&#931;&#917;&#921;&#929;&#937;&#925;_&#931;&#949;&#960;&#964;&#941;&#956;&#946;&#961;&#953;&#959;&#962;_2023.xlsx!&#931;&#933;&#915;&#922;&#929;&#921;&#932;&#921;&#922;&#913;%20&#933;&#928;&#919;&#929;&#917;&#931;&#921;&#917;&#931;!%5b&#917;&#928;&#917;&#926;&#917;&#929;&#915;&#913;&#931;&#921;&#913;_&#935;&#929;&#927;&#925;&#927;&#931;&#917;&#921;&#929;&#937;&#925;_&#931;&#949;&#960;&#964;&#941;&#956;&#946;&#961;&#953;&#959;&#962;_2023.xlsx%5d&#931;&#933;&#915;&#922;&#929;&#921;&#932;&#921;&#922;&#913;%20&#933;&#928;&#919;&#929;&#917;&#931;&#921;&#917;&#931;%2011%20-%20&#915;&#961;&#940;&#966;&#951;&#956;&#945;" TargetMode="External"/><Relationship Id="rId4" Type="http://schemas.openxmlformats.org/officeDocument/2006/relationships/image" Target="../media/image4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0.vml"/><Relationship Id="rId6" Type="http://schemas.openxmlformats.org/officeDocument/2006/relationships/image" Target="../media/image45.emf"/><Relationship Id="rId5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_&#935;&#929;&#927;&#925;&#927;&#931;&#917;&#921;&#929;&#937;&#925;_&#931;&#949;&#960;&#964;&#941;&#956;&#946;&#961;&#953;&#959;&#962;_2023.xlsx!&#931;&#933;&#915;&#922;&#929;&#921;&#932;&#921;&#922;&#913;%20&#933;&#928;&#919;&#929;&#917;&#931;&#921;&#917;&#931;!%5b&#917;&#928;&#917;&#926;&#917;&#929;&#915;&#913;&#931;&#921;&#913;_&#935;&#929;&#927;&#925;&#927;&#931;&#917;&#921;&#929;&#937;&#925;_&#931;&#949;&#960;&#964;&#941;&#956;&#946;&#961;&#953;&#959;&#962;_2023.xlsx%5d&#931;&#933;&#915;&#922;&#929;&#921;&#932;&#921;&#922;&#913;%20&#933;&#928;&#919;&#929;&#917;&#931;&#921;&#917;&#931;%2010%20-%20&#915;&#961;&#940;&#966;&#951;&#956;&#945;" TargetMode="External"/><Relationship Id="rId4" Type="http://schemas.openxmlformats.org/officeDocument/2006/relationships/image" Target="../media/image4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1.vml"/><Relationship Id="rId6" Type="http://schemas.openxmlformats.org/officeDocument/2006/relationships/image" Target="../media/image46.emf"/><Relationship Id="rId5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_&#935;&#929;&#927;&#925;&#927;&#931;&#917;&#921;&#929;&#937;&#925;_&#931;&#949;&#960;&#964;&#941;&#956;&#946;&#961;&#953;&#959;&#962;_2023.xlsx!&#931;&#933;&#915;&#922;&#929;&#921;&#932;&#921;&#922;&#913;%20&#933;&#928;&#919;&#929;&#917;&#931;&#921;&#917;&#931;!%5b&#917;&#928;&#917;&#926;&#917;&#929;&#915;&#913;&#931;&#921;&#913;_&#935;&#929;&#927;&#925;&#927;&#931;&#917;&#921;&#929;&#937;&#925;_&#931;&#949;&#960;&#964;&#941;&#956;&#946;&#961;&#953;&#959;&#962;_2023.xlsx%5d&#931;&#933;&#915;&#922;&#929;&#921;&#932;&#921;&#922;&#913;%20&#933;&#928;&#919;&#929;&#917;&#931;&#921;&#917;&#931;%2013%20-%20&#915;&#961;&#940;&#966;&#951;&#956;&#945;" TargetMode="External"/><Relationship Id="rId4" Type="http://schemas.openxmlformats.org/officeDocument/2006/relationships/image" Target="../media/image4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2.vml"/><Relationship Id="rId6" Type="http://schemas.openxmlformats.org/officeDocument/2006/relationships/image" Target="../media/image47.emf"/><Relationship Id="rId5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_&#935;&#929;&#927;&#925;&#927;&#931;&#917;&#921;&#929;&#937;&#925;_&#931;&#949;&#960;&#964;&#941;&#956;&#946;&#961;&#953;&#959;&#962;_2023.xlsx!&#931;&#933;&#915;&#922;&#929;&#921;&#932;&#921;&#922;&#913;%20&#933;&#928;&#919;&#929;&#917;&#931;&#921;&#917;&#931;!%5b&#917;&#928;&#917;&#926;&#917;&#929;&#915;&#913;&#931;&#921;&#913;_&#935;&#929;&#927;&#925;&#927;&#931;&#917;&#921;&#929;&#937;&#925;_&#931;&#949;&#960;&#964;&#941;&#956;&#946;&#961;&#953;&#959;&#962;_2023.xlsx%5d&#931;&#933;&#915;&#922;&#929;&#921;&#932;&#921;&#922;&#913;%20&#933;&#928;&#919;&#929;&#917;&#931;&#921;&#917;&#931;%2012%20-%20&#915;&#961;&#940;&#966;&#951;&#956;&#945;" TargetMode="External"/><Relationship Id="rId4" Type="http://schemas.openxmlformats.org/officeDocument/2006/relationships/image" Target="../media/image4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3.vml"/><Relationship Id="rId6" Type="http://schemas.openxmlformats.org/officeDocument/2006/relationships/image" Target="../media/image48.emf"/><Relationship Id="rId5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_&#935;&#929;&#927;&#925;&#927;&#931;&#917;&#921;&#929;&#937;&#925;_&#931;&#949;&#960;&#964;&#941;&#956;&#946;&#961;&#953;&#959;&#962;_2023.xlsx!&#931;&#933;&#915;&#922;&#929;&#921;&#932;&#921;&#922;&#913;%20&#933;&#928;&#919;&#929;&#917;&#931;&#921;&#917;&#931;!%5b&#917;&#928;&#917;&#926;&#917;&#929;&#915;&#913;&#931;&#921;&#913;_&#935;&#929;&#927;&#925;&#927;&#931;&#917;&#921;&#929;&#937;&#925;_&#931;&#949;&#960;&#964;&#941;&#956;&#946;&#961;&#953;&#959;&#962;_2023.xlsx%5d&#931;&#933;&#915;&#922;&#929;&#921;&#932;&#921;&#922;&#913;%20&#933;&#928;&#919;&#929;&#917;&#931;&#921;&#917;&#931;%2014%20-%20&#915;&#961;&#940;&#966;&#951;&#956;&#945;" TargetMode="Externa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emf"/><Relationship Id="rId5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_&#935;&#929;&#927;&#925;&#927;&#931;&#917;&#921;&#929;&#937;&#925;_&#931;&#949;&#960;&#964;&#941;&#956;&#946;&#961;&#953;&#959;&#962;_2023.xlsx!&#931;&#933;&#915;&#922;&#929;&#921;&#932;&#921;&#922;&#913;%20&#922;&#913;&#932;&#913;&#925;&#913;&#923;&#937;&#932;&#917;&#931;!%5b&#917;&#928;&#917;&#926;&#917;&#929;&#915;&#913;&#931;&#921;&#913;_&#935;&#929;&#927;&#925;&#927;&#931;&#917;&#921;&#929;&#937;&#925;_&#931;&#949;&#960;&#964;&#941;&#956;&#946;&#961;&#953;&#959;&#962;_2023.xlsx%5d&#931;&#933;&#915;&#922;&#929;&#921;&#932;&#921;&#922;&#913;%20&#922;&#913;&#932;&#913;&#925;&#913;&#923;&#937;&#932;&#917;&#931;%2021%20-%20&#915;&#961;&#940;&#966;&#951;&#956;&#945;-1" TargetMode="External"/><Relationship Id="rId4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4.vml"/><Relationship Id="rId6" Type="http://schemas.openxmlformats.org/officeDocument/2006/relationships/image" Target="../media/image49.emf"/><Relationship Id="rId5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_&#935;&#929;&#927;&#925;&#927;&#931;&#917;&#921;&#929;&#937;&#925;_&#931;&#949;&#960;&#964;&#941;&#956;&#946;&#961;&#953;&#959;&#962;_2023.xlsx!&#931;&#933;&#915;&#922;&#929;&#921;&#932;&#921;&#922;&#913;%20&#922;&#913;&#932;&#913;&#931;&#922;&#917;&#933;&#913;&#931;&#932;&#921;&#922;&#917;&#931;!%5b&#917;&#928;&#917;&#926;&#917;&#929;&#915;&#913;&#931;&#921;&#913;_&#935;&#929;&#927;&#925;&#927;&#931;&#917;&#921;&#929;&#937;&#925;_&#931;&#949;&#960;&#964;&#941;&#956;&#946;&#961;&#953;&#959;&#962;_2023.xlsx%5d&#931;&#933;&#915;&#922;&#929;&#921;&#932;&#921;&#922;&#913;%20&#922;&#913;&#932;&#913;&#931;&#922;&#917;&#933;&#913;&#931;&#932;&#921;&#922;&#917;&#931;%205%20-%20&#915;&#961;&#940;&#966;&#951;&#956;&#945;" TargetMode="External"/><Relationship Id="rId4" Type="http://schemas.openxmlformats.org/officeDocument/2006/relationships/image" Target="../media/image4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5.vml"/><Relationship Id="rId6" Type="http://schemas.openxmlformats.org/officeDocument/2006/relationships/image" Target="../media/image50.emf"/><Relationship Id="rId5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_&#935;&#929;&#927;&#925;&#927;&#931;&#917;&#921;&#929;&#937;&#925;_&#931;&#949;&#960;&#964;&#941;&#956;&#946;&#961;&#953;&#959;&#962;_2023.xlsx!&#931;&#933;&#915;&#922;&#929;&#921;&#932;&#921;&#922;&#913;%20&#922;&#913;&#932;&#913;&#931;&#922;&#917;&#933;&#913;&#931;&#932;&#921;&#922;&#917;&#931;!%5b&#917;&#928;&#917;&#926;&#917;&#929;&#915;&#913;&#931;&#921;&#913;_&#935;&#929;&#927;&#925;&#927;&#931;&#917;&#921;&#929;&#937;&#925;_&#931;&#949;&#960;&#964;&#941;&#956;&#946;&#961;&#953;&#959;&#962;_2023.xlsx%5d&#931;&#933;&#915;&#922;&#929;&#921;&#932;&#921;&#922;&#913;%20&#922;&#913;&#932;&#913;&#931;&#922;&#917;&#933;&#913;&#931;&#932;&#921;&#922;&#917;&#931;%206%20-%20&#915;&#961;&#940;&#966;&#951;&#956;&#945;" TargetMode="External"/><Relationship Id="rId4" Type="http://schemas.openxmlformats.org/officeDocument/2006/relationships/image" Target="../media/image4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6.vml"/><Relationship Id="rId6" Type="http://schemas.openxmlformats.org/officeDocument/2006/relationships/image" Target="../media/image51.emf"/><Relationship Id="rId5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_&#935;&#929;&#927;&#925;&#927;&#931;&#917;&#921;&#929;&#937;&#925;_&#931;&#949;&#960;&#964;&#941;&#956;&#946;&#961;&#953;&#959;&#962;_2023.xlsx!&#931;&#933;&#915;&#922;&#929;&#921;&#932;&#921;&#922;&#913;%20&#922;&#913;&#932;&#913;&#931;&#922;&#917;&#933;&#913;&#931;&#932;&#921;&#922;&#917;&#931;!%5b&#917;&#928;&#917;&#926;&#917;&#929;&#915;&#913;&#931;&#921;&#913;_&#935;&#929;&#927;&#925;&#927;&#931;&#917;&#921;&#929;&#937;&#925;_&#931;&#949;&#960;&#964;&#941;&#956;&#946;&#961;&#953;&#959;&#962;_2023.xlsx%5d&#931;&#933;&#915;&#922;&#929;&#921;&#932;&#921;&#922;&#913;%20&#922;&#913;&#932;&#913;&#931;&#922;&#917;&#933;&#913;&#931;&#932;&#921;&#922;&#917;&#931;%208%20-%20&#915;&#961;&#940;&#966;&#951;&#956;&#945;" TargetMode="External"/><Relationship Id="rId4" Type="http://schemas.openxmlformats.org/officeDocument/2006/relationships/image" Target="../media/image4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7.vml"/><Relationship Id="rId6" Type="http://schemas.openxmlformats.org/officeDocument/2006/relationships/image" Target="../media/image52.emf"/><Relationship Id="rId5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_&#935;&#929;&#927;&#925;&#927;&#931;&#917;&#921;&#929;&#937;&#925;_&#931;&#949;&#960;&#964;&#941;&#956;&#946;&#961;&#953;&#959;&#962;_2023.xlsx!&#931;&#933;&#915;&#922;&#929;&#921;&#932;&#921;&#922;&#913;%20&#922;&#913;&#932;&#913;&#931;&#922;&#917;&#933;&#913;&#931;&#932;&#921;&#922;&#917;&#931;!%5b&#917;&#928;&#917;&#926;&#917;&#929;&#915;&#913;&#931;&#921;&#913;_&#935;&#929;&#927;&#925;&#927;&#931;&#917;&#921;&#929;&#937;&#925;_&#931;&#949;&#960;&#964;&#941;&#956;&#946;&#961;&#953;&#959;&#962;_2023.xlsx%5d&#931;&#933;&#915;&#922;&#929;&#921;&#932;&#921;&#922;&#913;%20&#922;&#913;&#932;&#913;&#931;&#922;&#917;&#933;&#913;&#931;&#932;&#921;&#922;&#917;&#931;%207%20-%20&#915;&#961;&#940;&#966;&#951;&#956;&#945;" TargetMode="External"/><Relationship Id="rId4" Type="http://schemas.openxmlformats.org/officeDocument/2006/relationships/image" Target="../media/image4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8.vml"/><Relationship Id="rId6" Type="http://schemas.openxmlformats.org/officeDocument/2006/relationships/image" Target="../media/image53.emf"/><Relationship Id="rId5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_&#935;&#929;&#927;&#925;&#927;&#931;&#917;&#921;&#929;&#937;&#925;_&#931;&#949;&#960;&#964;&#941;&#956;&#946;&#961;&#953;&#959;&#962;_2023.xlsx!&#931;&#933;&#915;&#922;&#929;&#921;&#932;&#921;&#922;&#913;%20&#922;&#913;&#932;&#913;&#931;&#922;&#917;&#933;&#913;&#931;&#932;&#921;&#922;&#917;&#931;!%5b&#917;&#928;&#917;&#926;&#917;&#929;&#915;&#913;&#931;&#921;&#913;_&#935;&#929;&#927;&#925;&#927;&#931;&#917;&#921;&#929;&#937;&#925;_&#931;&#949;&#960;&#964;&#941;&#956;&#946;&#961;&#953;&#959;&#962;_2023.xlsx%5d&#931;&#933;&#915;&#922;&#929;&#921;&#932;&#921;&#922;&#913;%20&#922;&#913;&#932;&#913;&#931;&#922;&#917;&#933;&#913;&#931;&#932;&#921;&#922;&#917;&#931;%209%20-%20&#915;&#961;&#940;&#966;&#951;&#956;&#945;" TargetMode="External"/><Relationship Id="rId4" Type="http://schemas.openxmlformats.org/officeDocument/2006/relationships/image" Target="../media/image4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emf"/><Relationship Id="rId5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_&#935;&#929;&#927;&#925;&#927;&#931;&#917;&#921;&#929;&#937;&#925;_&#931;&#949;&#960;&#964;&#941;&#956;&#946;&#961;&#953;&#959;&#962;_2023.xlsx!&#931;&#933;&#915;&#922;&#929;&#921;&#932;&#921;&#922;&#913;%20&#922;&#913;&#932;&#913;&#925;&#913;&#923;&#937;&#932;&#917;&#931;!%5b&#917;&#928;&#917;&#926;&#917;&#929;&#915;&#913;&#931;&#921;&#913;_&#935;&#929;&#927;&#925;&#927;&#931;&#917;&#921;&#929;&#937;&#925;_&#931;&#949;&#960;&#964;&#941;&#956;&#946;&#961;&#953;&#959;&#962;_2023.xlsx%5d&#931;&#933;&#915;&#922;&#929;&#921;&#932;&#921;&#922;&#913;%20&#922;&#913;&#932;&#913;&#925;&#913;&#923;&#937;&#932;&#917;&#931;%2018%20-%20&#915;&#961;&#940;&#966;&#951;&#956;&#945;" TargetMode="Externa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9.emf"/><Relationship Id="rId5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_&#935;&#929;&#927;&#925;&#927;&#931;&#917;&#921;&#929;&#937;&#925;_&#931;&#949;&#960;&#964;&#941;&#956;&#946;&#961;&#953;&#959;&#962;_2023.xlsx!&#931;&#933;&#915;&#922;&#929;&#921;&#932;&#921;&#922;&#913;%20&#922;&#913;&#932;&#913;&#925;&#913;&#923;&#937;&#932;&#917;&#931;!%5b&#917;&#928;&#917;&#926;&#917;&#929;&#915;&#913;&#931;&#921;&#913;_&#935;&#929;&#927;&#925;&#927;&#931;&#917;&#921;&#929;&#937;&#925;_&#931;&#949;&#960;&#964;&#941;&#956;&#946;&#961;&#953;&#959;&#962;_2023.xlsx%5d&#931;&#933;&#915;&#922;&#929;&#921;&#932;&#921;&#922;&#913;%20&#922;&#913;&#932;&#913;&#925;&#913;&#923;&#937;&#932;&#917;&#931;%2021%20-%20&#915;&#961;&#940;&#966;&#951;&#956;&#945;" TargetMode="Externa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0.emf"/><Relationship Id="rId5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_&#935;&#929;&#927;&#925;&#927;&#931;&#917;&#921;&#929;&#937;&#925;_&#931;&#949;&#960;&#964;&#941;&#956;&#946;&#961;&#953;&#959;&#962;_2023.xlsx!&#931;&#933;&#915;&#922;&#929;&#921;&#932;&#921;&#922;&#913;%20&#922;&#913;&#932;&#913;&#925;&#913;&#923;&#937;&#932;&#917;&#931;!%5b&#917;&#928;&#917;&#926;&#917;&#929;&#915;&#913;&#931;&#921;&#913;_&#935;&#929;&#927;&#925;&#927;&#931;&#917;&#921;&#929;&#937;&#925;_&#931;&#949;&#960;&#964;&#941;&#956;&#946;&#961;&#953;&#959;&#962;_2023.xlsx%5d&#931;&#933;&#915;&#922;&#929;&#921;&#932;&#921;&#922;&#913;%20&#922;&#913;&#932;&#913;&#925;&#913;&#923;&#937;&#932;&#917;&#931;%2022%20-%20&#915;&#961;&#940;&#966;&#951;&#956;&#945;" TargetMode="Externa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1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_&#935;&#929;&#927;&#925;&#927;&#931;&#917;&#921;&#929;&#937;&#925;_&#931;&#949;&#960;&#964;&#941;&#956;&#946;&#961;&#953;&#959;&#962;_2023.xlsx!&#931;&#933;&#915;&#922;&#929;&#921;&#932;&#921;&#922;&#913;%20&#922;&#913;&#932;&#913;&#925;&#913;&#923;&#937;&#932;&#917;&#931;!%5b&#917;&#928;&#917;&#926;&#917;&#929;&#915;&#913;&#931;&#921;&#913;_&#935;&#929;&#927;&#925;&#927;&#931;&#917;&#921;&#929;&#937;&#925;_&#931;&#949;&#960;&#964;&#941;&#956;&#946;&#961;&#953;&#959;&#962;_2023.xlsx%5d&#931;&#933;&#915;&#922;&#929;&#921;&#932;&#921;&#922;&#913;%20&#922;&#913;&#932;&#913;&#925;&#913;&#923;&#937;&#932;&#917;&#931;%2010%20-%20&#915;&#961;&#940;&#966;&#951;&#956;&#945;-1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19475" y="2967038"/>
            <a:ext cx="4695825" cy="1109662"/>
          </a:xfrm>
          <a:noFill/>
        </p:spPr>
        <p:txBody>
          <a:bodyPr/>
          <a:lstStyle/>
          <a:p>
            <a:r>
              <a:rPr lang="el-GR" sz="3600" dirty="0" smtClean="0">
                <a:latin typeface="Tahoma" charset="0"/>
              </a:rPr>
              <a:t>Βαρόμετρο ΕΒΕΘ</a:t>
            </a:r>
            <a:endParaRPr lang="uk-UA" sz="3600" dirty="0">
              <a:latin typeface="Tahoma" charset="0"/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35350" y="3852869"/>
            <a:ext cx="4351360" cy="4333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300" dirty="0" smtClean="0"/>
              <a:t>Εξέλιξη Δεικτών 2009 – 20</a:t>
            </a:r>
            <a:r>
              <a:rPr lang="en-US" sz="2300" dirty="0" smtClean="0"/>
              <a:t>2</a:t>
            </a:r>
            <a:r>
              <a:rPr lang="el-GR" sz="2300" dirty="0" smtClean="0"/>
              <a:t>3</a:t>
            </a:r>
            <a:endParaRPr lang="uk-UA" sz="2300" dirty="0"/>
          </a:p>
        </p:txBody>
      </p:sp>
      <p:pic>
        <p:nvPicPr>
          <p:cNvPr id="6" name="Picture 5" descr="logo-palmos_darke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8" name="Picture 16" descr="ΛΟΓΟΤΥΠΟ ΕΛΛΗΝΙΚΟ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859338" y="214290"/>
            <a:ext cx="3889375" cy="922351"/>
          </a:xfrm>
        </p:spPr>
        <p:txBody>
          <a:bodyPr/>
          <a:lstStyle/>
          <a:p>
            <a:pPr algn="r"/>
            <a:r>
              <a:rPr lang="el-GR" sz="3200" dirty="0" smtClean="0">
                <a:solidFill>
                  <a:schemeClr val="accent2"/>
                </a:solidFill>
                <a:latin typeface="Tahoma" charset="0"/>
              </a:rPr>
              <a:t>Έρευνα Καταναλωτών</a:t>
            </a:r>
            <a:endParaRPr lang="uk-UA" sz="3200" dirty="0">
              <a:solidFill>
                <a:schemeClr val="accent2"/>
              </a:solidFill>
              <a:latin typeface="Tahoma" charset="0"/>
            </a:endParaRPr>
          </a:p>
        </p:txBody>
      </p:sp>
      <p:pic>
        <p:nvPicPr>
          <p:cNvPr id="6" name="Picture 5" descr="logo-palmos_dark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10" name="Picture 16" descr="ΛΟΓΟΤΥΠΟ ΕΛΛΗΝΙΚΟ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7857176"/>
              </p:ext>
            </p:extLst>
          </p:nvPr>
        </p:nvGraphicFramePr>
        <p:xfrm>
          <a:off x="107504" y="1762239"/>
          <a:ext cx="8928992" cy="43638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44" name="Φύλλο εργασίας" r:id="rId6" imgW="9229409" imgH="4781598" progId="Excel.Sheet.12">
                  <p:link updateAutomatic="1"/>
                </p:oleObj>
              </mc:Choice>
              <mc:Fallback>
                <p:oleObj name="Φύλλο εργασίας" r:id="rId6" imgW="9229409" imgH="478159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07504" y="1762239"/>
                        <a:ext cx="8928992" cy="43638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859338" y="363509"/>
            <a:ext cx="3889375" cy="922351"/>
          </a:xfrm>
        </p:spPr>
        <p:txBody>
          <a:bodyPr/>
          <a:lstStyle/>
          <a:p>
            <a:pPr algn="r"/>
            <a:r>
              <a:rPr lang="el-GR" sz="3200" dirty="0" smtClean="0">
                <a:solidFill>
                  <a:schemeClr val="accent2"/>
                </a:solidFill>
                <a:latin typeface="Tahoma" charset="0"/>
              </a:rPr>
              <a:t>Έρευνα Καταναλωτών</a:t>
            </a:r>
            <a:endParaRPr lang="uk-UA" sz="3200" dirty="0">
              <a:solidFill>
                <a:schemeClr val="accent2"/>
              </a:solidFill>
              <a:latin typeface="Tahoma" charset="0"/>
            </a:endParaRPr>
          </a:p>
        </p:txBody>
      </p:sp>
      <p:pic>
        <p:nvPicPr>
          <p:cNvPr id="8" name="Picture 7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9" name="Picture 16" descr="ΛΟΓΟΤΥΠΟ ΕΛΛΗΝΙΚΟ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2332415"/>
              </p:ext>
            </p:extLst>
          </p:nvPr>
        </p:nvGraphicFramePr>
        <p:xfrm>
          <a:off x="-6350" y="2060575"/>
          <a:ext cx="9190038" cy="3806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68" name="Φύλλο εργασίας" r:id="rId5" imgW="10648820" imgH="4410218" progId="Excel.Sheet.12">
                  <p:link updateAutomatic="1"/>
                </p:oleObj>
              </mc:Choice>
              <mc:Fallback>
                <p:oleObj name="Φύλλο εργασίας" r:id="rId5" imgW="10648820" imgH="441021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6350" y="2060575"/>
                        <a:ext cx="9190038" cy="3806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859338" y="363509"/>
            <a:ext cx="3889375" cy="922351"/>
          </a:xfrm>
        </p:spPr>
        <p:txBody>
          <a:bodyPr/>
          <a:lstStyle/>
          <a:p>
            <a:pPr algn="r"/>
            <a:r>
              <a:rPr lang="el-GR" sz="3200" dirty="0" smtClean="0">
                <a:solidFill>
                  <a:schemeClr val="accent2"/>
                </a:solidFill>
                <a:latin typeface="Tahoma" charset="0"/>
              </a:rPr>
              <a:t>Έρευνα Καταναλωτών</a:t>
            </a:r>
            <a:endParaRPr lang="uk-UA" sz="3200" dirty="0">
              <a:solidFill>
                <a:schemeClr val="accent2"/>
              </a:solidFill>
              <a:latin typeface="Tahoma" charset="0"/>
            </a:endParaRPr>
          </a:p>
        </p:txBody>
      </p:sp>
      <p:pic>
        <p:nvPicPr>
          <p:cNvPr id="7" name="Picture 6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10" name="Picture 16" descr="ΛΟΓΟΤΥΠΟ ΕΛΛΗΝΙΚΟ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9840273"/>
              </p:ext>
            </p:extLst>
          </p:nvPr>
        </p:nvGraphicFramePr>
        <p:xfrm>
          <a:off x="184865" y="1772816"/>
          <a:ext cx="8928993" cy="43002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92" name="Φύλλο εργασίας" r:id="rId5" imgW="10210638" imgH="5124640" progId="Excel.Sheet.12">
                  <p:link updateAutomatic="1"/>
                </p:oleObj>
              </mc:Choice>
              <mc:Fallback>
                <p:oleObj name="Φύλλο εργασίας" r:id="rId5" imgW="10210638" imgH="512464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84865" y="1772816"/>
                        <a:ext cx="8928993" cy="43002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859338" y="363509"/>
            <a:ext cx="3889375" cy="922351"/>
          </a:xfrm>
        </p:spPr>
        <p:txBody>
          <a:bodyPr/>
          <a:lstStyle/>
          <a:p>
            <a:pPr algn="r"/>
            <a:r>
              <a:rPr lang="el-GR" sz="3200" dirty="0" smtClean="0">
                <a:solidFill>
                  <a:schemeClr val="accent2"/>
                </a:solidFill>
                <a:latin typeface="Tahoma" charset="0"/>
              </a:rPr>
              <a:t>Έρευνα Καταναλωτών</a:t>
            </a:r>
            <a:endParaRPr lang="uk-UA" sz="3200" dirty="0">
              <a:solidFill>
                <a:schemeClr val="accent2"/>
              </a:solidFill>
              <a:latin typeface="Tahoma" charset="0"/>
            </a:endParaRPr>
          </a:p>
        </p:txBody>
      </p:sp>
      <p:pic>
        <p:nvPicPr>
          <p:cNvPr id="9" name="Picture 8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10" name="Picture 16" descr="ΛΟΓΟΤΥΠΟ ΕΛΛΗΝΙΚΟ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668026"/>
              </p:ext>
            </p:extLst>
          </p:nvPr>
        </p:nvGraphicFramePr>
        <p:xfrm>
          <a:off x="39688" y="1993900"/>
          <a:ext cx="9085262" cy="4024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15" name="Φύλλο εργασίας" r:id="rId5" imgW="9934518" imgH="4400550" progId="Excel.Sheet.12">
                  <p:link updateAutomatic="1"/>
                </p:oleObj>
              </mc:Choice>
              <mc:Fallback>
                <p:oleObj name="Φύλλο εργασίας" r:id="rId5" imgW="9934518" imgH="440055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9688" y="1993900"/>
                        <a:ext cx="9085262" cy="40243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859338" y="363509"/>
            <a:ext cx="3889375" cy="922351"/>
          </a:xfrm>
        </p:spPr>
        <p:txBody>
          <a:bodyPr/>
          <a:lstStyle/>
          <a:p>
            <a:pPr algn="r"/>
            <a:r>
              <a:rPr lang="el-GR" sz="3200" dirty="0" smtClean="0">
                <a:solidFill>
                  <a:schemeClr val="accent2"/>
                </a:solidFill>
                <a:latin typeface="Tahoma" charset="0"/>
              </a:rPr>
              <a:t>Έρευνα Καταναλωτών</a:t>
            </a:r>
            <a:endParaRPr lang="uk-UA" sz="3200" dirty="0">
              <a:solidFill>
                <a:schemeClr val="accent2"/>
              </a:solidFill>
              <a:latin typeface="Tahoma" charset="0"/>
            </a:endParaRPr>
          </a:p>
        </p:txBody>
      </p:sp>
      <p:sp>
        <p:nvSpPr>
          <p:cNvPr id="13" name="12 - TextBox"/>
          <p:cNvSpPr txBox="1"/>
          <p:nvPr/>
        </p:nvSpPr>
        <p:spPr>
          <a:xfrm>
            <a:off x="179512" y="6347972"/>
            <a:ext cx="23006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900" dirty="0" smtClean="0"/>
              <a:t>*Δείκτες για </a:t>
            </a:r>
            <a:r>
              <a:rPr lang="en-US" sz="900" dirty="0" smtClean="0"/>
              <a:t>EU </a:t>
            </a:r>
            <a:r>
              <a:rPr lang="el-GR" sz="900" dirty="0" smtClean="0"/>
              <a:t>δεν συμπεριλαμβάνονται </a:t>
            </a:r>
            <a:endParaRPr lang="el-GR" sz="900" dirty="0"/>
          </a:p>
        </p:txBody>
      </p:sp>
      <p:pic>
        <p:nvPicPr>
          <p:cNvPr id="8" name="Picture 7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10" name="Picture 16" descr="ΛΟΓΟΤΥΠΟ ΕΛΛΗΝΙΚΟ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9395648"/>
              </p:ext>
            </p:extLst>
          </p:nvPr>
        </p:nvGraphicFramePr>
        <p:xfrm>
          <a:off x="184150" y="1976438"/>
          <a:ext cx="8848725" cy="4113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39" name="Φύλλο εργασίας" r:id="rId5" imgW="10134373" imgH="4829270" progId="Excel.Sheet.12">
                  <p:link updateAutomatic="1"/>
                </p:oleObj>
              </mc:Choice>
              <mc:Fallback>
                <p:oleObj name="Φύλλο εργασίας" r:id="rId5" imgW="10134373" imgH="482927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84150" y="1976438"/>
                        <a:ext cx="8848725" cy="4113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859338" y="363509"/>
            <a:ext cx="3889375" cy="922351"/>
          </a:xfrm>
        </p:spPr>
        <p:txBody>
          <a:bodyPr/>
          <a:lstStyle/>
          <a:p>
            <a:pPr algn="r"/>
            <a:r>
              <a:rPr lang="el-GR" sz="3200" dirty="0" smtClean="0">
                <a:solidFill>
                  <a:schemeClr val="accent2"/>
                </a:solidFill>
                <a:latin typeface="Tahoma" charset="0"/>
              </a:rPr>
              <a:t>Έρευνα Καταναλωτών</a:t>
            </a:r>
            <a:endParaRPr lang="uk-UA" sz="3200" dirty="0">
              <a:solidFill>
                <a:schemeClr val="accent2"/>
              </a:solidFill>
              <a:latin typeface="Tahoma" charset="0"/>
            </a:endParaRPr>
          </a:p>
        </p:txBody>
      </p:sp>
      <p:pic>
        <p:nvPicPr>
          <p:cNvPr id="8" name="Picture 7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9" name="Picture 16" descr="ΛΟΓΟΤΥΠΟ ΕΛΛΗΝΙΚΟ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6918984"/>
              </p:ext>
            </p:extLst>
          </p:nvPr>
        </p:nvGraphicFramePr>
        <p:xfrm>
          <a:off x="13266" y="2144435"/>
          <a:ext cx="9095879" cy="38183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63" name="Φύλλο εργασίας" r:id="rId5" imgW="10344101" imgH="4343543" progId="Excel.Sheet.12">
                  <p:link updateAutomatic="1"/>
                </p:oleObj>
              </mc:Choice>
              <mc:Fallback>
                <p:oleObj name="Φύλλο εργασίας" r:id="rId5" imgW="10344101" imgH="4343543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266" y="2144435"/>
                        <a:ext cx="9095879" cy="38183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859338" y="363509"/>
            <a:ext cx="3889375" cy="922351"/>
          </a:xfrm>
        </p:spPr>
        <p:txBody>
          <a:bodyPr/>
          <a:lstStyle/>
          <a:p>
            <a:pPr algn="r"/>
            <a:r>
              <a:rPr lang="el-GR" sz="3200" dirty="0" smtClean="0">
                <a:solidFill>
                  <a:schemeClr val="accent2"/>
                </a:solidFill>
                <a:latin typeface="Tahoma" charset="0"/>
              </a:rPr>
              <a:t>Έρευνα Καταναλωτών</a:t>
            </a:r>
            <a:endParaRPr lang="uk-UA" sz="3200" dirty="0">
              <a:solidFill>
                <a:schemeClr val="accent2"/>
              </a:solidFill>
              <a:latin typeface="Tahoma" charset="0"/>
            </a:endParaRPr>
          </a:p>
        </p:txBody>
      </p:sp>
      <p:pic>
        <p:nvPicPr>
          <p:cNvPr id="7" name="Picture 6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9" name="Picture 16" descr="ΛΟΓΟΤΥΠΟ ΕΛΛΗΝΙΚΟ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0770177"/>
              </p:ext>
            </p:extLst>
          </p:nvPr>
        </p:nvGraphicFramePr>
        <p:xfrm>
          <a:off x="60325" y="2163763"/>
          <a:ext cx="9088438" cy="3786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587" name="Φύλλο εργασίας" r:id="rId5" imgW="10486757" imgH="4124516" progId="Excel.Sheet.12">
                  <p:link updateAutomatic="1"/>
                </p:oleObj>
              </mc:Choice>
              <mc:Fallback>
                <p:oleObj name="Φύλλο εργασίας" r:id="rId5" imgW="10486757" imgH="4124516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0325" y="2163763"/>
                        <a:ext cx="9088438" cy="37861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859338" y="363509"/>
            <a:ext cx="3889375" cy="922351"/>
          </a:xfrm>
        </p:spPr>
        <p:txBody>
          <a:bodyPr/>
          <a:lstStyle/>
          <a:p>
            <a:pPr algn="r"/>
            <a:r>
              <a:rPr lang="el-GR" sz="3200" dirty="0" smtClean="0">
                <a:solidFill>
                  <a:schemeClr val="accent2"/>
                </a:solidFill>
                <a:latin typeface="Tahoma" charset="0"/>
              </a:rPr>
              <a:t>Έρευνα Καταναλωτών</a:t>
            </a:r>
            <a:endParaRPr lang="uk-UA" sz="3200" dirty="0">
              <a:solidFill>
                <a:schemeClr val="accent2"/>
              </a:solidFill>
              <a:latin typeface="Tahoma" charset="0"/>
            </a:endParaRPr>
          </a:p>
        </p:txBody>
      </p:sp>
      <p:pic>
        <p:nvPicPr>
          <p:cNvPr id="7" name="Picture 6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9" name="Picture 16" descr="ΛΟΓΟΤΥΠΟ ΕΛΛΗΝΙΚΟ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5601793"/>
              </p:ext>
            </p:extLst>
          </p:nvPr>
        </p:nvGraphicFramePr>
        <p:xfrm>
          <a:off x="190500" y="2076450"/>
          <a:ext cx="8847138" cy="392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611" name="Φύλλο εργασίας" r:id="rId5" imgW="10134373" imgH="4495895" progId="Excel.Sheet.12">
                  <p:link updateAutomatic="1"/>
                </p:oleObj>
              </mc:Choice>
              <mc:Fallback>
                <p:oleObj name="Φύλλο εργασίας" r:id="rId5" imgW="10134373" imgH="449589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90500" y="2076450"/>
                        <a:ext cx="8847138" cy="3924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859338" y="363509"/>
            <a:ext cx="3889375" cy="922351"/>
          </a:xfrm>
        </p:spPr>
        <p:txBody>
          <a:bodyPr/>
          <a:lstStyle/>
          <a:p>
            <a:pPr algn="r"/>
            <a:r>
              <a:rPr lang="el-GR" sz="3200" dirty="0" smtClean="0">
                <a:solidFill>
                  <a:schemeClr val="accent2"/>
                </a:solidFill>
                <a:latin typeface="Tahoma" charset="0"/>
              </a:rPr>
              <a:t>Έρευνα Καταναλωτών</a:t>
            </a:r>
            <a:endParaRPr lang="uk-UA" sz="3200" dirty="0">
              <a:solidFill>
                <a:schemeClr val="accent2"/>
              </a:solidFill>
              <a:latin typeface="Tahoma" charset="0"/>
            </a:endParaRPr>
          </a:p>
        </p:txBody>
      </p:sp>
      <p:pic>
        <p:nvPicPr>
          <p:cNvPr id="7" name="Picture 6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9" name="Picture 16" descr="ΛΟΓΟΤΥΠΟ ΕΛΛΗΝΙΚΟ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7699616"/>
              </p:ext>
            </p:extLst>
          </p:nvPr>
        </p:nvGraphicFramePr>
        <p:xfrm>
          <a:off x="107504" y="1795462"/>
          <a:ext cx="8856984" cy="41293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35" name="Φύλλο εργασίας" r:id="rId5" imgW="9810588" imgH="5257990" progId="Excel.Sheet.12">
                  <p:link updateAutomatic="1"/>
                </p:oleObj>
              </mc:Choice>
              <mc:Fallback>
                <p:oleObj name="Φύλλο εργασίας" r:id="rId5" imgW="9810588" imgH="525799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7504" y="1795462"/>
                        <a:ext cx="8856984" cy="41293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19475" y="2967038"/>
            <a:ext cx="4695825" cy="1109662"/>
          </a:xfrm>
          <a:noFill/>
        </p:spPr>
        <p:txBody>
          <a:bodyPr/>
          <a:lstStyle/>
          <a:p>
            <a:r>
              <a:rPr lang="el-GR" sz="3600" dirty="0" smtClean="0">
                <a:latin typeface="Tahoma" charset="0"/>
              </a:rPr>
              <a:t>Βαρόμετρο ΕΒΕΘ</a:t>
            </a:r>
            <a:endParaRPr lang="uk-UA" sz="3600" dirty="0">
              <a:latin typeface="Tahoma" charset="0"/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35350" y="3924307"/>
            <a:ext cx="4351360" cy="4333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300" dirty="0" smtClean="0"/>
              <a:t>Έρευνα Βιομηχανίας </a:t>
            </a:r>
            <a:endParaRPr lang="uk-UA" sz="2300" dirty="0"/>
          </a:p>
        </p:txBody>
      </p:sp>
      <p:pic>
        <p:nvPicPr>
          <p:cNvPr id="7" name="Picture 6" descr="logo-palmos_darke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8" name="Picture 16" descr="ΛΟΓΟΤΥΠΟ ΕΛΛΗΝΙΚΟ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1908175" y="188913"/>
            <a:ext cx="6553200" cy="723900"/>
          </a:xfrm>
        </p:spPr>
        <p:txBody>
          <a:bodyPr/>
          <a:lstStyle/>
          <a:p>
            <a:r>
              <a:rPr lang="el-GR" dirty="0" smtClean="0">
                <a:solidFill>
                  <a:schemeClr val="accent2"/>
                </a:solidFill>
              </a:rPr>
              <a:t>Βαρόμετρο ΕΒΕΘ: Οι δείκτες</a:t>
            </a:r>
            <a:endParaRPr lang="uk-UA" dirty="0">
              <a:solidFill>
                <a:schemeClr val="accent2"/>
              </a:solidFill>
            </a:endParaRP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8175" y="1052513"/>
            <a:ext cx="6911975" cy="4591065"/>
          </a:xfrm>
        </p:spPr>
        <p:txBody>
          <a:bodyPr/>
          <a:lstStyle/>
          <a:p>
            <a:r>
              <a:rPr lang="el-GR" dirty="0" smtClean="0"/>
              <a:t>Οι δείκτες του Βαρόμετρου ΕΒΕΘ είναι οι αριθμητικές διαφορές μεταξύ των συνολικών θετικών απαντήσεων και των αντίστοιχων συνολικών αρνητικών απαντήσεων, σε κάθε ερώτηση που περιέχεται στα ερωτηματολόγια του Βαρόμετρου ΕΒΕΘ.</a:t>
            </a:r>
            <a:endParaRPr lang="uk-UA" dirty="0"/>
          </a:p>
        </p:txBody>
      </p:sp>
      <p:pic>
        <p:nvPicPr>
          <p:cNvPr id="7" name="Picture 6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8" name="Picture 16" descr="ΛΟΓΟΤΥΠΟ ΕΛΛΗΝΙΚΟ.jpg"/>
          <p:cNvPicPr>
            <a:picLocks noChangeAspect="1"/>
          </p:cNvPicPr>
          <p:nvPr/>
        </p:nvPicPr>
        <p:blipFill>
          <a:blip r:embed="rId4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859338" y="363509"/>
            <a:ext cx="3889375" cy="922351"/>
          </a:xfrm>
        </p:spPr>
        <p:txBody>
          <a:bodyPr/>
          <a:lstStyle/>
          <a:p>
            <a:pPr algn="r"/>
            <a:r>
              <a:rPr lang="el-GR" sz="3200" dirty="0" smtClean="0">
                <a:solidFill>
                  <a:schemeClr val="accent2"/>
                </a:solidFill>
                <a:latin typeface="Tahoma" charset="0"/>
              </a:rPr>
              <a:t>Έρευνα Βιομηχανίας</a:t>
            </a:r>
            <a:endParaRPr lang="uk-UA" sz="3200" dirty="0">
              <a:solidFill>
                <a:schemeClr val="accent2"/>
              </a:solidFill>
              <a:latin typeface="Tahoma" charset="0"/>
            </a:endParaRPr>
          </a:p>
        </p:txBody>
      </p:sp>
      <p:pic>
        <p:nvPicPr>
          <p:cNvPr id="7" name="Picture 6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9" name="Picture 16" descr="ΛΟΓΟΤΥΠΟ ΕΛΛΗΝΙΚΟ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1101594"/>
              </p:ext>
            </p:extLst>
          </p:nvPr>
        </p:nvGraphicFramePr>
        <p:xfrm>
          <a:off x="107950" y="1989138"/>
          <a:ext cx="8928100" cy="4029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58" name="Φύλλο εργασίας" r:id="rId5" imgW="11705974" imgH="5200650" progId="Excel.Sheet.12">
                  <p:link updateAutomatic="1"/>
                </p:oleObj>
              </mc:Choice>
              <mc:Fallback>
                <p:oleObj name="Φύλλο εργασίας" r:id="rId5" imgW="11705974" imgH="520065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7950" y="1989138"/>
                        <a:ext cx="8928100" cy="4029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859338" y="142852"/>
            <a:ext cx="3889375" cy="922351"/>
          </a:xfrm>
        </p:spPr>
        <p:txBody>
          <a:bodyPr/>
          <a:lstStyle/>
          <a:p>
            <a:pPr algn="r"/>
            <a:r>
              <a:rPr lang="el-GR" sz="3200" dirty="0" smtClean="0">
                <a:solidFill>
                  <a:schemeClr val="accent2"/>
                </a:solidFill>
                <a:latin typeface="Tahoma" charset="0"/>
              </a:rPr>
              <a:t>Έρευνα Βιομηχανίας</a:t>
            </a:r>
            <a:endParaRPr lang="uk-UA" sz="3200" dirty="0">
              <a:solidFill>
                <a:schemeClr val="accent2"/>
              </a:solidFill>
              <a:latin typeface="Tahoma" charset="0"/>
            </a:endParaRPr>
          </a:p>
        </p:txBody>
      </p:sp>
      <p:pic>
        <p:nvPicPr>
          <p:cNvPr id="6" name="Picture 5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8" name="Picture 16" descr="ΛΟΓΟΤΥΠΟ ΕΛΛΗΝΙΚΟ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9061839"/>
              </p:ext>
            </p:extLst>
          </p:nvPr>
        </p:nvGraphicFramePr>
        <p:xfrm>
          <a:off x="106363" y="1847850"/>
          <a:ext cx="8931275" cy="417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682" name="Φύλλο εργασίας" r:id="rId5" imgW="11229659" imgH="5334000" progId="Excel.Sheet.12">
                  <p:link updateAutomatic="1"/>
                </p:oleObj>
              </mc:Choice>
              <mc:Fallback>
                <p:oleObj name="Φύλλο εργασίας" r:id="rId5" imgW="11229659" imgH="533400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6363" y="1847850"/>
                        <a:ext cx="8931275" cy="4175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859338" y="142852"/>
            <a:ext cx="3889375" cy="922351"/>
          </a:xfrm>
        </p:spPr>
        <p:txBody>
          <a:bodyPr/>
          <a:lstStyle/>
          <a:p>
            <a:pPr algn="r"/>
            <a:r>
              <a:rPr lang="el-GR" sz="3200" dirty="0" smtClean="0">
                <a:solidFill>
                  <a:schemeClr val="accent2"/>
                </a:solidFill>
                <a:latin typeface="Tahoma" charset="0"/>
              </a:rPr>
              <a:t>Έρευνα Βιομηχανίας</a:t>
            </a:r>
            <a:endParaRPr lang="uk-UA" sz="3200" dirty="0">
              <a:solidFill>
                <a:schemeClr val="accent2"/>
              </a:solidFill>
              <a:latin typeface="Tahoma" charset="0"/>
            </a:endParaRPr>
          </a:p>
        </p:txBody>
      </p:sp>
      <p:pic>
        <p:nvPicPr>
          <p:cNvPr id="6" name="Picture 5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8" name="Picture 16" descr="ΛΟΓΟΤΥΠΟ ΕΛΛΗΝΙΚΟ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8734980"/>
              </p:ext>
            </p:extLst>
          </p:nvPr>
        </p:nvGraphicFramePr>
        <p:xfrm>
          <a:off x="179512" y="1906588"/>
          <a:ext cx="8856984" cy="42058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06" name="Φύλλο εργασίας" r:id="rId5" imgW="10915407" imgH="5448348" progId="Excel.Sheet.12">
                  <p:link updateAutomatic="1"/>
                </p:oleObj>
              </mc:Choice>
              <mc:Fallback>
                <p:oleObj name="Φύλλο εργασίας" r:id="rId5" imgW="10915407" imgH="544834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79512" y="1906588"/>
                        <a:ext cx="8856984" cy="42058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859338" y="142852"/>
            <a:ext cx="3889375" cy="922351"/>
          </a:xfrm>
        </p:spPr>
        <p:txBody>
          <a:bodyPr/>
          <a:lstStyle/>
          <a:p>
            <a:pPr algn="r"/>
            <a:r>
              <a:rPr lang="el-GR" sz="3200" dirty="0" smtClean="0">
                <a:solidFill>
                  <a:schemeClr val="accent2"/>
                </a:solidFill>
                <a:latin typeface="Tahoma" charset="0"/>
              </a:rPr>
              <a:t>Έρευνα Βιομηχανίας</a:t>
            </a:r>
            <a:endParaRPr lang="uk-UA" sz="3200" dirty="0">
              <a:solidFill>
                <a:schemeClr val="accent2"/>
              </a:solidFill>
              <a:latin typeface="Tahoma" charset="0"/>
            </a:endParaRPr>
          </a:p>
        </p:txBody>
      </p:sp>
      <p:sp>
        <p:nvSpPr>
          <p:cNvPr id="9" name="8 - TextBox"/>
          <p:cNvSpPr txBox="1"/>
          <p:nvPr/>
        </p:nvSpPr>
        <p:spPr>
          <a:xfrm>
            <a:off x="107504" y="6295762"/>
            <a:ext cx="286488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900" dirty="0" smtClean="0"/>
              <a:t>*Δείκτες για </a:t>
            </a:r>
            <a:r>
              <a:rPr lang="en-US" sz="900" dirty="0" smtClean="0"/>
              <a:t>EU  &amp; </a:t>
            </a:r>
            <a:r>
              <a:rPr lang="el-GR" sz="900" dirty="0" smtClean="0"/>
              <a:t>Ελλάδα δεν συμπεριλαμβάνονται </a:t>
            </a:r>
            <a:endParaRPr lang="el-GR" sz="900" dirty="0"/>
          </a:p>
        </p:txBody>
      </p:sp>
      <p:pic>
        <p:nvPicPr>
          <p:cNvPr id="7" name="Picture 6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11" name="Picture 16" descr="ΛΟΓΟΤΥΠΟ ΕΛΛΗΝΙΚΟ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7417936"/>
              </p:ext>
            </p:extLst>
          </p:nvPr>
        </p:nvGraphicFramePr>
        <p:xfrm>
          <a:off x="195263" y="2020888"/>
          <a:ext cx="8837612" cy="4014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30" name="Φύλλο εργασίας" r:id="rId5" imgW="9839187" imgH="4543568" progId="Excel.Sheet.12">
                  <p:link updateAutomatic="1"/>
                </p:oleObj>
              </mc:Choice>
              <mc:Fallback>
                <p:oleObj name="Φύλλο εργασίας" r:id="rId5" imgW="9839187" imgH="454356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95263" y="2020888"/>
                        <a:ext cx="8837612" cy="4014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859338" y="142852"/>
            <a:ext cx="3889375" cy="922351"/>
          </a:xfrm>
        </p:spPr>
        <p:txBody>
          <a:bodyPr/>
          <a:lstStyle/>
          <a:p>
            <a:pPr algn="r"/>
            <a:r>
              <a:rPr lang="el-GR" sz="3200" dirty="0" smtClean="0">
                <a:solidFill>
                  <a:schemeClr val="accent2"/>
                </a:solidFill>
                <a:latin typeface="Tahoma" charset="0"/>
              </a:rPr>
              <a:t>Έρευνα Βιομηχανίας</a:t>
            </a:r>
            <a:endParaRPr lang="uk-UA" sz="3200" dirty="0">
              <a:solidFill>
                <a:schemeClr val="accent2"/>
              </a:solidFill>
              <a:latin typeface="Tahoma" charset="0"/>
            </a:endParaRPr>
          </a:p>
        </p:txBody>
      </p:sp>
      <p:pic>
        <p:nvPicPr>
          <p:cNvPr id="6" name="Picture 5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8" name="Picture 16" descr="ΛΟΓΟΤΥΠΟ ΕΛΛΗΝΙΚΟ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725323"/>
              </p:ext>
            </p:extLst>
          </p:nvPr>
        </p:nvGraphicFramePr>
        <p:xfrm>
          <a:off x="206375" y="1919288"/>
          <a:ext cx="8824913" cy="415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754" name="Φύλλο εργασίας" r:id="rId5" imgW="9648525" imgH="4781598" progId="Excel.Sheet.12">
                  <p:link updateAutomatic="1"/>
                </p:oleObj>
              </mc:Choice>
              <mc:Fallback>
                <p:oleObj name="Φύλλο εργασίας" r:id="rId5" imgW="9648525" imgH="478159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06375" y="1919288"/>
                        <a:ext cx="8824913" cy="4159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859338" y="142852"/>
            <a:ext cx="3889375" cy="922351"/>
          </a:xfrm>
        </p:spPr>
        <p:txBody>
          <a:bodyPr/>
          <a:lstStyle/>
          <a:p>
            <a:pPr algn="r"/>
            <a:r>
              <a:rPr lang="el-GR" sz="3200" dirty="0" smtClean="0">
                <a:solidFill>
                  <a:schemeClr val="accent2"/>
                </a:solidFill>
                <a:latin typeface="Tahoma" charset="0"/>
              </a:rPr>
              <a:t>Έρευνα Βιομηχανίας</a:t>
            </a:r>
            <a:endParaRPr lang="uk-UA" sz="3200" dirty="0">
              <a:solidFill>
                <a:schemeClr val="accent2"/>
              </a:solidFill>
              <a:latin typeface="Tahoma" charset="0"/>
            </a:endParaRPr>
          </a:p>
        </p:txBody>
      </p:sp>
      <p:pic>
        <p:nvPicPr>
          <p:cNvPr id="7" name="Picture 6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9" name="Picture 16" descr="ΛΟΓΟΤΥΠΟ ΕΛΛΗΝΙΚΟ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719952"/>
              </p:ext>
            </p:extLst>
          </p:nvPr>
        </p:nvGraphicFramePr>
        <p:xfrm>
          <a:off x="104775" y="1846263"/>
          <a:ext cx="8934450" cy="417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777" name="Φύλλο εργασίας" r:id="rId5" imgW="10886807" imgH="5210318" progId="Excel.Sheet.12">
                  <p:link updateAutomatic="1"/>
                </p:oleObj>
              </mc:Choice>
              <mc:Fallback>
                <p:oleObj name="Φύλλο εργασίας" r:id="rId5" imgW="10886807" imgH="521031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4775" y="1846263"/>
                        <a:ext cx="8934450" cy="4171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859338" y="142852"/>
            <a:ext cx="3889375" cy="922351"/>
          </a:xfrm>
        </p:spPr>
        <p:txBody>
          <a:bodyPr/>
          <a:lstStyle/>
          <a:p>
            <a:pPr algn="r"/>
            <a:r>
              <a:rPr lang="el-GR" sz="3200" dirty="0" smtClean="0">
                <a:solidFill>
                  <a:schemeClr val="accent2"/>
                </a:solidFill>
                <a:latin typeface="Tahoma" charset="0"/>
              </a:rPr>
              <a:t>Έρευνα Βιομηχανίας</a:t>
            </a:r>
            <a:endParaRPr lang="uk-UA" sz="3200" dirty="0">
              <a:solidFill>
                <a:schemeClr val="accent2"/>
              </a:solidFill>
              <a:latin typeface="Tahoma" charset="0"/>
            </a:endParaRPr>
          </a:p>
        </p:txBody>
      </p:sp>
      <p:pic>
        <p:nvPicPr>
          <p:cNvPr id="6" name="Picture 5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9" name="Picture 16" descr="ΛΟΓΟΤΥΠΟ ΕΛΛΗΝΙΚΟ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4937719"/>
              </p:ext>
            </p:extLst>
          </p:nvPr>
        </p:nvGraphicFramePr>
        <p:xfrm>
          <a:off x="34925" y="1843088"/>
          <a:ext cx="9002713" cy="426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801" name="Φύλλο εργασίας" r:id="rId5" imgW="10972605" imgH="5705380" progId="Excel.Sheet.12">
                  <p:link updateAutomatic="1"/>
                </p:oleObj>
              </mc:Choice>
              <mc:Fallback>
                <p:oleObj name="Φύλλο εργασίας" r:id="rId5" imgW="10972605" imgH="570538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4925" y="1843088"/>
                        <a:ext cx="9002713" cy="4268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859338" y="142852"/>
            <a:ext cx="3889375" cy="922351"/>
          </a:xfrm>
        </p:spPr>
        <p:txBody>
          <a:bodyPr/>
          <a:lstStyle/>
          <a:p>
            <a:pPr algn="r"/>
            <a:r>
              <a:rPr lang="el-GR" sz="3200" dirty="0" smtClean="0">
                <a:solidFill>
                  <a:schemeClr val="accent2"/>
                </a:solidFill>
                <a:latin typeface="Tahoma" charset="0"/>
              </a:rPr>
              <a:t>Έρευνα Βιομηχανίας</a:t>
            </a:r>
            <a:endParaRPr lang="uk-UA" sz="3200" dirty="0">
              <a:solidFill>
                <a:schemeClr val="accent2"/>
              </a:solidFill>
              <a:latin typeface="Tahoma" charset="0"/>
            </a:endParaRPr>
          </a:p>
        </p:txBody>
      </p:sp>
      <p:pic>
        <p:nvPicPr>
          <p:cNvPr id="6" name="Picture 5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8" name="Picture 16" descr="ΛΟΓΟΤΥΠΟ ΕΛΛΗΝΙΚΟ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0856337"/>
              </p:ext>
            </p:extLst>
          </p:nvPr>
        </p:nvGraphicFramePr>
        <p:xfrm>
          <a:off x="31750" y="1978025"/>
          <a:ext cx="9005888" cy="4113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25" name="Φύλλο εργασίας" r:id="rId5" imgW="11029804" imgH="5248323" progId="Excel.Sheet.12">
                  <p:link updateAutomatic="1"/>
                </p:oleObj>
              </mc:Choice>
              <mc:Fallback>
                <p:oleObj name="Φύλλο εργασίας" r:id="rId5" imgW="11029804" imgH="5248323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1750" y="1978025"/>
                        <a:ext cx="9005888" cy="41132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859338" y="142852"/>
            <a:ext cx="3889375" cy="922351"/>
          </a:xfrm>
        </p:spPr>
        <p:txBody>
          <a:bodyPr/>
          <a:lstStyle/>
          <a:p>
            <a:pPr algn="r"/>
            <a:r>
              <a:rPr lang="el-GR" sz="3200" dirty="0" smtClean="0">
                <a:solidFill>
                  <a:schemeClr val="accent2"/>
                </a:solidFill>
                <a:latin typeface="Tahoma" charset="0"/>
              </a:rPr>
              <a:t>Έρευνα Βιομηχανίας</a:t>
            </a:r>
            <a:endParaRPr lang="uk-UA" sz="3200" dirty="0">
              <a:solidFill>
                <a:schemeClr val="accent2"/>
              </a:solidFill>
              <a:latin typeface="Tahoma" charset="0"/>
            </a:endParaRPr>
          </a:p>
        </p:txBody>
      </p:sp>
      <p:pic>
        <p:nvPicPr>
          <p:cNvPr id="6" name="Picture 5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8" name="Picture 16" descr="ΛΟΓΟΤΥΠΟ ΕΛΛΗΝΙΚΟ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3067717"/>
              </p:ext>
            </p:extLst>
          </p:nvPr>
        </p:nvGraphicFramePr>
        <p:xfrm>
          <a:off x="141288" y="1890713"/>
          <a:ext cx="8894762" cy="423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849" name="Φύλλο εργασίας" r:id="rId5" imgW="10953539" imgH="5524690" progId="Excel.Sheet.12">
                  <p:link updateAutomatic="1"/>
                </p:oleObj>
              </mc:Choice>
              <mc:Fallback>
                <p:oleObj name="Φύλλο εργασίας" r:id="rId5" imgW="10953539" imgH="552469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1288" y="1890713"/>
                        <a:ext cx="8894762" cy="4232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859338" y="142852"/>
            <a:ext cx="3889375" cy="922351"/>
          </a:xfrm>
        </p:spPr>
        <p:txBody>
          <a:bodyPr/>
          <a:lstStyle/>
          <a:p>
            <a:pPr algn="r"/>
            <a:r>
              <a:rPr lang="el-GR" sz="3200" dirty="0" smtClean="0">
                <a:solidFill>
                  <a:schemeClr val="accent2"/>
                </a:solidFill>
                <a:latin typeface="Tahoma" charset="0"/>
              </a:rPr>
              <a:t>Έρευνα Βιομηχανίας</a:t>
            </a:r>
            <a:endParaRPr lang="uk-UA" sz="3200" dirty="0">
              <a:solidFill>
                <a:schemeClr val="accent2"/>
              </a:solidFill>
              <a:latin typeface="Tahoma" charset="0"/>
            </a:endParaRPr>
          </a:p>
        </p:txBody>
      </p:sp>
      <p:pic>
        <p:nvPicPr>
          <p:cNvPr id="6" name="Picture 5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9" name="Picture 16" descr="ΛΟΓΟΤΥΠΟ ΕΛΛΗΝΙΚΟ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2043710"/>
              </p:ext>
            </p:extLst>
          </p:nvPr>
        </p:nvGraphicFramePr>
        <p:xfrm>
          <a:off x="76200" y="1966913"/>
          <a:ext cx="9058275" cy="409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872" name="Φύλλο εργασίας" r:id="rId5" imgW="10991672" imgH="5286327" progId="Excel.Sheet.12">
                  <p:link updateAutomatic="1"/>
                </p:oleObj>
              </mc:Choice>
              <mc:Fallback>
                <p:oleObj name="Φύλλο εργασίας" r:id="rId5" imgW="10991672" imgH="5286327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6200" y="1966913"/>
                        <a:ext cx="9058275" cy="4095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19475" y="2967038"/>
            <a:ext cx="4695825" cy="1109662"/>
          </a:xfrm>
          <a:noFill/>
        </p:spPr>
        <p:txBody>
          <a:bodyPr/>
          <a:lstStyle/>
          <a:p>
            <a:r>
              <a:rPr lang="el-GR" sz="3600" dirty="0" smtClean="0">
                <a:latin typeface="Tahoma" charset="0"/>
              </a:rPr>
              <a:t>Βαρόμετρο ΕΒΕΘ</a:t>
            </a:r>
            <a:endParaRPr lang="uk-UA" sz="3600" dirty="0">
              <a:latin typeface="Tahoma" charset="0"/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35350" y="3924307"/>
            <a:ext cx="4351360" cy="4333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300" dirty="0" smtClean="0"/>
              <a:t>Έρευνα Καταναλωτών </a:t>
            </a:r>
            <a:endParaRPr lang="uk-UA" sz="2300" dirty="0"/>
          </a:p>
        </p:txBody>
      </p:sp>
      <p:pic>
        <p:nvPicPr>
          <p:cNvPr id="7" name="Picture 6" descr="logo-palmos_darke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8" name="Picture 16" descr="ΛΟΓΟΤΥΠΟ ΕΛΛΗΝΙΚΟ.jpg"/>
          <p:cNvPicPr>
            <a:picLocks noChangeAspect="1"/>
          </p:cNvPicPr>
          <p:nvPr/>
        </p:nvPicPr>
        <p:blipFill>
          <a:blip r:embed="rId3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859338" y="142852"/>
            <a:ext cx="3889375" cy="922351"/>
          </a:xfrm>
        </p:spPr>
        <p:txBody>
          <a:bodyPr/>
          <a:lstStyle/>
          <a:p>
            <a:pPr algn="r"/>
            <a:r>
              <a:rPr lang="el-GR" sz="3200" dirty="0" smtClean="0">
                <a:solidFill>
                  <a:schemeClr val="accent2"/>
                </a:solidFill>
                <a:latin typeface="Tahoma" charset="0"/>
              </a:rPr>
              <a:t>Έρευνα Βιομηχανίας</a:t>
            </a:r>
            <a:endParaRPr lang="uk-UA" sz="3200" dirty="0">
              <a:solidFill>
                <a:schemeClr val="accent2"/>
              </a:solidFill>
              <a:latin typeface="Tahoma" charset="0"/>
            </a:endParaRPr>
          </a:p>
        </p:txBody>
      </p:sp>
      <p:pic>
        <p:nvPicPr>
          <p:cNvPr id="6" name="Picture 5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9" name="Picture 16" descr="ΛΟΓΟΤΥΠΟ ΕΛΛΗΝΙΚΟ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7105069"/>
              </p:ext>
            </p:extLst>
          </p:nvPr>
        </p:nvGraphicFramePr>
        <p:xfrm>
          <a:off x="0" y="1911350"/>
          <a:ext cx="9091613" cy="4106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896" name="Φύλλο εργασίας" r:id="rId5" imgW="12668137" imgH="5286327" progId="Excel.Sheet.12">
                  <p:link updateAutomatic="1"/>
                </p:oleObj>
              </mc:Choice>
              <mc:Fallback>
                <p:oleObj name="Φύλλο εργασίας" r:id="rId5" imgW="12668137" imgH="5286327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0" y="1911350"/>
                        <a:ext cx="9091613" cy="4106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968905" y="71414"/>
            <a:ext cx="3889375" cy="922351"/>
          </a:xfrm>
        </p:spPr>
        <p:txBody>
          <a:bodyPr/>
          <a:lstStyle/>
          <a:p>
            <a:pPr algn="r"/>
            <a:r>
              <a:rPr lang="el-GR" sz="3200" dirty="0" smtClean="0">
                <a:solidFill>
                  <a:schemeClr val="accent2"/>
                </a:solidFill>
                <a:latin typeface="Tahoma" charset="0"/>
              </a:rPr>
              <a:t>Έρευνα Βιομηχανίας</a:t>
            </a:r>
            <a:endParaRPr lang="uk-UA" sz="3200" dirty="0">
              <a:solidFill>
                <a:schemeClr val="accent2"/>
              </a:solidFill>
              <a:latin typeface="Tahoma" charset="0"/>
            </a:endParaRPr>
          </a:p>
        </p:txBody>
      </p:sp>
      <p:pic>
        <p:nvPicPr>
          <p:cNvPr id="7" name="Picture 6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9" name="Picture 16" descr="ΛΟΓΟΤΥΠΟ ΕΛΛΗΝΙΚΟ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686518"/>
              </p:ext>
            </p:extLst>
          </p:nvPr>
        </p:nvGraphicFramePr>
        <p:xfrm>
          <a:off x="-252413" y="1774825"/>
          <a:ext cx="9290051" cy="423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20" name="Φύλλο εργασίας" r:id="rId5" imgW="12515607" imgH="5400675" progId="Excel.Sheet.12">
                  <p:link updateAutomatic="1"/>
                </p:oleObj>
              </mc:Choice>
              <mc:Fallback>
                <p:oleObj name="Φύλλο εργασίας" r:id="rId5" imgW="12515607" imgH="540067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252413" y="1774825"/>
                        <a:ext cx="9290051" cy="4238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968905" y="71414"/>
            <a:ext cx="3889375" cy="922351"/>
          </a:xfrm>
        </p:spPr>
        <p:txBody>
          <a:bodyPr/>
          <a:lstStyle/>
          <a:p>
            <a:pPr algn="r"/>
            <a:r>
              <a:rPr lang="el-GR" sz="3200" dirty="0" smtClean="0">
                <a:solidFill>
                  <a:schemeClr val="accent2"/>
                </a:solidFill>
                <a:latin typeface="Tahoma" charset="0"/>
              </a:rPr>
              <a:t>Έρευνα Βιομηχανίας</a:t>
            </a:r>
            <a:endParaRPr lang="uk-UA" sz="3200" dirty="0">
              <a:solidFill>
                <a:schemeClr val="accent2"/>
              </a:solidFill>
              <a:latin typeface="Tahoma" charset="0"/>
            </a:endParaRPr>
          </a:p>
        </p:txBody>
      </p:sp>
      <p:pic>
        <p:nvPicPr>
          <p:cNvPr id="7" name="Picture 6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9" name="Picture 16" descr="ΛΟΓΟΤΥΠΟ ΕΛΛΗΝΙΚΟ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6385197"/>
              </p:ext>
            </p:extLst>
          </p:nvPr>
        </p:nvGraphicFramePr>
        <p:xfrm>
          <a:off x="107950" y="1738313"/>
          <a:ext cx="8926513" cy="431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44" name="Φύλλο εργασίας" r:id="rId5" imgW="10572555" imgH="5867400" progId="Excel.Sheet.12">
                  <p:link updateAutomatic="1"/>
                </p:oleObj>
              </mc:Choice>
              <mc:Fallback>
                <p:oleObj name="Φύλλο εργασίας" r:id="rId5" imgW="10572555" imgH="586740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7950" y="1738313"/>
                        <a:ext cx="8926513" cy="4314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859338" y="363509"/>
            <a:ext cx="3889375" cy="922351"/>
          </a:xfrm>
        </p:spPr>
        <p:txBody>
          <a:bodyPr/>
          <a:lstStyle/>
          <a:p>
            <a:pPr algn="r"/>
            <a:r>
              <a:rPr lang="el-GR" sz="3200" dirty="0" smtClean="0">
                <a:solidFill>
                  <a:schemeClr val="accent2"/>
                </a:solidFill>
                <a:latin typeface="Tahoma" charset="0"/>
              </a:rPr>
              <a:t>Έρευνα Βιομηχανίας</a:t>
            </a:r>
            <a:endParaRPr lang="uk-UA" sz="3200" dirty="0">
              <a:solidFill>
                <a:schemeClr val="accent2"/>
              </a:solidFill>
              <a:latin typeface="Tahoma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6347972"/>
            <a:ext cx="286488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900" dirty="0" smtClean="0"/>
              <a:t>*Δείκτες για </a:t>
            </a:r>
            <a:r>
              <a:rPr lang="en-US" sz="900" dirty="0" smtClean="0"/>
              <a:t>EU </a:t>
            </a:r>
            <a:r>
              <a:rPr lang="el-GR" sz="900" dirty="0" smtClean="0"/>
              <a:t> &amp; Ελλάδα δεν συμπεριλαμβάνονται </a:t>
            </a:r>
            <a:endParaRPr lang="el-GR" sz="900" dirty="0"/>
          </a:p>
        </p:txBody>
      </p:sp>
      <p:pic>
        <p:nvPicPr>
          <p:cNvPr id="7" name="Picture 6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11" name="Picture 16" descr="ΛΟΓΟΤΥΠΟ ΕΛΛΗΝΙΚΟ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3655073"/>
              </p:ext>
            </p:extLst>
          </p:nvPr>
        </p:nvGraphicFramePr>
        <p:xfrm>
          <a:off x="111125" y="2139950"/>
          <a:ext cx="9034463" cy="3806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968" name="Φύλλο εργασίας" r:id="rId5" imgW="10486757" imgH="4438888" progId="Excel.Sheet.12">
                  <p:link updateAutomatic="1"/>
                </p:oleObj>
              </mc:Choice>
              <mc:Fallback>
                <p:oleObj name="Φύλλο εργασίας" r:id="rId5" imgW="10486757" imgH="443888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1125" y="2139950"/>
                        <a:ext cx="9034463" cy="3806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19475" y="2967038"/>
            <a:ext cx="4695825" cy="1109662"/>
          </a:xfrm>
          <a:noFill/>
        </p:spPr>
        <p:txBody>
          <a:bodyPr/>
          <a:lstStyle/>
          <a:p>
            <a:r>
              <a:rPr lang="el-GR" sz="3600" dirty="0" smtClean="0">
                <a:latin typeface="Tahoma" charset="0"/>
              </a:rPr>
              <a:t>Βαρόμετρο ΕΒΕΘ</a:t>
            </a:r>
            <a:endParaRPr lang="uk-UA" sz="3600" dirty="0">
              <a:latin typeface="Tahoma" charset="0"/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35350" y="3852869"/>
            <a:ext cx="4351360" cy="4333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300" dirty="0" smtClean="0"/>
              <a:t>Έρευνα Εμπορίου </a:t>
            </a:r>
            <a:endParaRPr lang="uk-UA" sz="2300" dirty="0"/>
          </a:p>
        </p:txBody>
      </p:sp>
      <p:pic>
        <p:nvPicPr>
          <p:cNvPr id="7" name="Picture 6" descr="logo-palmos_darke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8" name="Picture 16" descr="ΛΟΓΟΤΥΠΟ ΕΛΛΗΝΙΚΟ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859338" y="363509"/>
            <a:ext cx="3889375" cy="922351"/>
          </a:xfrm>
        </p:spPr>
        <p:txBody>
          <a:bodyPr/>
          <a:lstStyle/>
          <a:p>
            <a:pPr algn="r"/>
            <a:r>
              <a:rPr lang="el-GR" sz="3200" dirty="0" smtClean="0">
                <a:solidFill>
                  <a:schemeClr val="accent2"/>
                </a:solidFill>
                <a:latin typeface="Tahoma" charset="0"/>
              </a:rPr>
              <a:t>Έρευνα Εμπορίου</a:t>
            </a:r>
            <a:endParaRPr lang="uk-UA" sz="3200" dirty="0">
              <a:solidFill>
                <a:schemeClr val="accent2"/>
              </a:solidFill>
              <a:latin typeface="Tahoma" charset="0"/>
            </a:endParaRPr>
          </a:p>
        </p:txBody>
      </p:sp>
      <p:pic>
        <p:nvPicPr>
          <p:cNvPr id="7" name="Picture 6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9" name="Picture 16" descr="ΛΟΓΟΤΥΠΟ ΕΛΛΗΝΙΚΟ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2051900"/>
              </p:ext>
            </p:extLst>
          </p:nvPr>
        </p:nvGraphicFramePr>
        <p:xfrm>
          <a:off x="200025" y="2024063"/>
          <a:ext cx="8891588" cy="394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991" name="Φύλλο εργασίας" r:id="rId5" imgW="11887103" imgH="5267325" progId="Excel.Sheet.12">
                  <p:link updateAutomatic="1"/>
                </p:oleObj>
              </mc:Choice>
              <mc:Fallback>
                <p:oleObj name="Φύλλο εργασίας" r:id="rId5" imgW="11887103" imgH="52673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00025" y="2024063"/>
                        <a:ext cx="8891588" cy="3940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897467" y="142852"/>
            <a:ext cx="3889375" cy="922351"/>
          </a:xfrm>
        </p:spPr>
        <p:txBody>
          <a:bodyPr/>
          <a:lstStyle/>
          <a:p>
            <a:pPr algn="r"/>
            <a:r>
              <a:rPr lang="el-GR" sz="3200" dirty="0" smtClean="0">
                <a:solidFill>
                  <a:schemeClr val="accent2"/>
                </a:solidFill>
                <a:latin typeface="Tahoma" charset="0"/>
              </a:rPr>
              <a:t>Έρευνα Εμπορίου</a:t>
            </a:r>
            <a:endParaRPr lang="uk-UA" sz="3200" dirty="0">
              <a:solidFill>
                <a:schemeClr val="accent2"/>
              </a:solidFill>
              <a:latin typeface="Tahoma" charset="0"/>
            </a:endParaRPr>
          </a:p>
        </p:txBody>
      </p:sp>
      <p:pic>
        <p:nvPicPr>
          <p:cNvPr id="6" name="Picture 5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8" name="Picture 16" descr="ΛΟΓΟΤΥΠΟ ΕΛΛΗΝΙΚΟ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8083402"/>
              </p:ext>
            </p:extLst>
          </p:nvPr>
        </p:nvGraphicFramePr>
        <p:xfrm>
          <a:off x="195263" y="2043113"/>
          <a:ext cx="8920162" cy="3917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15" name="Φύλλο εργασίας" r:id="rId5" imgW="10905874" imgH="4886277" progId="Excel.Sheet.12">
                  <p:link updateAutomatic="1"/>
                </p:oleObj>
              </mc:Choice>
              <mc:Fallback>
                <p:oleObj name="Φύλλο εργασίας" r:id="rId5" imgW="10905874" imgH="4886277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95263" y="2043113"/>
                        <a:ext cx="8920162" cy="3917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897467" y="142852"/>
            <a:ext cx="3889375" cy="922351"/>
          </a:xfrm>
        </p:spPr>
        <p:txBody>
          <a:bodyPr/>
          <a:lstStyle/>
          <a:p>
            <a:pPr algn="r"/>
            <a:r>
              <a:rPr lang="el-GR" sz="3200" dirty="0" smtClean="0">
                <a:solidFill>
                  <a:schemeClr val="accent2"/>
                </a:solidFill>
                <a:latin typeface="Tahoma" charset="0"/>
              </a:rPr>
              <a:t>Έρευνα Εμπορίου</a:t>
            </a:r>
            <a:endParaRPr lang="uk-UA" sz="3200" dirty="0">
              <a:solidFill>
                <a:schemeClr val="accent2"/>
              </a:solidFill>
              <a:latin typeface="Tahoma" charset="0"/>
            </a:endParaRPr>
          </a:p>
        </p:txBody>
      </p:sp>
      <p:pic>
        <p:nvPicPr>
          <p:cNvPr id="6" name="Picture 5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8" name="Picture 16" descr="ΛΟΓΟΤΥΠΟ ΕΛΛΗΝΙΚΟ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4935419"/>
              </p:ext>
            </p:extLst>
          </p:nvPr>
        </p:nvGraphicFramePr>
        <p:xfrm>
          <a:off x="36513" y="1912938"/>
          <a:ext cx="8947150" cy="4087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39" name="Φύλλο εργασίας" r:id="rId5" imgW="11658308" imgH="5524690" progId="Excel.Sheet.12">
                  <p:link updateAutomatic="1"/>
                </p:oleObj>
              </mc:Choice>
              <mc:Fallback>
                <p:oleObj name="Φύλλο εργασίας" r:id="rId5" imgW="11658308" imgH="552469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6513" y="1912938"/>
                        <a:ext cx="8947150" cy="40878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897467" y="71414"/>
            <a:ext cx="3889375" cy="922351"/>
          </a:xfrm>
        </p:spPr>
        <p:txBody>
          <a:bodyPr/>
          <a:lstStyle/>
          <a:p>
            <a:pPr algn="r"/>
            <a:r>
              <a:rPr lang="el-GR" sz="3200" dirty="0" smtClean="0">
                <a:solidFill>
                  <a:schemeClr val="accent2"/>
                </a:solidFill>
                <a:latin typeface="Tahoma" charset="0"/>
              </a:rPr>
              <a:t>Έρευνα Εμπορίου</a:t>
            </a:r>
            <a:endParaRPr lang="uk-UA" sz="3200" dirty="0">
              <a:solidFill>
                <a:schemeClr val="accent2"/>
              </a:solidFill>
              <a:latin typeface="Tahoma" charset="0"/>
            </a:endParaRPr>
          </a:p>
        </p:txBody>
      </p:sp>
      <p:pic>
        <p:nvPicPr>
          <p:cNvPr id="6" name="Picture 5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9" name="Picture 16" descr="ΛΟΓΟΤΥΠΟ ΕΛΛΗΝΙΚΟ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5105019"/>
              </p:ext>
            </p:extLst>
          </p:nvPr>
        </p:nvGraphicFramePr>
        <p:xfrm>
          <a:off x="131763" y="1898650"/>
          <a:ext cx="9009062" cy="3995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63" name="Φύλλο εργασίας" r:id="rId5" imgW="12277620" imgH="5038963" progId="Excel.Sheet.12">
                  <p:link updateAutomatic="1"/>
                </p:oleObj>
              </mc:Choice>
              <mc:Fallback>
                <p:oleObj name="Φύλλο εργασίας" r:id="rId5" imgW="12277620" imgH="5038963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1763" y="1898650"/>
                        <a:ext cx="9009062" cy="39957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897467" y="71414"/>
            <a:ext cx="3889375" cy="922351"/>
          </a:xfrm>
        </p:spPr>
        <p:txBody>
          <a:bodyPr/>
          <a:lstStyle/>
          <a:p>
            <a:pPr algn="r"/>
            <a:r>
              <a:rPr lang="el-GR" sz="3200" dirty="0" smtClean="0">
                <a:solidFill>
                  <a:schemeClr val="accent2"/>
                </a:solidFill>
                <a:latin typeface="Tahoma" charset="0"/>
              </a:rPr>
              <a:t>Έρευνα Εμπορίου</a:t>
            </a:r>
            <a:endParaRPr lang="uk-UA" sz="3200" dirty="0">
              <a:solidFill>
                <a:schemeClr val="accent2"/>
              </a:solidFill>
              <a:latin typeface="Tahoma" charset="0"/>
            </a:endParaRPr>
          </a:p>
        </p:txBody>
      </p:sp>
      <p:pic>
        <p:nvPicPr>
          <p:cNvPr id="6" name="Picture 5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9" name="Picture 16" descr="ΛΟΓΟΤΥΠΟ ΕΛΛΗΝΙΚΟ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3767236"/>
              </p:ext>
            </p:extLst>
          </p:nvPr>
        </p:nvGraphicFramePr>
        <p:xfrm>
          <a:off x="23813" y="1901825"/>
          <a:ext cx="9094787" cy="405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087" name="Φύλλο εργασίας" r:id="rId5" imgW="12887057" imgH="5705380" progId="Excel.Sheet.12">
                  <p:link updateAutomatic="1"/>
                </p:oleObj>
              </mc:Choice>
              <mc:Fallback>
                <p:oleObj name="Φύλλο εργασίας" r:id="rId5" imgW="12887057" imgH="570538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3813" y="1901825"/>
                        <a:ext cx="9094787" cy="4057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859338" y="363509"/>
            <a:ext cx="3889375" cy="922351"/>
          </a:xfrm>
        </p:spPr>
        <p:txBody>
          <a:bodyPr/>
          <a:lstStyle/>
          <a:p>
            <a:pPr algn="r"/>
            <a:r>
              <a:rPr lang="el-GR" sz="3200" dirty="0" smtClean="0">
                <a:solidFill>
                  <a:schemeClr val="accent2"/>
                </a:solidFill>
                <a:latin typeface="Tahoma" charset="0"/>
              </a:rPr>
              <a:t>Έρευνα Καταναλωτών</a:t>
            </a:r>
            <a:endParaRPr lang="uk-UA" sz="3200" dirty="0">
              <a:solidFill>
                <a:schemeClr val="accent2"/>
              </a:solidFill>
              <a:latin typeface="Tahoma" charset="0"/>
            </a:endParaRPr>
          </a:p>
        </p:txBody>
      </p:sp>
      <p:pic>
        <p:nvPicPr>
          <p:cNvPr id="9" name="Picture 8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10" name="Picture 16" descr="ΛΟΓΟΤΥΠΟ ΕΛΛΗΝΙΚΟ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0675646"/>
              </p:ext>
            </p:extLst>
          </p:nvPr>
        </p:nvGraphicFramePr>
        <p:xfrm>
          <a:off x="57150" y="1878013"/>
          <a:ext cx="8964613" cy="414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02" name="Φύλλο εργασίας" r:id="rId5" imgW="11144201" imgH="5152977" progId="Excel.Sheet.12">
                  <p:link updateAutomatic="1"/>
                </p:oleObj>
              </mc:Choice>
              <mc:Fallback>
                <p:oleObj name="Φύλλο εργασίας" r:id="rId5" imgW="11144201" imgH="5152977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7150" y="1878013"/>
                        <a:ext cx="8964613" cy="4146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897467" y="149195"/>
            <a:ext cx="3889375" cy="922351"/>
          </a:xfrm>
        </p:spPr>
        <p:txBody>
          <a:bodyPr/>
          <a:lstStyle/>
          <a:p>
            <a:pPr algn="r"/>
            <a:r>
              <a:rPr lang="el-GR" sz="3200" dirty="0" smtClean="0">
                <a:solidFill>
                  <a:schemeClr val="accent2"/>
                </a:solidFill>
                <a:latin typeface="Tahoma" charset="0"/>
              </a:rPr>
              <a:t>Έρευνα Εμπορίου</a:t>
            </a:r>
            <a:endParaRPr lang="uk-UA" sz="3200" dirty="0">
              <a:solidFill>
                <a:schemeClr val="accent2"/>
              </a:solidFill>
              <a:latin typeface="Tahoma" charset="0"/>
            </a:endParaRPr>
          </a:p>
        </p:txBody>
      </p:sp>
      <p:pic>
        <p:nvPicPr>
          <p:cNvPr id="6" name="Picture 5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8" name="Picture 16" descr="ΛΟΓΟΤΥΠΟ ΕΛΛΗΝΙΚΟ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5466629"/>
              </p:ext>
            </p:extLst>
          </p:nvPr>
        </p:nvGraphicFramePr>
        <p:xfrm>
          <a:off x="127000" y="1744663"/>
          <a:ext cx="8877300" cy="4214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11" name="Φύλλο εργασίας" r:id="rId5" imgW="11972901" imgH="6210443" progId="Excel.Sheet.12">
                  <p:link updateAutomatic="1"/>
                </p:oleObj>
              </mc:Choice>
              <mc:Fallback>
                <p:oleObj name="Φύλλο εργασίας" r:id="rId5" imgW="11972901" imgH="6210443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7000" y="1744663"/>
                        <a:ext cx="8877300" cy="42148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897467" y="149195"/>
            <a:ext cx="3889375" cy="922351"/>
          </a:xfrm>
        </p:spPr>
        <p:txBody>
          <a:bodyPr/>
          <a:lstStyle/>
          <a:p>
            <a:pPr algn="r"/>
            <a:r>
              <a:rPr lang="el-GR" sz="3200" dirty="0" smtClean="0">
                <a:solidFill>
                  <a:schemeClr val="accent2"/>
                </a:solidFill>
                <a:latin typeface="Tahoma" charset="0"/>
              </a:rPr>
              <a:t>Έρευνα Εμπορίου</a:t>
            </a:r>
            <a:endParaRPr lang="uk-UA" sz="3200" dirty="0">
              <a:solidFill>
                <a:schemeClr val="accent2"/>
              </a:solidFill>
              <a:latin typeface="Tahoma" charset="0"/>
            </a:endParaRPr>
          </a:p>
        </p:txBody>
      </p:sp>
      <p:pic>
        <p:nvPicPr>
          <p:cNvPr id="6" name="Picture 5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8" name="Picture 16" descr="ΛΟΓΟΤΥΠΟ ΕΛΛΗΝΙΚΟ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7128961"/>
              </p:ext>
            </p:extLst>
          </p:nvPr>
        </p:nvGraphicFramePr>
        <p:xfrm>
          <a:off x="52388" y="1968500"/>
          <a:ext cx="8936037" cy="4006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35" name="Φύλλο εργασίας" r:id="rId5" imgW="12201355" imgH="5334000" progId="Excel.Sheet.12">
                  <p:link updateAutomatic="1"/>
                </p:oleObj>
              </mc:Choice>
              <mc:Fallback>
                <p:oleObj name="Φύλλο εργασίας" r:id="rId5" imgW="12201355" imgH="533400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2388" y="1968500"/>
                        <a:ext cx="8936037" cy="4006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19475" y="2967038"/>
            <a:ext cx="4695825" cy="1109662"/>
          </a:xfrm>
          <a:noFill/>
        </p:spPr>
        <p:txBody>
          <a:bodyPr/>
          <a:lstStyle/>
          <a:p>
            <a:r>
              <a:rPr lang="el-GR" sz="3600" dirty="0" smtClean="0">
                <a:latin typeface="Tahoma" charset="0"/>
              </a:rPr>
              <a:t>Βαρόμετρο ΕΒΕΘ</a:t>
            </a:r>
            <a:endParaRPr lang="uk-UA" sz="3600" dirty="0">
              <a:latin typeface="Tahoma" charset="0"/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35350" y="3861048"/>
            <a:ext cx="4351360" cy="4333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300" dirty="0" smtClean="0"/>
              <a:t>Έρευνα Υπηρεσιών </a:t>
            </a:r>
            <a:endParaRPr lang="uk-UA" sz="2300" dirty="0"/>
          </a:p>
        </p:txBody>
      </p:sp>
      <p:pic>
        <p:nvPicPr>
          <p:cNvPr id="7" name="Picture 6" descr="logo-palmos_darke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8" name="Picture 16" descr="ΛΟΓΟΤΥΠΟ ΕΛΛΗΝΙΚΟ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859338" y="363509"/>
            <a:ext cx="3889375" cy="922351"/>
          </a:xfrm>
        </p:spPr>
        <p:txBody>
          <a:bodyPr/>
          <a:lstStyle/>
          <a:p>
            <a:pPr algn="r"/>
            <a:r>
              <a:rPr lang="el-GR" sz="3200" dirty="0" smtClean="0">
                <a:solidFill>
                  <a:schemeClr val="accent2"/>
                </a:solidFill>
                <a:latin typeface="Tahoma" charset="0"/>
              </a:rPr>
              <a:t>Έρευνα Υπηρεσιών</a:t>
            </a:r>
            <a:endParaRPr lang="uk-UA" sz="3200" dirty="0">
              <a:solidFill>
                <a:schemeClr val="accent2"/>
              </a:solidFill>
              <a:latin typeface="Tahoma" charset="0"/>
            </a:endParaRPr>
          </a:p>
        </p:txBody>
      </p:sp>
      <p:pic>
        <p:nvPicPr>
          <p:cNvPr id="8" name="Picture 7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9" name="Picture 16" descr="ΛΟΓΟΤΥΠΟ ΕΛΛΗΝΙΚΟ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4317199"/>
              </p:ext>
            </p:extLst>
          </p:nvPr>
        </p:nvGraphicFramePr>
        <p:xfrm>
          <a:off x="25400" y="1793875"/>
          <a:ext cx="9021763" cy="4224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57" name="Φύλλο εργασίας" r:id="rId5" imgW="11534718" imgH="5600700" progId="Excel.Sheet.12">
                  <p:link updateAutomatic="1"/>
                </p:oleObj>
              </mc:Choice>
              <mc:Fallback>
                <p:oleObj name="Φύλλο εργασίας" r:id="rId5" imgW="11534718" imgH="560070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5400" y="1793875"/>
                        <a:ext cx="9021763" cy="4224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968905" y="71414"/>
            <a:ext cx="3889375" cy="922351"/>
          </a:xfrm>
        </p:spPr>
        <p:txBody>
          <a:bodyPr/>
          <a:lstStyle/>
          <a:p>
            <a:pPr algn="r"/>
            <a:r>
              <a:rPr lang="el-GR" sz="3200" dirty="0" smtClean="0">
                <a:solidFill>
                  <a:schemeClr val="accent2"/>
                </a:solidFill>
                <a:latin typeface="Tahoma" charset="0"/>
              </a:rPr>
              <a:t>Έρευνα Υπηρεσιών</a:t>
            </a:r>
            <a:endParaRPr lang="uk-UA" sz="3200" dirty="0">
              <a:solidFill>
                <a:schemeClr val="accent2"/>
              </a:solidFill>
              <a:latin typeface="Tahoma" charset="0"/>
            </a:endParaRPr>
          </a:p>
        </p:txBody>
      </p:sp>
      <p:pic>
        <p:nvPicPr>
          <p:cNvPr id="6" name="Picture 5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9" name="Picture 16" descr="ΛΟΓΟΤΥΠΟ ΕΛΛΗΝΙΚΟ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4501447"/>
              </p:ext>
            </p:extLst>
          </p:nvPr>
        </p:nvGraphicFramePr>
        <p:xfrm>
          <a:off x="0" y="2038350"/>
          <a:ext cx="9142413" cy="3992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66" name="Φύλλο εργασίας" r:id="rId5" imgW="10667887" imgH="4867275" progId="Excel.Sheet.12">
                  <p:link updateAutomatic="1"/>
                </p:oleObj>
              </mc:Choice>
              <mc:Fallback>
                <p:oleObj name="Φύλλο εργασίας" r:id="rId5" imgW="10667887" imgH="486727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0" y="2038350"/>
                        <a:ext cx="9142413" cy="3992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07442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968905" y="71414"/>
            <a:ext cx="3889375" cy="922351"/>
          </a:xfrm>
        </p:spPr>
        <p:txBody>
          <a:bodyPr/>
          <a:lstStyle/>
          <a:p>
            <a:pPr algn="r"/>
            <a:r>
              <a:rPr lang="el-GR" sz="3200" dirty="0" smtClean="0">
                <a:solidFill>
                  <a:schemeClr val="accent2"/>
                </a:solidFill>
                <a:latin typeface="Tahoma" charset="0"/>
              </a:rPr>
              <a:t>Έρευνα Υπηρεσιών</a:t>
            </a:r>
            <a:endParaRPr lang="uk-UA" sz="3200" dirty="0">
              <a:solidFill>
                <a:schemeClr val="accent2"/>
              </a:solidFill>
              <a:latin typeface="Tahoma" charset="0"/>
            </a:endParaRPr>
          </a:p>
        </p:txBody>
      </p:sp>
      <p:pic>
        <p:nvPicPr>
          <p:cNvPr id="6" name="Picture 5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9" name="Picture 16" descr="ΛΟΓΟΤΥΠΟ ΕΛΛΗΝΙΚΟ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1293852"/>
              </p:ext>
            </p:extLst>
          </p:nvPr>
        </p:nvGraphicFramePr>
        <p:xfrm>
          <a:off x="80963" y="1558925"/>
          <a:ext cx="8982075" cy="4456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205" name="Φύλλο εργασίας" r:id="rId5" imgW="8981889" imgH="4743593" progId="Excel.Sheet.12">
                  <p:link updateAutomatic="1"/>
                </p:oleObj>
              </mc:Choice>
              <mc:Fallback>
                <p:oleObj name="Φύλλο εργασίας" r:id="rId5" imgW="8981889" imgH="4743593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0963" y="1558925"/>
                        <a:ext cx="8982075" cy="44561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968905" y="71414"/>
            <a:ext cx="3889375" cy="922351"/>
          </a:xfrm>
        </p:spPr>
        <p:txBody>
          <a:bodyPr/>
          <a:lstStyle/>
          <a:p>
            <a:pPr algn="r"/>
            <a:r>
              <a:rPr lang="el-GR" sz="3200" dirty="0" smtClean="0">
                <a:solidFill>
                  <a:schemeClr val="accent2"/>
                </a:solidFill>
                <a:latin typeface="Tahoma" charset="0"/>
              </a:rPr>
              <a:t>Έρευνα Υπηρεσιών</a:t>
            </a:r>
            <a:endParaRPr lang="uk-UA" sz="3200" dirty="0">
              <a:solidFill>
                <a:schemeClr val="accent2"/>
              </a:solidFill>
              <a:latin typeface="Tahoma" charset="0"/>
            </a:endParaRPr>
          </a:p>
        </p:txBody>
      </p:sp>
      <p:pic>
        <p:nvPicPr>
          <p:cNvPr id="6" name="Picture 5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9" name="Picture 16" descr="ΛΟΓΟΤΥΠΟ ΕΛΛΗΝΙΚΟ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6870994"/>
              </p:ext>
            </p:extLst>
          </p:nvPr>
        </p:nvGraphicFramePr>
        <p:xfrm>
          <a:off x="-3175" y="1952625"/>
          <a:ext cx="9048750" cy="4097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229" name="Φύλλο εργασίας" r:id="rId5" imgW="10886807" imgH="5133975" progId="Excel.Sheet.12">
                  <p:link updateAutomatic="1"/>
                </p:oleObj>
              </mc:Choice>
              <mc:Fallback>
                <p:oleObj name="Φύλλο εργασίας" r:id="rId5" imgW="10886807" imgH="513397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3175" y="1952625"/>
                        <a:ext cx="9048750" cy="4097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20333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859338" y="71414"/>
            <a:ext cx="3889375" cy="922351"/>
          </a:xfrm>
        </p:spPr>
        <p:txBody>
          <a:bodyPr/>
          <a:lstStyle/>
          <a:p>
            <a:pPr algn="r"/>
            <a:r>
              <a:rPr lang="el-GR" sz="3200" dirty="0" smtClean="0">
                <a:solidFill>
                  <a:schemeClr val="accent2"/>
                </a:solidFill>
                <a:latin typeface="Tahoma" charset="0"/>
              </a:rPr>
              <a:t>Έρευνα Υπηρεσιών</a:t>
            </a:r>
            <a:endParaRPr lang="uk-UA" sz="3200" dirty="0">
              <a:solidFill>
                <a:schemeClr val="accent2"/>
              </a:solidFill>
              <a:latin typeface="Tahoma" charset="0"/>
            </a:endParaRPr>
          </a:p>
        </p:txBody>
      </p:sp>
      <p:pic>
        <p:nvPicPr>
          <p:cNvPr id="6" name="Picture 5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8" name="Picture 16" descr="ΛΟΓΟΤΥΠΟ ΕΛΛΗΝΙΚΟ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7301811"/>
              </p:ext>
            </p:extLst>
          </p:nvPr>
        </p:nvGraphicFramePr>
        <p:xfrm>
          <a:off x="128077" y="1988841"/>
          <a:ext cx="8962173" cy="40276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253" name="Φύλλο εργασίας" r:id="rId5" imgW="9839187" imgH="4305538" progId="Excel.Sheet.12">
                  <p:link updateAutomatic="1"/>
                </p:oleObj>
              </mc:Choice>
              <mc:Fallback>
                <p:oleObj name="Φύλλο εργασίας" r:id="rId5" imgW="9839187" imgH="430553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8077" y="1988841"/>
                        <a:ext cx="8962173" cy="40276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859338" y="142852"/>
            <a:ext cx="3889375" cy="922351"/>
          </a:xfrm>
        </p:spPr>
        <p:txBody>
          <a:bodyPr/>
          <a:lstStyle/>
          <a:p>
            <a:pPr algn="r"/>
            <a:r>
              <a:rPr lang="el-GR" sz="3200" dirty="0" smtClean="0">
                <a:solidFill>
                  <a:schemeClr val="accent2"/>
                </a:solidFill>
                <a:latin typeface="Tahoma" charset="0"/>
              </a:rPr>
              <a:t>Έρευνα Υπηρεσιών</a:t>
            </a:r>
            <a:endParaRPr lang="uk-UA" sz="3200" dirty="0">
              <a:solidFill>
                <a:schemeClr val="accent2"/>
              </a:solidFill>
              <a:latin typeface="Tahoma" charset="0"/>
            </a:endParaRPr>
          </a:p>
        </p:txBody>
      </p:sp>
      <p:pic>
        <p:nvPicPr>
          <p:cNvPr id="6" name="Picture 5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8" name="Picture 16" descr="ΛΟΓΟΤΥΠΟ ΕΛΛΗΝΙΚΟ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6098580"/>
              </p:ext>
            </p:extLst>
          </p:nvPr>
        </p:nvGraphicFramePr>
        <p:xfrm>
          <a:off x="179388" y="1520825"/>
          <a:ext cx="9105900" cy="440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68" name="Φύλλο εργασίας" r:id="rId5" imgW="9105819" imgH="4400550" progId="Excel.Sheet.12">
                  <p:link updateAutomatic="1"/>
                </p:oleObj>
              </mc:Choice>
              <mc:Fallback>
                <p:oleObj name="Φύλλο εργασίας" r:id="rId5" imgW="9105819" imgH="440055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79388" y="1520825"/>
                        <a:ext cx="9105900" cy="4400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859338" y="142852"/>
            <a:ext cx="3889375" cy="922351"/>
          </a:xfrm>
        </p:spPr>
        <p:txBody>
          <a:bodyPr/>
          <a:lstStyle/>
          <a:p>
            <a:pPr algn="r"/>
            <a:r>
              <a:rPr lang="el-GR" sz="3200" dirty="0" smtClean="0">
                <a:solidFill>
                  <a:schemeClr val="accent2"/>
                </a:solidFill>
                <a:latin typeface="Tahoma" charset="0"/>
              </a:rPr>
              <a:t>Έρευνα Υπηρεσιών</a:t>
            </a:r>
            <a:endParaRPr lang="uk-UA" sz="3200" dirty="0">
              <a:solidFill>
                <a:schemeClr val="accent2"/>
              </a:solidFill>
              <a:latin typeface="Tahoma" charset="0"/>
            </a:endParaRPr>
          </a:p>
        </p:txBody>
      </p:sp>
      <p:pic>
        <p:nvPicPr>
          <p:cNvPr id="6" name="Picture 5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8" name="Picture 16" descr="ΛΟΓΟΤΥΠΟ ΕΛΛΗΝΙΚΟ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8720487"/>
              </p:ext>
            </p:extLst>
          </p:nvPr>
        </p:nvGraphicFramePr>
        <p:xfrm>
          <a:off x="111125" y="2011363"/>
          <a:ext cx="9036050" cy="3930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277" name="Φύλλο εργασίας" r:id="rId5" imgW="10039042" imgH="4429220" progId="Excel.Sheet.12">
                  <p:link updateAutomatic="1"/>
                </p:oleObj>
              </mc:Choice>
              <mc:Fallback>
                <p:oleObj name="Φύλλο εργασίας" r:id="rId5" imgW="10039042" imgH="442922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1125" y="2011363"/>
                        <a:ext cx="9036050" cy="3930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4307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859338" y="142852"/>
            <a:ext cx="3889375" cy="922351"/>
          </a:xfrm>
        </p:spPr>
        <p:txBody>
          <a:bodyPr/>
          <a:lstStyle/>
          <a:p>
            <a:pPr algn="r"/>
            <a:r>
              <a:rPr lang="el-GR" sz="3200" dirty="0" smtClean="0">
                <a:solidFill>
                  <a:schemeClr val="accent2"/>
                </a:solidFill>
                <a:latin typeface="Tahoma" charset="0"/>
              </a:rPr>
              <a:t>Έρευνα Καταναλωτών</a:t>
            </a:r>
            <a:endParaRPr lang="uk-UA" sz="3200" dirty="0">
              <a:solidFill>
                <a:schemeClr val="accent2"/>
              </a:solidFill>
              <a:latin typeface="Tahoma" charset="0"/>
            </a:endParaRPr>
          </a:p>
        </p:txBody>
      </p:sp>
      <p:pic>
        <p:nvPicPr>
          <p:cNvPr id="6" name="Picture 5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8" name="Picture 16" descr="ΛΟΓΟΤΥΠΟ ΕΛΛΗΝΙΚΟ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3840374"/>
              </p:ext>
            </p:extLst>
          </p:nvPr>
        </p:nvGraphicFramePr>
        <p:xfrm>
          <a:off x="107504" y="1992313"/>
          <a:ext cx="8928992" cy="40485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26" name="Φύλλο εργασίας" r:id="rId5" imgW="9515402" imgH="4486227" progId="Excel.Sheet.12">
                  <p:link updateAutomatic="1"/>
                </p:oleObj>
              </mc:Choice>
              <mc:Fallback>
                <p:oleObj name="Φύλλο εργασίας" r:id="rId5" imgW="9515402" imgH="4486227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7504" y="1992313"/>
                        <a:ext cx="8928992" cy="40485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19475" y="2967038"/>
            <a:ext cx="4695825" cy="1109662"/>
          </a:xfrm>
          <a:noFill/>
        </p:spPr>
        <p:txBody>
          <a:bodyPr/>
          <a:lstStyle/>
          <a:p>
            <a:r>
              <a:rPr lang="el-GR" sz="3600" dirty="0" smtClean="0">
                <a:latin typeface="Tahoma" charset="0"/>
              </a:rPr>
              <a:t>Βαρόμετρο ΕΒΕΘ</a:t>
            </a:r>
            <a:endParaRPr lang="uk-UA" sz="3600" dirty="0">
              <a:latin typeface="Tahoma" charset="0"/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35350" y="3716338"/>
            <a:ext cx="4351360" cy="4333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300" dirty="0" smtClean="0"/>
              <a:t>Έρευνα Κατασκευών</a:t>
            </a:r>
            <a:endParaRPr lang="uk-UA" sz="2300" dirty="0"/>
          </a:p>
        </p:txBody>
      </p:sp>
      <p:pic>
        <p:nvPicPr>
          <p:cNvPr id="7" name="Picture 6" descr="logo-palmos_darke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8" name="Picture 16" descr="ΛΟΓΟΤΥΠΟ ΕΛΛΗΝΙΚΟ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859338" y="363509"/>
            <a:ext cx="3889375" cy="922351"/>
          </a:xfrm>
        </p:spPr>
        <p:txBody>
          <a:bodyPr/>
          <a:lstStyle/>
          <a:p>
            <a:pPr algn="r"/>
            <a:r>
              <a:rPr lang="el-GR" sz="3200" dirty="0" smtClean="0">
                <a:solidFill>
                  <a:schemeClr val="accent2"/>
                </a:solidFill>
                <a:latin typeface="Tahoma" charset="0"/>
              </a:rPr>
              <a:t>Έρευνα Κατασκευών</a:t>
            </a:r>
            <a:endParaRPr lang="uk-UA" sz="3200" dirty="0">
              <a:solidFill>
                <a:schemeClr val="accent2"/>
              </a:solidFill>
              <a:latin typeface="Tahoma" charset="0"/>
            </a:endParaRPr>
          </a:p>
        </p:txBody>
      </p:sp>
      <p:pic>
        <p:nvPicPr>
          <p:cNvPr id="7" name="Picture 6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9" name="Picture 16" descr="ΛΟΓΟΤΥΠΟ ΕΛΛΗΝΙΚΟ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7729353"/>
              </p:ext>
            </p:extLst>
          </p:nvPr>
        </p:nvGraphicFramePr>
        <p:xfrm>
          <a:off x="22225" y="1919288"/>
          <a:ext cx="9029700" cy="4027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299" name="Φύλλο εργασίας" r:id="rId5" imgW="11582384" imgH="5143643" progId="Excel.Sheet.12">
                  <p:link updateAutomatic="1"/>
                </p:oleObj>
              </mc:Choice>
              <mc:Fallback>
                <p:oleObj name="Φύλλο εργασίας" r:id="rId5" imgW="11582384" imgH="5143643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2225" y="1919288"/>
                        <a:ext cx="9029700" cy="40274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859338" y="363509"/>
            <a:ext cx="3889375" cy="922351"/>
          </a:xfrm>
        </p:spPr>
        <p:txBody>
          <a:bodyPr/>
          <a:lstStyle/>
          <a:p>
            <a:pPr algn="r"/>
            <a:r>
              <a:rPr lang="el-GR" sz="3200" dirty="0" smtClean="0">
                <a:solidFill>
                  <a:schemeClr val="accent2"/>
                </a:solidFill>
                <a:latin typeface="Tahoma" charset="0"/>
              </a:rPr>
              <a:t>Έρευνα Κατασκευών</a:t>
            </a:r>
            <a:endParaRPr lang="uk-UA" sz="3200" dirty="0">
              <a:solidFill>
                <a:schemeClr val="accent2"/>
              </a:solidFill>
              <a:latin typeface="Tahoma" charset="0"/>
            </a:endParaRPr>
          </a:p>
        </p:txBody>
      </p:sp>
      <p:pic>
        <p:nvPicPr>
          <p:cNvPr id="6" name="Picture 5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8" name="Picture 16" descr="ΛΟΓΟΤΥΠΟ ΕΛΛΗΝΙΚΟ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4078857"/>
              </p:ext>
            </p:extLst>
          </p:nvPr>
        </p:nvGraphicFramePr>
        <p:xfrm>
          <a:off x="88900" y="1843088"/>
          <a:ext cx="8990013" cy="417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23" name="Φύλλο εργασίας" r:id="rId5" imgW="11925235" imgH="5314998" progId="Excel.Sheet.12">
                  <p:link updateAutomatic="1"/>
                </p:oleObj>
              </mc:Choice>
              <mc:Fallback>
                <p:oleObj name="Φύλλο εργασίας" r:id="rId5" imgW="11925235" imgH="531499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8900" y="1843088"/>
                        <a:ext cx="8990013" cy="4175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859338" y="363509"/>
            <a:ext cx="3889375" cy="922351"/>
          </a:xfrm>
        </p:spPr>
        <p:txBody>
          <a:bodyPr/>
          <a:lstStyle/>
          <a:p>
            <a:pPr algn="r"/>
            <a:r>
              <a:rPr lang="el-GR" sz="3200" dirty="0" smtClean="0">
                <a:solidFill>
                  <a:schemeClr val="accent2"/>
                </a:solidFill>
                <a:latin typeface="Tahoma" charset="0"/>
              </a:rPr>
              <a:t>Έρευνα Κατασκευών</a:t>
            </a:r>
            <a:endParaRPr lang="uk-UA" sz="3200" dirty="0">
              <a:solidFill>
                <a:schemeClr val="accent2"/>
              </a:solidFill>
              <a:latin typeface="Tahoma" charset="0"/>
            </a:endParaRPr>
          </a:p>
        </p:txBody>
      </p:sp>
      <p:pic>
        <p:nvPicPr>
          <p:cNvPr id="6" name="Picture 5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8" name="Picture 16" descr="ΛΟΓΟΤΥΠΟ ΕΛΛΗΝΙΚΟ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3918123"/>
              </p:ext>
            </p:extLst>
          </p:nvPr>
        </p:nvGraphicFramePr>
        <p:xfrm>
          <a:off x="127000" y="1843088"/>
          <a:ext cx="8921750" cy="4217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47" name="Φύλλο εργασίας" r:id="rId5" imgW="10629754" imgH="5515023" progId="Excel.Sheet.12">
                  <p:link updateAutomatic="1"/>
                </p:oleObj>
              </mc:Choice>
              <mc:Fallback>
                <p:oleObj name="Φύλλο εργασίας" r:id="rId5" imgW="10629754" imgH="5515023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7000" y="1843088"/>
                        <a:ext cx="8921750" cy="4217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859338" y="214290"/>
            <a:ext cx="3889375" cy="922351"/>
          </a:xfrm>
        </p:spPr>
        <p:txBody>
          <a:bodyPr/>
          <a:lstStyle/>
          <a:p>
            <a:pPr algn="r"/>
            <a:r>
              <a:rPr lang="el-GR" sz="3200" dirty="0" smtClean="0">
                <a:solidFill>
                  <a:schemeClr val="accent2"/>
                </a:solidFill>
                <a:latin typeface="Tahoma" charset="0"/>
              </a:rPr>
              <a:t>Έρευνα Κατασκευών</a:t>
            </a:r>
            <a:endParaRPr lang="uk-UA" sz="3200" dirty="0">
              <a:solidFill>
                <a:schemeClr val="accent2"/>
              </a:solidFill>
              <a:latin typeface="Tahoma" charset="0"/>
            </a:endParaRPr>
          </a:p>
        </p:txBody>
      </p:sp>
      <p:pic>
        <p:nvPicPr>
          <p:cNvPr id="6" name="Picture 5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9" name="Picture 16" descr="ΛΟΓΟΤΥΠΟ ΕΛΛΗΝΙΚΟ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8548419"/>
              </p:ext>
            </p:extLst>
          </p:nvPr>
        </p:nvGraphicFramePr>
        <p:xfrm>
          <a:off x="100013" y="1846263"/>
          <a:ext cx="8950325" cy="410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71" name="Φύλλο εργασίας" r:id="rId5" imgW="11391722" imgH="5314998" progId="Excel.Sheet.12">
                  <p:link updateAutomatic="1"/>
                </p:oleObj>
              </mc:Choice>
              <mc:Fallback>
                <p:oleObj name="Φύλλο εργασίας" r:id="rId5" imgW="11391722" imgH="531499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0013" y="1846263"/>
                        <a:ext cx="8950325" cy="4102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859338" y="214290"/>
            <a:ext cx="3889375" cy="922351"/>
          </a:xfrm>
        </p:spPr>
        <p:txBody>
          <a:bodyPr/>
          <a:lstStyle/>
          <a:p>
            <a:pPr algn="r"/>
            <a:r>
              <a:rPr lang="el-GR" sz="3200" dirty="0" smtClean="0">
                <a:solidFill>
                  <a:schemeClr val="accent2"/>
                </a:solidFill>
                <a:latin typeface="Tahoma" charset="0"/>
              </a:rPr>
              <a:t>Έρευνα Κατασκευών</a:t>
            </a:r>
            <a:endParaRPr lang="uk-UA" sz="3200" dirty="0">
              <a:solidFill>
                <a:schemeClr val="accent2"/>
              </a:solidFill>
              <a:latin typeface="Tahoma" charset="0"/>
            </a:endParaRPr>
          </a:p>
        </p:txBody>
      </p:sp>
      <p:pic>
        <p:nvPicPr>
          <p:cNvPr id="6" name="Picture 5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9" name="Picture 16" descr="ΛΟΓΟΤΥΠΟ ΕΛΛΗΝΙΚΟ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7085981"/>
              </p:ext>
            </p:extLst>
          </p:nvPr>
        </p:nvGraphicFramePr>
        <p:xfrm>
          <a:off x="146050" y="1841500"/>
          <a:ext cx="8909050" cy="417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395" name="Φύλλο εργασίας" r:id="rId5" imgW="11915702" imgH="5439013" progId="Excel.Sheet.12">
                  <p:link updateAutomatic="1"/>
                </p:oleObj>
              </mc:Choice>
              <mc:Fallback>
                <p:oleObj name="Φύλλο εργασίας" r:id="rId5" imgW="11915702" imgH="5439013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6050" y="1841500"/>
                        <a:ext cx="8909050" cy="417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19475" y="2967038"/>
            <a:ext cx="4695825" cy="1109662"/>
          </a:xfrm>
          <a:noFill/>
        </p:spPr>
        <p:txBody>
          <a:bodyPr/>
          <a:lstStyle/>
          <a:p>
            <a:r>
              <a:rPr lang="el-GR" sz="3600" dirty="0" smtClean="0">
                <a:latin typeface="Tahoma" charset="0"/>
              </a:rPr>
              <a:t>Βαρόμετρο ΕΒΕΘ</a:t>
            </a:r>
            <a:endParaRPr lang="uk-UA" sz="3600" dirty="0">
              <a:latin typeface="Tahoma" charset="0"/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35350" y="3852869"/>
            <a:ext cx="4351360" cy="4333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300" dirty="0" smtClean="0"/>
              <a:t>Εξέλιξη Δεικτών 2009 – 20</a:t>
            </a:r>
            <a:r>
              <a:rPr lang="en-US" sz="2300" dirty="0" smtClean="0"/>
              <a:t>2</a:t>
            </a:r>
            <a:r>
              <a:rPr lang="el-GR" sz="2300" smtClean="0"/>
              <a:t>3 </a:t>
            </a:r>
            <a:endParaRPr lang="uk-UA" sz="2300" dirty="0"/>
          </a:p>
        </p:txBody>
      </p:sp>
      <p:pic>
        <p:nvPicPr>
          <p:cNvPr id="6" name="Picture 5" descr="logo-palmos_darke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8" name="Picture 16" descr="ΛΟΓΟΤΥΠΟ ΕΛΛΗΝΙΚΟ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859338" y="142852"/>
            <a:ext cx="3889375" cy="922351"/>
          </a:xfrm>
        </p:spPr>
        <p:txBody>
          <a:bodyPr/>
          <a:lstStyle/>
          <a:p>
            <a:pPr algn="r"/>
            <a:r>
              <a:rPr lang="el-GR" sz="3200" dirty="0" smtClean="0">
                <a:solidFill>
                  <a:schemeClr val="accent2"/>
                </a:solidFill>
                <a:latin typeface="Tahoma" charset="0"/>
              </a:rPr>
              <a:t>Έρευνα Καταναλωτών</a:t>
            </a:r>
            <a:endParaRPr lang="uk-UA" sz="3200" dirty="0">
              <a:solidFill>
                <a:schemeClr val="accent2"/>
              </a:solidFill>
              <a:latin typeface="Tahoma" charset="0"/>
            </a:endParaRPr>
          </a:p>
        </p:txBody>
      </p:sp>
      <p:pic>
        <p:nvPicPr>
          <p:cNvPr id="6" name="Picture 5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10" name="Picture 16" descr="ΛΟΓΟΤΥΠΟ ΕΛΛΗΝΙΚΟ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1221990"/>
              </p:ext>
            </p:extLst>
          </p:nvPr>
        </p:nvGraphicFramePr>
        <p:xfrm>
          <a:off x="0" y="1773238"/>
          <a:ext cx="9040813" cy="415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50" name="Φύλλο εργασίας" r:id="rId5" imgW="9410538" imgH="4067175" progId="Excel.Sheet.12">
                  <p:link updateAutomatic="1"/>
                </p:oleObj>
              </mc:Choice>
              <mc:Fallback>
                <p:oleObj name="Φύλλο εργασίας" r:id="rId5" imgW="9410538" imgH="406717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0" y="1773238"/>
                        <a:ext cx="9040813" cy="415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859338" y="71414"/>
            <a:ext cx="3889375" cy="922351"/>
          </a:xfrm>
        </p:spPr>
        <p:txBody>
          <a:bodyPr/>
          <a:lstStyle/>
          <a:p>
            <a:pPr algn="r"/>
            <a:r>
              <a:rPr lang="el-GR" sz="3200" dirty="0" smtClean="0">
                <a:solidFill>
                  <a:schemeClr val="accent2"/>
                </a:solidFill>
                <a:latin typeface="Tahoma" charset="0"/>
              </a:rPr>
              <a:t>Έρευνα Καταναλωτών</a:t>
            </a:r>
            <a:endParaRPr lang="uk-UA" sz="3200" dirty="0">
              <a:solidFill>
                <a:schemeClr val="accent2"/>
              </a:solidFill>
              <a:latin typeface="Tahoma" charset="0"/>
            </a:endParaRPr>
          </a:p>
        </p:txBody>
      </p:sp>
      <p:pic>
        <p:nvPicPr>
          <p:cNvPr id="6" name="Picture 5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9" name="Picture 16" descr="ΛΟΓΟΤΥΠΟ ΕΛΛΗΝΙΚΟ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3093777"/>
              </p:ext>
            </p:extLst>
          </p:nvPr>
        </p:nvGraphicFramePr>
        <p:xfrm>
          <a:off x="103188" y="1677988"/>
          <a:ext cx="8937625" cy="4338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373" name="Φύλλο εργασίας" r:id="rId5" imgW="8772501" imgH="5076968" progId="Excel.Sheet.12">
                  <p:link updateAutomatic="1"/>
                </p:oleObj>
              </mc:Choice>
              <mc:Fallback>
                <p:oleObj name="Φύλλο εργασίας" r:id="rId5" imgW="8772501" imgH="507696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3188" y="1677988"/>
                        <a:ext cx="8937625" cy="43386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859338" y="71414"/>
            <a:ext cx="3889375" cy="922351"/>
          </a:xfrm>
        </p:spPr>
        <p:txBody>
          <a:bodyPr/>
          <a:lstStyle/>
          <a:p>
            <a:pPr algn="r"/>
            <a:r>
              <a:rPr lang="el-GR" sz="3200" dirty="0" smtClean="0">
                <a:solidFill>
                  <a:schemeClr val="accent2"/>
                </a:solidFill>
                <a:latin typeface="Tahoma" charset="0"/>
              </a:rPr>
              <a:t>Έρευνα Καταναλωτών</a:t>
            </a:r>
            <a:endParaRPr lang="uk-UA" sz="3200" dirty="0">
              <a:solidFill>
                <a:schemeClr val="accent2"/>
              </a:solidFill>
              <a:latin typeface="Tahoma" charset="0"/>
            </a:endParaRPr>
          </a:p>
        </p:txBody>
      </p:sp>
      <p:pic>
        <p:nvPicPr>
          <p:cNvPr id="6" name="Picture 5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9" name="Picture 16" descr="ΛΟΓΟΤΥΠΟ ΕΛΛΗΝΙΚΟ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3154526"/>
              </p:ext>
            </p:extLst>
          </p:nvPr>
        </p:nvGraphicFramePr>
        <p:xfrm>
          <a:off x="106363" y="1947863"/>
          <a:ext cx="8931275" cy="419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397" name="Φύλλο εργασίας" r:id="rId5" imgW="9496336" imgH="4610243" progId="Excel.Sheet.12">
                  <p:link updateAutomatic="1"/>
                </p:oleObj>
              </mc:Choice>
              <mc:Fallback>
                <p:oleObj name="Φύλλο εργασίας" r:id="rId5" imgW="9496336" imgH="4610243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6363" y="1947863"/>
                        <a:ext cx="8931275" cy="4197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859338" y="214290"/>
            <a:ext cx="3889375" cy="922351"/>
          </a:xfrm>
        </p:spPr>
        <p:txBody>
          <a:bodyPr/>
          <a:lstStyle/>
          <a:p>
            <a:pPr algn="r"/>
            <a:r>
              <a:rPr lang="el-GR" sz="3200" dirty="0" smtClean="0">
                <a:solidFill>
                  <a:schemeClr val="accent2"/>
                </a:solidFill>
                <a:latin typeface="Tahoma" charset="0"/>
              </a:rPr>
              <a:t>Έρευνα Καταναλωτών</a:t>
            </a:r>
            <a:endParaRPr lang="uk-UA" sz="3200" dirty="0">
              <a:solidFill>
                <a:schemeClr val="accent2"/>
              </a:solidFill>
              <a:latin typeface="Tahoma" charset="0"/>
            </a:endParaRPr>
          </a:p>
        </p:txBody>
      </p:sp>
      <p:pic>
        <p:nvPicPr>
          <p:cNvPr id="6" name="Picture 5" descr="logo-palmos_dark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10" name="Picture 16" descr="ΛΟΓΟΤΥΠΟ ΕΛΛΗΝΙΚΟ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2050608"/>
              </p:ext>
            </p:extLst>
          </p:nvPr>
        </p:nvGraphicFramePr>
        <p:xfrm>
          <a:off x="77788" y="2012950"/>
          <a:ext cx="8958262" cy="4125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0" name="Φύλλο εργασίας" r:id="rId6" imgW="9724790" imgH="4514898" progId="Excel.Sheet.12">
                  <p:link updateAutomatic="1"/>
                </p:oleObj>
              </mc:Choice>
              <mc:Fallback>
                <p:oleObj name="Φύλλο εργασίας" r:id="rId6" imgW="9724790" imgH="451489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7788" y="2012950"/>
                        <a:ext cx="8958262" cy="41259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">
  <a:themeElements>
    <a:clrScheme name="template 5">
      <a:dk1>
        <a:srgbClr val="111111"/>
      </a:dk1>
      <a:lt1>
        <a:srgbClr val="FFFFFF"/>
      </a:lt1>
      <a:dk2>
        <a:srgbClr val="000000"/>
      </a:dk2>
      <a:lt2>
        <a:srgbClr val="663300"/>
      </a:lt2>
      <a:accent1>
        <a:srgbClr val="CC6600"/>
      </a:accent1>
      <a:accent2>
        <a:srgbClr val="800000"/>
      </a:accent2>
      <a:accent3>
        <a:srgbClr val="FFFFFF"/>
      </a:accent3>
      <a:accent4>
        <a:srgbClr val="0D0D0D"/>
      </a:accent4>
      <a:accent5>
        <a:srgbClr val="E2B8AA"/>
      </a:accent5>
      <a:accent6>
        <a:srgbClr val="730000"/>
      </a:accent6>
      <a:hlink>
        <a:srgbClr val="FFCC66"/>
      </a:hlink>
      <a:folHlink>
        <a:srgbClr val="EAEAEA"/>
      </a:folHlink>
    </a:clrScheme>
    <a:fontScheme name="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mplate 1">
        <a:dk1>
          <a:srgbClr val="111111"/>
        </a:dk1>
        <a:lt1>
          <a:srgbClr val="FFFFFF"/>
        </a:lt1>
        <a:dk2>
          <a:srgbClr val="000000"/>
        </a:dk2>
        <a:lt2>
          <a:srgbClr val="800000"/>
        </a:lt2>
        <a:accent1>
          <a:srgbClr val="CC0000"/>
        </a:accent1>
        <a:accent2>
          <a:srgbClr val="FFFF99"/>
        </a:accent2>
        <a:accent3>
          <a:srgbClr val="FFFFFF"/>
        </a:accent3>
        <a:accent4>
          <a:srgbClr val="0D0D0D"/>
        </a:accent4>
        <a:accent5>
          <a:srgbClr val="E2AAAA"/>
        </a:accent5>
        <a:accent6>
          <a:srgbClr val="E7E78A"/>
        </a:accent6>
        <a:hlink>
          <a:srgbClr val="B2B2B2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2">
        <a:dk1>
          <a:srgbClr val="111111"/>
        </a:dk1>
        <a:lt1>
          <a:srgbClr val="FFFFFF"/>
        </a:lt1>
        <a:dk2>
          <a:srgbClr val="000000"/>
        </a:dk2>
        <a:lt2>
          <a:srgbClr val="993300"/>
        </a:lt2>
        <a:accent1>
          <a:srgbClr val="FFCC66"/>
        </a:accent1>
        <a:accent2>
          <a:srgbClr val="FF6600"/>
        </a:accent2>
        <a:accent3>
          <a:srgbClr val="FFFFFF"/>
        </a:accent3>
        <a:accent4>
          <a:srgbClr val="0D0D0D"/>
        </a:accent4>
        <a:accent5>
          <a:srgbClr val="FFE2B8"/>
        </a:accent5>
        <a:accent6>
          <a:srgbClr val="E75C00"/>
        </a:accent6>
        <a:hlink>
          <a:srgbClr val="FF9933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3">
        <a:dk1>
          <a:srgbClr val="111111"/>
        </a:dk1>
        <a:lt1>
          <a:srgbClr val="FFFFFF"/>
        </a:lt1>
        <a:dk2>
          <a:srgbClr val="000000"/>
        </a:dk2>
        <a:lt2>
          <a:srgbClr val="996633"/>
        </a:lt2>
        <a:accent1>
          <a:srgbClr val="FFCC66"/>
        </a:accent1>
        <a:accent2>
          <a:srgbClr val="800000"/>
        </a:accent2>
        <a:accent3>
          <a:srgbClr val="FFFFFF"/>
        </a:accent3>
        <a:accent4>
          <a:srgbClr val="0D0D0D"/>
        </a:accent4>
        <a:accent5>
          <a:srgbClr val="FFE2B8"/>
        </a:accent5>
        <a:accent6>
          <a:srgbClr val="730000"/>
        </a:accent6>
        <a:hlink>
          <a:srgbClr val="FF9933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4">
        <a:dk1>
          <a:srgbClr val="111111"/>
        </a:dk1>
        <a:lt1>
          <a:srgbClr val="FFFFFF"/>
        </a:lt1>
        <a:dk2>
          <a:srgbClr val="000000"/>
        </a:dk2>
        <a:lt2>
          <a:srgbClr val="663300"/>
        </a:lt2>
        <a:accent1>
          <a:srgbClr val="FF9966"/>
        </a:accent1>
        <a:accent2>
          <a:srgbClr val="800000"/>
        </a:accent2>
        <a:accent3>
          <a:srgbClr val="FFFFFF"/>
        </a:accent3>
        <a:accent4>
          <a:srgbClr val="0D0D0D"/>
        </a:accent4>
        <a:accent5>
          <a:srgbClr val="FFCAB8"/>
        </a:accent5>
        <a:accent6>
          <a:srgbClr val="730000"/>
        </a:accent6>
        <a:hlink>
          <a:srgbClr val="FFCC66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5">
        <a:dk1>
          <a:srgbClr val="111111"/>
        </a:dk1>
        <a:lt1>
          <a:srgbClr val="FFFFFF"/>
        </a:lt1>
        <a:dk2>
          <a:srgbClr val="000000"/>
        </a:dk2>
        <a:lt2>
          <a:srgbClr val="663300"/>
        </a:lt2>
        <a:accent1>
          <a:srgbClr val="CC6600"/>
        </a:accent1>
        <a:accent2>
          <a:srgbClr val="800000"/>
        </a:accent2>
        <a:accent3>
          <a:srgbClr val="FFFFFF"/>
        </a:accent3>
        <a:accent4>
          <a:srgbClr val="0D0D0D"/>
        </a:accent4>
        <a:accent5>
          <a:srgbClr val="E2B8AA"/>
        </a:accent5>
        <a:accent6>
          <a:srgbClr val="730000"/>
        </a:accent6>
        <a:hlink>
          <a:srgbClr val="FFCC66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</Template>
  <TotalTime>10471</TotalTime>
  <Words>195</Words>
  <Application>Microsoft Office PowerPoint</Application>
  <PresentationFormat>Προβολή στην οθόνη (4:3)</PresentationFormat>
  <Paragraphs>69</Paragraphs>
  <Slides>56</Slides>
  <Notes>2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Συνδέσεις</vt:lpstr>
      </vt:variant>
      <vt:variant>
        <vt:i4>48</vt:i4>
      </vt:variant>
      <vt:variant>
        <vt:lpstr>Τίτλοι διαφανειών</vt:lpstr>
      </vt:variant>
      <vt:variant>
        <vt:i4>56</vt:i4>
      </vt:variant>
    </vt:vector>
  </HeadingPairs>
  <TitlesOfParts>
    <vt:vector size="107" baseType="lpstr">
      <vt:lpstr>Arial</vt:lpstr>
      <vt:lpstr>Tahoma</vt:lpstr>
      <vt:lpstr>template</vt:lpstr>
      <vt:lpstr>file:///\\PALMOSANALYSIS\Data\Palmos%20Analysis\PrimoQ\ΕΒΕΘ\ΒΑΡΟΜΕΤΡΟ%20ΕΒΕΘ\Βαρόμετρο%20ΕΒΕΘ%20-%20Σεπτέμβριος%202023\ΑΠΟΤΕΛΕΣΜΑΤΑ\ΕΠΕΞΕΡΓΑΣΙΑ_ΧΡΟΝΟΣΕΙΡΩΝ_Σεπτέμβριος_2023.xlsx!ΣΥΓΚΡΙΤΙΚΑ%20ΚΑΤΑΝΑΛΩΤΕΣ!%5bΕΠΕΞΕΡΓΑΣΙΑ_ΧΡΟΝΟΣΕΙΡΩΝ_Σεπτέμβριος_2023.xlsx%5dΣΥΓΚΡΙΤΙΚΑ%20ΚΑΤΑΝΑΛΩΤΕΣ%2022%20-%20Γράφημα-1</vt:lpstr>
      <vt:lpstr>file:///\\PALMOSANALYSIS\Data\Palmos%20Analysis\PrimoQ\ΕΒΕΘ\ΒΑΡΟΜΕΤΡΟ%20ΕΒΕΘ\Βαρόμετρο%20ΕΒΕΘ%20-%20Σεπτέμβριος%202023\ΑΠΟΤΕΛΕΣΜΑΤΑ\ΕΠΕΞΕΡΓΑΣΙΑ_ΧΡΟΝΟΣΕΙΡΩΝ_Σεπτέμβριος_2023.xlsx!ΣΥΓΚΡΙΤΙΚΑ%20ΚΑΤΑΝΑΛΩΤΕΣ!%5bΕΠΕΞΕΡΓΑΣΙΑ_ΧΡΟΝΟΣΕΙΡΩΝ_Σεπτέμβριος_2023.xlsx%5dΣΥΓΚΡΙΤΙΚΑ%20ΚΑΤΑΝΑΛΩΤΕΣ%2021%20-%20Γράφημα-1</vt:lpstr>
      <vt:lpstr>file:///\\PALMOSANALYSIS\Data\Palmos%20Analysis\PrimoQ\ΕΒΕΘ\ΒΑΡΟΜΕΤΡΟ%20ΕΒΕΘ\Βαρόμετρο%20ΕΒΕΘ%20-%20Σεπτέμβριος%202023\ΑΠΟΤΕΛΕΣΜΑΤΑ\ΕΠΕΞΕΡΓΑΣΙΑ_ΧΡΟΝΟΣΕΙΡΩΝ_Σεπτέμβριος_2023.xlsx!ΣΥΓΚΡΙΤΙΚΑ%20ΚΑΤΑΝΑΛΩΤΕΣ!%5bΕΠΕΞΕΡΓΑΣΙΑ_ΧΡΟΝΟΣΕΙΡΩΝ_Σεπτέμβριος_2023.xlsx%5dΣΥΓΚΡΙΤΙΚΑ%20ΚΑΤΑΝΑΛΩΤΕΣ%2018%20-%20Γράφημα</vt:lpstr>
      <vt:lpstr>file:///\\PALMOSANALYSIS\Data\Palmos%20Analysis\PrimoQ\ΕΒΕΘ\ΒΑΡΟΜΕΤΡΟ%20ΕΒΕΘ\Βαρόμετρο%20ΕΒΕΘ%20-%20Σεπτέμβριος%202023\ΑΠΟΤΕΛΕΣΜΑΤΑ\ΕΠΕΞΕΡΓΑΣΙΑ_ΧΡΟΝΟΣΕΙΡΩΝ_Σεπτέμβριος_2023.xlsx!ΣΥΓΚΡΙΤΙΚΑ%20ΚΑΤΑΝΑΛΩΤΕΣ!%5bΕΠΕΞΕΡΓΑΣΙΑ_ΧΡΟΝΟΣΕΙΡΩΝ_Σεπτέμβριος_2023.xlsx%5dΣΥΓΚΡΙΤΙΚΑ%20ΚΑΤΑΝΑΛΩΤΕΣ%2021%20-%20Γράφημα</vt:lpstr>
      <vt:lpstr>file:///\\PALMOSANALYSIS\Data\Palmos%20Analysis\PrimoQ\ΕΒΕΘ\ΒΑΡΟΜΕΤΡΟ%20ΕΒΕΘ\Βαρόμετρο%20ΕΒΕΘ%20-%20Σεπτέμβριος%202023\ΑΠΟΤΕΛΕΣΜΑΤΑ\ΕΠΕΞΕΡΓΑΣΙΑ_ΧΡΟΝΟΣΕΙΡΩΝ_Σεπτέμβριος_2023.xlsx!ΣΥΓΚΡΙΤΙΚΑ%20ΚΑΤΑΝΑΛΩΤΕΣ!%5bΕΠΕΞΕΡΓΑΣΙΑ_ΧΡΟΝΟΣΕΙΡΩΝ_Σεπτέμβριος_2023.xlsx%5dΣΥΓΚΡΙΤΙΚΑ%20ΚΑΤΑΝΑΛΩΤΕΣ%2022%20-%20Γράφημα</vt:lpstr>
      <vt:lpstr>file:///\\PALMOSANALYSIS\Data\Palmos%20Analysis\PrimoQ\ΕΒΕΘ\ΒΑΡΟΜΕΤΡΟ%20ΕΒΕΘ\Βαρόμετρο%20ΕΒΕΘ%20-%20Σεπτέμβριος%202023\ΑΠΟΤΕΛΕΣΜΑΤΑ\ΕΠΕΞΕΡΓΑΣΙΑ_ΧΡΟΝΟΣΕΙΡΩΝ_Σεπτέμβριος_2023.xlsx!ΣΥΓΚΡΙΤΙΚΑ%20ΚΑΤΑΝΑΛΩΤΕΣ!%5bΕΠΕΞΕΡΓΑΣΙΑ_ΧΡΟΝΟΣΕΙΡΩΝ_Σεπτέμβριος_2023.xlsx%5dΣΥΓΚΡΙΤΙΚΑ%20ΚΑΤΑΝΑΛΩΤΕΣ%2010%20-%20Γράφημα-1</vt:lpstr>
      <vt:lpstr>file:///\\PALMOSANALYSIS\Data\Palmos%20Analysis\PrimoQ\ΕΒΕΘ\ΒΑΡΟΜΕΤΡΟ%20ΕΒΕΘ\Βαρόμετρο%20ΕΒΕΘ%20-%20Σεπτέμβριος%202023\ΑΠΟΤΕΛΕΣΜΑΤΑ\ΕΠΕΞΕΡΓΑΣΙΑ_ΧΡΟΝΟΣΕΙΡΩΝ_Σεπτέμβριος_2023.xlsx!ΣΥΓΚΡΙΤΙΚΑ%20ΚΑΤΑΝΑΛΩΤΕΣ!%5bΕΠΕΞΕΡΓΑΣΙΑ_ΧΡΟΝΟΣΕΙΡΩΝ_Σεπτέμβριος_2023.xlsx%5dΣΥΓΚΡΙΤΙΚΑ%20ΚΑΤΑΝΑΛΩΤΕΣ%2011%20-%20Γράφημα</vt:lpstr>
      <vt:lpstr>file:///\\PALMOSANALYSIS\Data\Palmos%20Analysis\PrimoQ\ΕΒΕΘ\ΒΑΡΟΜΕΤΡΟ%20ΕΒΕΘ\Βαρόμετρο%20ΕΒΕΘ%20-%20Σεπτέμβριος%202023\ΑΠΟΤΕΛΕΣΜΑΤΑ\ΕΠΕΞΕΡΓΑΣΙΑ_ΧΡΟΝΟΣΕΙΡΩΝ_Σεπτέμβριος_2023.xlsx!ΣΥΓΚΡΙΤΙΚΑ%20ΚΑΤΑΝΑΛΩΤΕΣ!%5bΕΠΕΞΕΡΓΑΣΙΑ_ΧΡΟΝΟΣΕΙΡΩΝ_Σεπτέμβριος_2023.xlsx%5dΣΥΓΚΡΙΤΙΚΑ%20ΚΑΤΑΝΑΛΩΤΕΣ%2012%20-%20Γράφημα</vt:lpstr>
      <vt:lpstr>file:///\\PALMOSANALYSIS\Data\Palmos%20Analysis\PrimoQ\ΕΒΕΘ\ΒΑΡΟΜΕΤΡΟ%20ΕΒΕΘ\Βαρόμετρο%20ΕΒΕΘ%20-%20Σεπτέμβριος%202023\ΑΠΟΤΕΛΕΣΜΑΤΑ\ΕΠΕΞΕΡΓΑΣΙΑ_ΧΡΟΝΟΣΕΙΡΩΝ_Σεπτέμβριος_2023.xlsx!ΣΥΓΚΡΙΤΙΚΑ%20ΚΑΤΑΝΑΛΩΤΕΣ!%5bΕΠΕΞΕΡΓΑΣΙΑ_ΧΡΟΝΟΣΕΙΡΩΝ_Σεπτέμβριος_2023.xlsx%5dΣΥΓΚΡΙΤΙΚΑ%20ΚΑΤΑΝΑΛΩΤΕΣ%2013%20-%20Γράφημα</vt:lpstr>
      <vt:lpstr>file:///\\PALMOSANALYSIS\Data\Palmos%20Analysis\PrimoQ\ΕΒΕΘ\ΒΑΡΟΜΕΤΡΟ%20ΕΒΕΘ\Βαρόμετρο%20ΕΒΕΘ%20-%20Σεπτέμβριος%202023\ΑΠΟΤΕΛΕΣΜΑΤΑ\ΕΠΕΞΕΡΓΑΣΙΑ_ΧΡΟΝΟΣΕΙΡΩΝ_Σεπτέμβριος_2023.xlsx!ΣΥΓΚΡΙΤΙΚΑ%20ΚΑΤΑΝΑΛΩΤΕΣ!%5bΕΠΕΞΕΡΓΑΣΙΑ_ΧΡΟΝΟΣΕΙΡΩΝ_Σεπτέμβριος_2023.xlsx%5dΣΥΓΚΡΙΤΙΚΑ%20ΚΑΤΑΝΑΛΩΤΕΣ%2014%20-%20Γράφημα</vt:lpstr>
      <vt:lpstr>file:///\\PALMOSANALYSIS\Data\Palmos%20Analysis\PrimoQ\ΕΒΕΘ\ΒΑΡΟΜΕΤΡΟ%20ΕΒΕΘ\Βαρόμετρο%20ΕΒΕΘ%20-%20Σεπτέμβριος%202023\ΑΠΟΤΕΛΕΣΜΑΤΑ\ΕΠΕΞΕΡΓΑΣΙΑ_ΧΡΟΝΟΣΕΙΡΩΝ_Σεπτέμβριος_2023.xlsx!ΣΥΓΚΡΙΤΙΚΑ%20ΚΑΤΑΝΑΛΩΤΕΣ!%5bΕΠΕΞΕΡΓΑΣΙΑ_ΧΡΟΝΟΣΕΙΡΩΝ_Σεπτέμβριος_2023.xlsx%5dΣΥΓΚΡΙΤΙΚΑ%20ΚΑΤΑΝΑΛΩΤΕΣ%2015%20-%20Γράφημα</vt:lpstr>
      <vt:lpstr>file:///\\PALMOSANALYSIS\Data\Palmos%20Analysis\PrimoQ\ΕΒΕΘ\ΒΑΡΟΜΕΤΡΟ%20ΕΒΕΘ\Βαρόμετρο%20ΕΒΕΘ%20-%20Σεπτέμβριος%202023\ΑΠΟΤΕΛΕΣΜΑΤΑ\ΕΠΕΞΕΡΓΑΣΙΑ_ΧΡΟΝΟΣΕΙΡΩΝ_Σεπτέμβριος_2023.xlsx!ΣΥΓΚΡΙΤΙΚΑ%20ΚΑΤΑΝΑΛΩΤΕΣ!%5bΕΠΕΞΕΡΓΑΣΙΑ_ΧΡΟΝΟΣΕΙΡΩΝ_Σεπτέμβριος_2023.xlsx%5dΣΥΓΚΡΙΤΙΚΑ%20ΚΑΤΑΝΑΛΩΤΕΣ%2016%20-%20Γράφημα</vt:lpstr>
      <vt:lpstr>file:///\\PALMOSANALYSIS\Data\Palmos%20Analysis\PrimoQ\ΕΒΕΘ\ΒΑΡΟΜΕΤΡΟ%20ΕΒΕΘ\Βαρόμετρο%20ΕΒΕΘ%20-%20Σεπτέμβριος%202023\ΑΠΟΤΕΛΕΣΜΑΤΑ\ΕΠΕΞΕΡΓΑΣΙΑ_ΧΡΟΝΟΣΕΙΡΩΝ_Σεπτέμβριος_2023.xlsx!ΣΥΓΚΡΙΤΙΚΑ%20ΚΑΤΑΝΑΛΩΤΕΣ!%5bΕΠΕΞΕΡΓΑΣΙΑ_ΧΡΟΝΟΣΕΙΡΩΝ_Σεπτέμβριος_2023.xlsx%5dΣΥΓΚΡΙΤΙΚΑ%20ΚΑΤΑΝΑΛΩΤΕΣ%2018%20-%20Γράφημα-1</vt:lpstr>
      <vt:lpstr>file:///\\PALMOSANALYSIS\Data\Palmos%20Analysis\PrimoQ\ΕΒΕΘ\ΒΑΡΟΜΕΤΡΟ%20ΕΒΕΘ\Βαρόμετρο%20ΕΒΕΘ%20-%20Σεπτέμβριος%202023\ΑΠΟΤΕΛΕΣΜΑΤΑ\ΕΠΕΞΕΡΓΑΣΙΑ_ΧΡΟΝΟΣΕΙΡΩΝ_Σεπτέμβριος_2023.xlsx!ΣΥΓΚΡΙΤΙΚΑ%20ΚΑΤΑΝΑΛΩΤΕΣ!%5bΕΠΕΞΕΡΓΑΣΙΑ_ΧΡΟΝΟΣΕΙΡΩΝ_Σεπτέμβριος_2023.xlsx%5dΣΥΓΚΡΙΤΙΚΑ%20ΚΑΤΑΝΑΛΩΤΕΣ%2019%20-%20Γράφημα</vt:lpstr>
      <vt:lpstr>file:///\\PALMOSANALYSIS\Data\Palmos%20Analysis\PrimoQ\ΕΒΕΘ\ΒΑΡΟΜΕΤΡΟ%20ΕΒΕΘ\Βαρόμετρο%20ΕΒΕΘ%20-%20Σεπτέμβριος%202023\ΑΠΟΤΕΛΕΣΜΑΤΑ\ΕΠΕΞΕΡΓΑΣΙΑ_ΧΡΟΝΟΣΕΙΡΩΝ_Σεπτέμβριος_2023.xlsx!ΣΥΓΚΡΙΤΙΚΑ%20ΚΑΤΑΝΑΛΩΤΕΣ!%5bΕΠΕΞΕΡΓΑΣΙΑ_ΧΡΟΝΟΣΕΙΡΩΝ_Σεπτέμβριος_2023.xlsx%5dΣΥΓΚΡΙΤΙΚΑ%20ΚΑΤΑΝΑΛΩΤΕΣ%2020%20-%20Γράφημα</vt:lpstr>
      <vt:lpstr>file:///\\PALMOSANALYSIS\Data\Palmos%20Analysis\PrimoQ\ΕΒΕΘ\ΒΑΡΟΜΕΤΡΟ%20ΕΒΕΘ\Βαρόμετρο%20ΕΒΕΘ%20-%20Σεπτέμβριος%202023\ΑΠΟΤΕΛΕΣΜΑΤΑ\ΕΠΕΞΕΡΓΑΣΙΑ_ΧΡΟΝΟΣΕΙΡΩΝ_Σεπτέμβριος_2023.xlsx!ΣΥΓΚΡΙΤΙΚΑ%20ΒΙΟΜΗΧΑΝΙΕΣ!%5bΕΠΕΞΕΡΓΑΣΙΑ_ΧΡΟΝΟΣΕΙΡΩΝ_Σεπτέμβριος_2023.xlsx%5dΣΥΓΚΡΙΤΙΚΑ%20ΒΙΟΜΗΧΑΝΙΕΣ%2013%20-%20Γράφημα</vt:lpstr>
      <vt:lpstr>file:///\\PALMOSANALYSIS\Data\Palmos%20Analysis\PrimoQ\ΕΒΕΘ\ΒΑΡΟΜΕΤΡΟ%20ΕΒΕΘ\Βαρόμετρο%20ΕΒΕΘ%20-%20Σεπτέμβριος%202023\ΑΠΟΤΕΛΕΣΜΑΤΑ\ΕΠΕΞΕΡΓΑΣΙΑ_ΧΡΟΝΟΣΕΙΡΩΝ_Σεπτέμβριος_2023.xlsx!ΣΥΓΚΡΙΤΙΚΑ%20ΒΙΟΜΗΧΑΝΙΕΣ!%5bΕΠΕΞΕΡΓΑΣΙΑ_ΧΡΟΝΟΣΕΙΡΩΝ_Σεπτέμβριος_2023.xlsx%5dΣΥΓΚΡΙΤΙΚΑ%20ΒΙΟΜΗΧΑΝΙΕΣ%2022%20-%20Γράφημα</vt:lpstr>
      <vt:lpstr>file:///\\PALMOSANALYSIS\Data\Palmos%20Analysis\PrimoQ\ΕΒΕΘ\ΒΑΡΟΜΕΤΡΟ%20ΕΒΕΘ\Βαρόμετρο%20ΕΒΕΘ%20-%20Σεπτέμβριος%202023\ΑΠΟΤΕΛΕΣΜΑΤΑ\ΕΠΕΞΕΡΓΑΣΙΑ_ΧΡΟΝΟΣΕΙΡΩΝ_Σεπτέμβριος_2023.xlsx!ΣΥΓΚΡΙΤΙΚΑ%20ΒΙΟΜΗΧΑΝΙΕΣ!%5bΕΠΕΞΕΡΓΑΣΙΑ_ΧΡΟΝΟΣΕΙΡΩΝ_Σεπτέμβριος_2023.xlsx%5dΣΥΓΚΡΙΤΙΚΑ%20ΒΙΟΜΗΧΑΝΙΕΣ%2022%20-%20Γράφημα-10</vt:lpstr>
      <vt:lpstr>file:///\\PALMOSANALYSIS\Data\Palmos%20Analysis\PrimoQ\ΕΒΕΘ\ΒΑΡΟΜΕΤΡΟ%20ΕΒΕΘ\Βαρόμετρο%20ΕΒΕΘ%20-%20Σεπτέμβριος%202023\ΑΠΟΤΕΛΕΣΜΑΤΑ\ΕΠΕΞΕΡΓΑΣΙΑ_ΧΡΟΝΟΣΕΙΡΩΝ_Σεπτέμβριος_2023.xlsx!ΣΥΓΚΡΙΤΙΚΑ%20ΒΙΟΜΗΧΑΝΙΕΣ!%5bΕΠΕΞΕΡΓΑΣΙΑ_ΧΡΟΝΟΣΕΙΡΩΝ_Σεπτέμβριος_2023.xlsx%5dΣΥΓΚΡΙΤΙΚΑ%20ΒΙΟΜΗΧΑΝΙΕΣ%2022%20-%20Γράφημα-2</vt:lpstr>
      <vt:lpstr>file:///\\PALMOSANALYSIS\Data\Palmos%20Analysis\PrimoQ\ΕΒΕΘ\ΒΑΡΟΜΕΤΡΟ%20ΕΒΕΘ\Βαρόμετρο%20ΕΒΕΘ%20-%20Σεπτέμβριος%202023\ΑΠΟΤΕΛΕΣΜΑΤΑ\ΕΠΕΞΕΡΓΑΣΙΑ_ΧΡΟΝΟΣΕΙΡΩΝ_Σεπτέμβριος_2023.xlsx!ΣΥΓΚΡΙΤΙΚΑ%20ΒΙΟΜΗΧΑΝΙΕΣ!%5bΕΠΕΞΕΡΓΑΣΙΑ_ΧΡΟΝΟΣΕΙΡΩΝ_Σεπτέμβριος_2023.xlsx%5dΣΥΓΚΡΙΤΙΚΑ%20ΒΙΟΜΗΧΑΝΙΕΣ%2022%20-%20Γράφημα-1</vt:lpstr>
      <vt:lpstr>file:///\\PALMOSANALYSIS\Data\Palmos%20Analysis\PrimoQ\ΕΒΕΘ\ΒΑΡΟΜΕΤΡΟ%20ΕΒΕΘ\Βαρόμετρο%20ΕΒΕΘ%20-%20Σεπτέμβριος%202023\ΑΠΟΤΕΛΕΣΜΑΤΑ\ΕΠΕΞΕΡΓΑΣΙΑ_ΧΡΟΝΟΣΕΙΡΩΝ_Σεπτέμβριος_2023.xlsx!ΣΥΓΚΡΙΤΙΚΑ%20ΒΙΟΜΗΧΑΝΙΕΣ!%5bΕΠΕΞΕΡΓΑΣΙΑ_ΧΡΟΝΟΣΕΙΡΩΝ_Σεπτέμβριος_2023.xlsx%5dΣΥΓΚΡΙΤΙΚΑ%20ΒΙΟΜΗΧΑΝΙΕΣ%2022%20-%20Γράφημα-7</vt:lpstr>
      <vt:lpstr>file:///\\PALMOSANALYSIS\Data\Palmos%20Analysis\PrimoQ\ΕΒΕΘ\ΒΑΡΟΜΕΤΡΟ%20ΕΒΕΘ\Βαρόμετρο%20ΕΒΕΘ%20-%20Σεπτέμβριος%202023\ΑΠΟΤΕΛΕΣΜΑΤΑ\ΕΠΕΞΕΡΓΑΣΙΑ_ΧΡΟΝΟΣΕΙΡΩΝ_Σεπτέμβριος_2023.xlsx!ΣΥΓΚΡΙΤΙΚΑ%20ΒΙΟΜΗΧΑΝΙΕΣ!%5bΕΠΕΞΕΡΓΑΣΙΑ_ΧΡΟΝΟΣΕΙΡΩΝ_Σεπτέμβριος_2023.xlsx%5dΣΥΓΚΡΙΤΙΚΑ%20ΒΙΟΜΗΧΑΝΙΕΣ%2022%20-%20Γράφημα-8</vt:lpstr>
      <vt:lpstr>file:///\\PALMOSANALYSIS\Data\Palmos%20Analysis\PrimoQ\ΕΒΕΘ\ΒΑΡΟΜΕΤΡΟ%20ΕΒΕΘ\Βαρόμετρο%20ΕΒΕΘ%20-%20Σεπτέμβριος%202023\ΑΠΟΤΕΛΕΣΜΑΤΑ\ΕΠΕΞΕΡΓΑΣΙΑ_ΧΡΟΝΟΣΕΙΡΩΝ_Σεπτέμβριος_2023.xlsx!ΣΥΓΚΡΙΤΙΚΑ%20ΒΙΟΜΗΧΑΝΙΕΣ!%5bΕΠΕΞΕΡΓΑΣΙΑ_ΧΡΟΝΟΣΕΙΡΩΝ_Σεπτέμβριος_2023.xlsx%5dΣΥΓΚΡΙΤΙΚΑ%20ΒΙΟΜΗΧΑΝΙΕΣ%2022%20-%20Γράφημα-6</vt:lpstr>
      <vt:lpstr>file:///\\PALMOSANALYSIS\Data\Palmos%20Analysis\PrimoQ\ΕΒΕΘ\ΒΑΡΟΜΕΤΡΟ%20ΕΒΕΘ\Βαρόμετρο%20ΕΒΕΘ%20-%20Σεπτέμβριος%202023\ΑΠΟΤΕΛΕΣΜΑΤΑ\ΕΠΕΞΕΡΓΑΣΙΑ_ΧΡΟΝΟΣΕΙΡΩΝ_Σεπτέμβριος_2023.xlsx!ΣΥΓΚΡΙΤΙΚΑ%20ΒΙΟΜΗΧΑΝΙΕΣ!%5bΕΠΕΞΕΡΓΑΣΙΑ_ΧΡΟΝΟΣΕΙΡΩΝ_Σεπτέμβριος_2023.xlsx%5dΣΥΓΚΡΙΤΙΚΑ%20ΒΙΟΜΗΧΑΝΙΕΣ%2022%20-%20Γράφημα-5</vt:lpstr>
      <vt:lpstr>file:///\\PALMOSANALYSIS\Data\Palmos%20Analysis\PrimoQ\ΕΒΕΘ\ΒΑΡΟΜΕΤΡΟ%20ΕΒΕΘ\Βαρόμετρο%20ΕΒΕΘ%20-%20Σεπτέμβριος%202023\ΑΠΟΤΕΛΕΣΜΑΤΑ\ΕΠΕΞΕΡΓΑΣΙΑ_ΧΡΟΝΟΣΕΙΡΩΝ_Σεπτέμβριος_2023.xlsx!ΣΥΓΚΡΙΤΙΚΑ%20ΒΙΟΜΗΧΑΝΙΕΣ!%5bΕΠΕΞΕΡΓΑΣΙΑ_ΧΡΟΝΟΣΕΙΡΩΝ_Σεπτέμβριος_2023.xlsx%5dΣΥΓΚΡΙΤΙΚΑ%20ΒΙΟΜΗΧΑΝΙΕΣ%2022%20-%20Γράφημα-3</vt:lpstr>
      <vt:lpstr>file:///\\PALMOSANALYSIS\Data\Palmos%20Analysis\PrimoQ\ΕΒΕΘ\ΒΑΡΟΜΕΤΡΟ%20ΕΒΕΘ\Βαρόμετρο%20ΕΒΕΘ%20-%20Σεπτέμβριος%202023\ΑΠΟΤΕΛΕΣΜΑΤΑ\ΕΠΕΞΕΡΓΑΣΙΑ_ΧΡΟΝΟΣΕΙΡΩΝ_Σεπτέμβριος_2023.xlsx!ΣΥΓΚΡΙΤΙΚΑ%20ΒΙΟΜΗΧΑΝΙΕΣ!%5bΕΠΕΞΕΡΓΑΣΙΑ_ΧΡΟΝΟΣΕΙΡΩΝ_Σεπτέμβριος_2023.xlsx%5dΣΥΓΚΡΙΤΙΚΑ%20ΒΙΟΜΗΧΑΝΙΕΣ%2022%20-%20Γράφημα-4</vt:lpstr>
      <vt:lpstr>file:///\\PALMOSANALYSIS\Data\Palmos%20Analysis\PrimoQ\ΕΒΕΘ\ΒΑΡΟΜΕΤΡΟ%20ΕΒΕΘ\Βαρόμετρο%20ΕΒΕΘ%20-%20Σεπτέμβριος%202023\ΑΠΟΤΕΛΕΣΜΑΤΑ\ΕΠΕΞΕΡΓΑΣΙΑ_ΧΡΟΝΟΣΕΙΡΩΝ_Σεπτέμβριος_2023.xlsx!ΣΥΓΚΡΙΤΙΚΑ%20ΒΙΟΜΗΧΑΝΙΕΣ!%5bΕΠΕΞΕΡΓΑΣΙΑ_ΧΡΟΝΟΣΕΙΡΩΝ_Σεπτέμβριος_2023.xlsx%5dΣΥΓΚΡΙΤΙΚΑ%20ΒΙΟΜΗΧΑΝΙΕΣ%2027%20-%20Γράφημα</vt:lpstr>
      <vt:lpstr>file:///\\PALMOSANALYSIS\Data\Palmos%20Analysis\PrimoQ\ΕΒΕΘ\ΒΑΡΟΜΕΤΡΟ%20ΕΒΕΘ\Βαρόμετρο%20ΕΒΕΘ%20-%20Σεπτέμβριος%202023\ΑΠΟΤΕΛΕΣΜΑΤΑ\ΕΠΕΞΕΡΓΑΣΙΑ_ΧΡΟΝΟΣΕΙΡΩΝ_Σεπτέμβριος_2023.xlsx!ΣΥΓΚΡΙΤΙΚΑ%20ΒΙΟΜΗΧΑΝΙΕΣ!%5bΕΠΕΞΕΡΓΑΣΙΑ_ΧΡΟΝΟΣΕΙΡΩΝ_Σεπτέμβριος_2023.xlsx%5dΣΥΓΚΡΙΤΙΚΑ%20ΒΙΟΜΗΧΑΝΙΕΣ%2022%20-%20Γράφημα-9</vt:lpstr>
      <vt:lpstr>file:///\\PALMOSANALYSIS\Data\Palmos%20Analysis\PrimoQ\ΕΒΕΘ\ΒΑΡΟΜΕΤΡΟ%20ΕΒΕΘ\Βαρόμετρο%20ΕΒΕΘ%20-%20Σεπτέμβριος%202023\ΑΠΟΤΕΛΕΣΜΑΤΑ\ΕΠΕΞΕΡΓΑΣΙΑ_ΧΡΟΝΟΣΕΙΡΩΝ_Σεπτέμβριος_2023.xlsx!ΣΥΓΚΡΙΤΙΚΑ%20ΒΙΟΜΗΧΑΝΙΕΣ!%5bΕΠΕΞΕΡΓΑΣΙΑ_ΧΡΟΝΟΣΕΙΡΩΝ_Σεπτέμβριος_2023.xlsx%5dΣΥΓΚΡΙΤΙΚΑ%20ΒΙΟΜΗΧΑΝΙΕΣ%2015%20-%20Γράφημα</vt:lpstr>
      <vt:lpstr>file:///\\PALMOSANALYSIS\Data\Palmos%20Analysis\PrimoQ\ΕΒΕΘ\ΒΑΡΟΜΕΤΡΟ%20ΕΒΕΘ\Βαρόμετρο%20ΕΒΕΘ%20-%20Σεπτέμβριος%202023\ΑΠΟΤΕΛΕΣΜΑΤΑ\ΕΠΕΞΕΡΓΑΣΙΑ_ΧΡΟΝΟΣΕΙΡΩΝ_Σεπτέμβριος_2023.xlsx!ΣΥΓΚΡΙΤΙΚΑ%20ΕΜΠΟΡΙΚΕΣ!%5bΕΠΕΞΕΡΓΑΣΙΑ_ΧΡΟΝΟΣΕΙΡΩΝ_Σεπτέμβριος_2023.xlsx%5dΣΥΓΚΡΙΤΙΚΑ%20ΕΜΠΟΡΙΚΕΣ%207%20-%20Γράφημα</vt:lpstr>
      <vt:lpstr>file:///\\PALMOSANALYSIS\Data\Palmos%20Analysis\PrimoQ\ΕΒΕΘ\ΒΑΡΟΜΕΤΡΟ%20ΕΒΕΘ\Βαρόμετρο%20ΕΒΕΘ%20-%20Σεπτέμβριος%202023\ΑΠΟΤΕΛΕΣΜΑΤΑ\ΕΠΕΞΕΡΓΑΣΙΑ_ΧΡΟΝΟΣΕΙΡΩΝ_Σεπτέμβριος_2023.xlsx!ΣΥΓΚΡΙΤΙΚΑ%20ΕΜΠΟΡΙΚΕΣ!%5bΕΠΕΞΕΡΓΑΣΙΑ_ΧΡΟΝΟΣΕΙΡΩΝ_Σεπτέμβριος_2023.xlsx%5dΣΥΓΚΡΙΤΙΚΑ%20ΕΜΠΟΡΙΚΕΣ%208%20-%20Γράφημα</vt:lpstr>
      <vt:lpstr>file:///\\PALMOSANALYSIS\Data\Palmos%20Analysis\PrimoQ\ΕΒΕΘ\ΒΑΡΟΜΕΤΡΟ%20ΕΒΕΘ\Βαρόμετρο%20ΕΒΕΘ%20-%20Σεπτέμβριος%202023\ΑΠΟΤΕΛΕΣΜΑΤΑ\ΕΠΕΞΕΡΓΑΣΙΑ_ΧΡΟΝΟΣΕΙΡΩΝ_Σεπτέμβριος_2023.xlsx!ΣΥΓΚΡΙΤΙΚΑ%20ΕΜΠΟΡΙΚΕΣ!%5bΕΠΕΞΕΡΓΑΣΙΑ_ΧΡΟΝΟΣΕΙΡΩΝ_Σεπτέμβριος_2023.xlsx%5dΣΥΓΚΡΙΤΙΚΑ%20ΕΜΠΟΡΙΚΕΣ%209%20-%20Γράφημα</vt:lpstr>
      <vt:lpstr>file:///\\PALMOSANALYSIS\Data\Palmos%20Analysis\PrimoQ\ΕΒΕΘ\ΒΑΡΟΜΕΤΡΟ%20ΕΒΕΘ\Βαρόμετρο%20ΕΒΕΘ%20-%20Σεπτέμβριος%202023\ΑΠΟΤΕΛΕΣΜΑΤΑ\ΕΠΕΞΕΡΓΑΣΙΑ_ΧΡΟΝΟΣΕΙΡΩΝ_Σεπτέμβριος_2023.xlsx!ΣΥΓΚΡΙΤΙΚΑ%20ΕΜΠΟΡΙΚΕΣ!%5bΕΠΕΞΕΡΓΑΣΙΑ_ΧΡΟΝΟΣΕΙΡΩΝ_Σεπτέμβριος_2023.xlsx%5dΣΥΓΚΡΙΤΙΚΑ%20ΕΜΠΟΡΙΚΕΣ%2010%20-%20Γράφημα</vt:lpstr>
      <vt:lpstr>file:///\\PALMOSANALYSIS\Data\Palmos%20Analysis\PrimoQ\ΕΒΕΘ\ΒΑΡΟΜΕΤΡΟ%20ΕΒΕΘ\Βαρόμετρο%20ΕΒΕΘ%20-%20Σεπτέμβριος%202023\ΑΠΟΤΕΛΕΣΜΑΤΑ\ΕΠΕΞΕΡΓΑΣΙΑ_ΧΡΟΝΟΣΕΙΡΩΝ_Σεπτέμβριος_2023.xlsx!ΣΥΓΚΡΙΤΙΚΑ%20ΕΜΠΟΡΙΚΕΣ!%5bΕΠΕΞΕΡΓΑΣΙΑ_ΧΡΟΝΟΣΕΙΡΩΝ_Σεπτέμβριος_2023.xlsx%5dΣΥΓΚΡΙΤΙΚΑ%20ΕΜΠΟΡΙΚΕΣ%2012%20-%20Γράφημα</vt:lpstr>
      <vt:lpstr>file:///\\PALMOSANALYSIS\Data\Palmos%20Analysis\PrimoQ\ΕΒΕΘ\ΒΑΡΟΜΕΤΡΟ%20ΕΒΕΘ\Βαρόμετρο%20ΕΒΕΘ%20-%20Σεπτέμβριος%202023\ΑΠΟΤΕΛΕΣΜΑΤΑ\ΕΠΕΞΕΡΓΑΣΙΑ_ΧΡΟΝΟΣΕΙΡΩΝ_Σεπτέμβριος_2023.xlsx!ΣΥΓΚΡΙΤΙΚΑ%20ΕΜΠΟΡΙΚΕΣ!%5bΕΠΕΞΕΡΓΑΣΙΑ_ΧΡΟΝΟΣΕΙΡΩΝ_Σεπτέμβριος_2023.xlsx%5dΣΥΓΚΡΙΤΙΚΑ%20ΕΜΠΟΡΙΚΕΣ%2013%20-%20Γράφημα</vt:lpstr>
      <vt:lpstr>file:///\\PALMOSANALYSIS\Data\Palmos%20Analysis\PrimoQ\ΕΒΕΘ\ΒΑΡΟΜΕΤΡΟ%20ΕΒΕΘ\Βαρόμετρο%20ΕΒΕΘ%20-%20Σεπτέμβριος%202023\ΑΠΟΤΕΛΕΣΜΑΤΑ\ΕΠΕΞΕΡΓΑΣΙΑ_ΧΡΟΝΟΣΕΙΡΩΝ_Σεπτέμβριος_2023.xlsx!ΣΥΓΚΡΙΤΙΚΑ%20ΕΜΠΟΡΙΚΕΣ!%5bΕΠΕΞΕΡΓΑΣΙΑ_ΧΡΟΝΟΣΕΙΡΩΝ_Σεπτέμβριος_2023.xlsx%5dΣΥΓΚΡΙΤΙΚΑ%20ΕΜΠΟΡΙΚΕΣ%2011%20-%20Γράφημα</vt:lpstr>
      <vt:lpstr>file:///\\PALMOSANALYSIS\Data\Palmos%20Analysis\PrimoQ\ΕΒΕΘ\ΒΑΡΟΜΕΤΡΟ%20ΕΒΕΘ\Βαρόμετρο%20ΕΒΕΘ%20-%20Σεπτέμβριος%202023\ΑΠΟΤΕΛΕΣΜΑΤΑ\ΕΠΕΞΕΡΓΑΣΙΑ_ΧΡΟΝΟΣΕΙΡΩΝ_Σεπτέμβριος_2023.xlsx!ΣΥΓΚΡΙΤΙΚΑ%20ΥΠΗΡΕΣΙΕΣ!%5bΕΠΕΞΕΡΓΑΣΙΑ_ΧΡΟΝΟΣΕΙΡΩΝ_Σεπτέμβριος_2023.xlsx%5dΣΥΓΚΡΙΤΙΚΑ%20ΥΠΗΡΕΣΙΕΣ%207%20-%20Γράφημα</vt:lpstr>
      <vt:lpstr>file:///\\PALMOSANALYSIS\Data\Palmos%20Analysis\PrimoQ\ΕΒΕΘ\ΒΑΡΟΜΕΤΡΟ%20ΕΒΕΘ\Βαρόμετρο%20ΕΒΕΘ%20-%20Σεπτέμβριος%202023\ΑΠΟΤΕΛΕΣΜΑΤΑ\ΕΠΕΞΕΡΓΑΣΙΑ_ΧΡΟΝΟΣΕΙΡΩΝ_Σεπτέμβριος_2023.xlsx!ΣΥΓΚΡΙΤΙΚΑ%20ΥΠΗΡΕΣΙΕΣ!%5bΕΠΕΞΕΡΓΑΣΙΑ_ΧΡΟΝΟΣΕΙΡΩΝ_Σεπτέμβριος_2023.xlsx%5dΣΥΓΚΡΙΤΙΚΑ%20ΥΠΗΡΕΣΙΕΣ%209%20-%20Γράφημα</vt:lpstr>
      <vt:lpstr>file:///\\PALMOSANALYSIS\Data\Palmos%20Analysis\PrimoQ\ΕΒΕΘ\ΒΑΡΟΜΕΤΡΟ%20ΕΒΕΘ\Βαρόμετρο%20ΕΒΕΘ%20-%20Σεπτέμβριος%202023\ΑΠΟΤΕΛΕΣΜΑΤΑ\ΕΠΕΞΕΡΓΑΣΙΑ_ΧΡΟΝΟΣΕΙΡΩΝ_Σεπτέμβριος_2023.xlsx!ΣΥΓΚΡΙΤΙΚΑ%20ΥΠΗΡΕΣΙΕΣ!%5bΕΠΕΞΕΡΓΑΣΙΑ_ΧΡΟΝΟΣΕΙΡΩΝ_Σεπτέμβριος_2023.xlsx%5dΣΥΓΚΡΙΤΙΚΑ%20ΥΠΗΡΕΣΙΕΣ%2011%20-%20Γράφημα</vt:lpstr>
      <vt:lpstr>file:///\\PALMOSANALYSIS\Data\Palmos%20Analysis\PrimoQ\ΕΒΕΘ\ΒΑΡΟΜΕΤΡΟ%20ΕΒΕΘ\Βαρόμετρο%20ΕΒΕΘ%20-%20Σεπτέμβριος%202023\ΑΠΟΤΕΛΕΣΜΑΤΑ\ΕΠΕΞΕΡΓΑΣΙΑ_ΧΡΟΝΟΣΕΙΡΩΝ_Σεπτέμβριος_2023.xlsx!ΣΥΓΚΡΙΤΙΚΑ%20ΥΠΗΡΕΣΙΕΣ!%5bΕΠΕΞΕΡΓΑΣΙΑ_ΧΡΟΝΟΣΕΙΡΩΝ_Σεπτέμβριος_2023.xlsx%5dΣΥΓΚΡΙΤΙΚΑ%20ΥΠΗΡΕΣΙΕΣ%2010%20-%20Γράφημα</vt:lpstr>
      <vt:lpstr>file:///\\PALMOSANALYSIS\Data\Palmos%20Analysis\PrimoQ\ΕΒΕΘ\ΒΑΡΟΜΕΤΡΟ%20ΕΒΕΘ\Βαρόμετρο%20ΕΒΕΘ%20-%20Σεπτέμβριος%202023\ΑΠΟΤΕΛΕΣΜΑΤΑ\ΕΠΕΞΕΡΓΑΣΙΑ_ΧΡΟΝΟΣΕΙΡΩΝ_Σεπτέμβριος_2023.xlsx!ΣΥΓΚΡΙΤΙΚΑ%20ΥΠΗΡΕΣΙΕΣ!%5bΕΠΕΞΕΡΓΑΣΙΑ_ΧΡΟΝΟΣΕΙΡΩΝ_Σεπτέμβριος_2023.xlsx%5dΣΥΓΚΡΙΤΙΚΑ%20ΥΠΗΡΕΣΙΕΣ%2013%20-%20Γράφημα</vt:lpstr>
      <vt:lpstr>file:///\\PALMOSANALYSIS\Data\Palmos%20Analysis\PrimoQ\ΕΒΕΘ\ΒΑΡΟΜΕΤΡΟ%20ΕΒΕΘ\Βαρόμετρο%20ΕΒΕΘ%20-%20Σεπτέμβριος%202023\ΑΠΟΤΕΛΕΣΜΑΤΑ\ΕΠΕΞΕΡΓΑΣΙΑ_ΧΡΟΝΟΣΕΙΡΩΝ_Σεπτέμβριος_2023.xlsx!ΣΥΓΚΡΙΤΙΚΑ%20ΥΠΗΡΕΣΙΕΣ!%5bΕΠΕΞΕΡΓΑΣΙΑ_ΧΡΟΝΟΣΕΙΡΩΝ_Σεπτέμβριος_2023.xlsx%5dΣΥΓΚΡΙΤΙΚΑ%20ΥΠΗΡΕΣΙΕΣ%2012%20-%20Γράφημα</vt:lpstr>
      <vt:lpstr>file:///\\PALMOSANALYSIS\Data\Palmos%20Analysis\PrimoQ\ΕΒΕΘ\ΒΑΡΟΜΕΤΡΟ%20ΕΒΕΘ\Βαρόμετρο%20ΕΒΕΘ%20-%20Σεπτέμβριος%202023\ΑΠΟΤΕΛΕΣΜΑΤΑ\ΕΠΕΞΕΡΓΑΣΙΑ_ΧΡΟΝΟΣΕΙΡΩΝ_Σεπτέμβριος_2023.xlsx!ΣΥΓΚΡΙΤΙΚΑ%20ΥΠΗΡΕΣΙΕΣ!%5bΕΠΕΞΕΡΓΑΣΙΑ_ΧΡΟΝΟΣΕΙΡΩΝ_Σεπτέμβριος_2023.xlsx%5dΣΥΓΚΡΙΤΙΚΑ%20ΥΠΗΡΕΣΙΕΣ%2014%20-%20Γράφημα</vt:lpstr>
      <vt:lpstr>file:///\\PALMOSANALYSIS\Data\Palmos%20Analysis\PrimoQ\ΕΒΕΘ\ΒΑΡΟΜΕΤΡΟ%20ΕΒΕΘ\Βαρόμετρο%20ΕΒΕΘ%20-%20Σεπτέμβριος%202023\ΑΠΟΤΕΛΕΣΜΑΤΑ\ΕΠΕΞΕΡΓΑΣΙΑ_ΧΡΟΝΟΣΕΙΡΩΝ_Σεπτέμβριος_2023.xlsx!ΣΥΓΚΡΙΤΙΚΑ%20ΚΑΤΑΣΚΕΥΑΣΤΙΚΕΣ!%5bΕΠΕΞΕΡΓΑΣΙΑ_ΧΡΟΝΟΣΕΙΡΩΝ_Σεπτέμβριος_2023.xlsx%5dΣΥΓΚΡΙΤΙΚΑ%20ΚΑΤΑΣΚΕΥΑΣΤΙΚΕΣ%205%20-%20Γράφημα</vt:lpstr>
      <vt:lpstr>file:///\\PALMOSANALYSIS\Data\Palmos%20Analysis\PrimoQ\ΕΒΕΘ\ΒΑΡΟΜΕΤΡΟ%20ΕΒΕΘ\Βαρόμετρο%20ΕΒΕΘ%20-%20Σεπτέμβριος%202023\ΑΠΟΤΕΛΕΣΜΑΤΑ\ΕΠΕΞΕΡΓΑΣΙΑ_ΧΡΟΝΟΣΕΙΡΩΝ_Σεπτέμβριος_2023.xlsx!ΣΥΓΚΡΙΤΙΚΑ%20ΚΑΤΑΣΚΕΥΑΣΤΙΚΕΣ!%5bΕΠΕΞΕΡΓΑΣΙΑ_ΧΡΟΝΟΣΕΙΡΩΝ_Σεπτέμβριος_2023.xlsx%5dΣΥΓΚΡΙΤΙΚΑ%20ΚΑΤΑΣΚΕΥΑΣΤΙΚΕΣ%206%20-%20Γράφημα</vt:lpstr>
      <vt:lpstr>file:///\\PALMOSANALYSIS\Data\Palmos%20Analysis\PrimoQ\ΕΒΕΘ\ΒΑΡΟΜΕΤΡΟ%20ΕΒΕΘ\Βαρόμετρο%20ΕΒΕΘ%20-%20Σεπτέμβριος%202023\ΑΠΟΤΕΛΕΣΜΑΤΑ\ΕΠΕΞΕΡΓΑΣΙΑ_ΧΡΟΝΟΣΕΙΡΩΝ_Σεπτέμβριος_2023.xlsx!ΣΥΓΚΡΙΤΙΚΑ%20ΚΑΤΑΣΚΕΥΑΣΤΙΚΕΣ!%5bΕΠΕΞΕΡΓΑΣΙΑ_ΧΡΟΝΟΣΕΙΡΩΝ_Σεπτέμβριος_2023.xlsx%5dΣΥΓΚΡΙΤΙΚΑ%20ΚΑΤΑΣΚΕΥΑΣΤΙΚΕΣ%208%20-%20Γράφημα</vt:lpstr>
      <vt:lpstr>file:///\\PALMOSANALYSIS\Data\Palmos%20Analysis\PrimoQ\ΕΒΕΘ\ΒΑΡΟΜΕΤΡΟ%20ΕΒΕΘ\Βαρόμετρο%20ΕΒΕΘ%20-%20Σεπτέμβριος%202023\ΑΠΟΤΕΛΕΣΜΑΤΑ\ΕΠΕΞΕΡΓΑΣΙΑ_ΧΡΟΝΟΣΕΙΡΩΝ_Σεπτέμβριος_2023.xlsx!ΣΥΓΚΡΙΤΙΚΑ%20ΚΑΤΑΣΚΕΥΑΣΤΙΚΕΣ!%5bΕΠΕΞΕΡΓΑΣΙΑ_ΧΡΟΝΟΣΕΙΡΩΝ_Σεπτέμβριος_2023.xlsx%5dΣΥΓΚΡΙΤΙΚΑ%20ΚΑΤΑΣΚΕΥΑΣΤΙΚΕΣ%207%20-%20Γράφημα</vt:lpstr>
      <vt:lpstr>file:///\\PALMOSANALYSIS\Data\Palmos%20Analysis\PrimoQ\ΕΒΕΘ\ΒΑΡΟΜΕΤΡΟ%20ΕΒΕΘ\Βαρόμετρο%20ΕΒΕΘ%20-%20Σεπτέμβριος%202023\ΑΠΟΤΕΛΕΣΜΑΤΑ\ΕΠΕΞΕΡΓΑΣΙΑ_ΧΡΟΝΟΣΕΙΡΩΝ_Σεπτέμβριος_2023.xlsx!ΣΥΓΚΡΙΤΙΚΑ%20ΚΑΤΑΣΚΕΥΑΣΤΙΚΕΣ!%5bΕΠΕΞΕΡΓΑΣΙΑ_ΧΡΟΝΟΣΕΙΡΩΝ_Σεπτέμβριος_2023.xlsx%5dΣΥΓΚΡΙΤΙΚΑ%20ΚΑΤΑΣΚΕΥΑΣΤΙΚΕΣ%209%20-%20Γράφημα</vt:lpstr>
      <vt:lpstr>Βαρόμετρο ΕΒΕΘ</vt:lpstr>
      <vt:lpstr>Βαρόμετρο ΕΒΕΘ: Οι δείκτες</vt:lpstr>
      <vt:lpstr>Βαρόμετρο ΕΒΕΘ</vt:lpstr>
      <vt:lpstr>Έρευνα Καταναλωτών</vt:lpstr>
      <vt:lpstr>Έρευνα Καταναλωτών</vt:lpstr>
      <vt:lpstr>Έρευνα Καταναλωτών</vt:lpstr>
      <vt:lpstr>Έρευνα Καταναλωτών</vt:lpstr>
      <vt:lpstr>Έρευνα Καταναλωτών</vt:lpstr>
      <vt:lpstr>Έρευνα Καταναλωτών</vt:lpstr>
      <vt:lpstr>Έρευνα Καταναλωτών</vt:lpstr>
      <vt:lpstr>Έρευνα Καταναλωτών</vt:lpstr>
      <vt:lpstr>Έρευνα Καταναλωτών</vt:lpstr>
      <vt:lpstr>Έρευνα Καταναλωτών</vt:lpstr>
      <vt:lpstr>Έρευνα Καταναλωτών</vt:lpstr>
      <vt:lpstr>Έρευνα Καταναλωτών</vt:lpstr>
      <vt:lpstr>Έρευνα Καταναλωτών</vt:lpstr>
      <vt:lpstr>Έρευνα Καταναλωτών</vt:lpstr>
      <vt:lpstr>Έρευνα Καταναλωτών</vt:lpstr>
      <vt:lpstr>Βαρόμετρο ΕΒΕΘ</vt:lpstr>
      <vt:lpstr>Έρευνα Βιομηχανίας</vt:lpstr>
      <vt:lpstr>Έρευνα Βιομηχανίας</vt:lpstr>
      <vt:lpstr>Έρευνα Βιομηχανίας</vt:lpstr>
      <vt:lpstr>Έρευνα Βιομηχανίας</vt:lpstr>
      <vt:lpstr>Έρευνα Βιομηχανίας</vt:lpstr>
      <vt:lpstr>Έρευνα Βιομηχανίας</vt:lpstr>
      <vt:lpstr>Έρευνα Βιομηχανίας</vt:lpstr>
      <vt:lpstr>Έρευνα Βιομηχανίας</vt:lpstr>
      <vt:lpstr>Έρευνα Βιομηχανίας</vt:lpstr>
      <vt:lpstr>Έρευνα Βιομηχανίας</vt:lpstr>
      <vt:lpstr>Έρευνα Βιομηχανίας</vt:lpstr>
      <vt:lpstr>Έρευνα Βιομηχανίας</vt:lpstr>
      <vt:lpstr>Έρευνα Βιομηχανίας</vt:lpstr>
      <vt:lpstr>Έρευνα Βιομηχανίας</vt:lpstr>
      <vt:lpstr>Βαρόμετρο ΕΒΕΘ</vt:lpstr>
      <vt:lpstr>Έρευνα Εμπορίου</vt:lpstr>
      <vt:lpstr>Έρευνα Εμπορίου</vt:lpstr>
      <vt:lpstr>Έρευνα Εμπορίου</vt:lpstr>
      <vt:lpstr>Έρευνα Εμπορίου</vt:lpstr>
      <vt:lpstr>Έρευνα Εμπορίου</vt:lpstr>
      <vt:lpstr>Έρευνα Εμπορίου</vt:lpstr>
      <vt:lpstr>Έρευνα Εμπορίου</vt:lpstr>
      <vt:lpstr>Βαρόμετρο ΕΒΕΘ</vt:lpstr>
      <vt:lpstr>Έρευνα Υπηρεσιών</vt:lpstr>
      <vt:lpstr>Έρευνα Υπηρεσιών</vt:lpstr>
      <vt:lpstr>Έρευνα Υπηρεσιών</vt:lpstr>
      <vt:lpstr>Έρευνα Υπηρεσιών</vt:lpstr>
      <vt:lpstr>Έρευνα Υπηρεσιών</vt:lpstr>
      <vt:lpstr>Έρευνα Υπηρεσιών</vt:lpstr>
      <vt:lpstr>Έρευνα Υπηρεσιών</vt:lpstr>
      <vt:lpstr>Βαρόμετρο ΕΒΕΘ</vt:lpstr>
      <vt:lpstr>Έρευνα Κατασκευών</vt:lpstr>
      <vt:lpstr>Έρευνα Κατασκευών</vt:lpstr>
      <vt:lpstr>Έρευνα Κατασκευών</vt:lpstr>
      <vt:lpstr>Έρευνα Κατασκευών</vt:lpstr>
      <vt:lpstr>Έρευνα Κατασκευών</vt:lpstr>
      <vt:lpstr>Βαρόμετρο ΕΒΕΘ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Βαρόμετρο ΕΒΕΘ</dc:title>
  <dc:creator>Pasqual</dc:creator>
  <cp:lastModifiedBy>user</cp:lastModifiedBy>
  <cp:revision>2083</cp:revision>
  <dcterms:created xsi:type="dcterms:W3CDTF">2010-04-04T21:55:31Z</dcterms:created>
  <dcterms:modified xsi:type="dcterms:W3CDTF">2023-10-16T08:20:39Z</dcterms:modified>
</cp:coreProperties>
</file>