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62"/>
  </p:notesMasterIdLst>
  <p:handoutMasterIdLst>
    <p:handoutMasterId r:id="rId63"/>
  </p:handoutMasterIdLst>
  <p:sldIdLst>
    <p:sldId id="256" r:id="rId2"/>
    <p:sldId id="342" r:id="rId3"/>
    <p:sldId id="343" r:id="rId4"/>
    <p:sldId id="258" r:id="rId5"/>
    <p:sldId id="322" r:id="rId6"/>
    <p:sldId id="328" r:id="rId7"/>
    <p:sldId id="257" r:id="rId8"/>
    <p:sldId id="276" r:id="rId9"/>
    <p:sldId id="277" r:id="rId10"/>
    <p:sldId id="278" r:id="rId11"/>
    <p:sldId id="279" r:id="rId12"/>
    <p:sldId id="280" r:id="rId13"/>
    <p:sldId id="281" r:id="rId14"/>
    <p:sldId id="282" r:id="rId15"/>
    <p:sldId id="283" r:id="rId16"/>
    <p:sldId id="284" r:id="rId17"/>
    <p:sldId id="285" r:id="rId18"/>
    <p:sldId id="286" r:id="rId19"/>
    <p:sldId id="287" r:id="rId20"/>
    <p:sldId id="288" r:id="rId21"/>
    <p:sldId id="289" r:id="rId22"/>
    <p:sldId id="345" r:id="rId23"/>
    <p:sldId id="346" r:id="rId24"/>
    <p:sldId id="347" r:id="rId25"/>
    <p:sldId id="348" r:id="rId26"/>
    <p:sldId id="349" r:id="rId27"/>
    <p:sldId id="350" r:id="rId28"/>
    <p:sldId id="351" r:id="rId29"/>
    <p:sldId id="352" r:id="rId30"/>
    <p:sldId id="353" r:id="rId31"/>
    <p:sldId id="354" r:id="rId32"/>
    <p:sldId id="355" r:id="rId33"/>
    <p:sldId id="356" r:id="rId34"/>
    <p:sldId id="357" r:id="rId35"/>
    <p:sldId id="358" r:id="rId36"/>
    <p:sldId id="359" r:id="rId37"/>
    <p:sldId id="360" r:id="rId38"/>
    <p:sldId id="361" r:id="rId39"/>
    <p:sldId id="362" r:id="rId40"/>
    <p:sldId id="363" r:id="rId41"/>
    <p:sldId id="364" r:id="rId42"/>
    <p:sldId id="365" r:id="rId43"/>
    <p:sldId id="366" r:id="rId44"/>
    <p:sldId id="367" r:id="rId45"/>
    <p:sldId id="368" r:id="rId46"/>
    <p:sldId id="369" r:id="rId47"/>
    <p:sldId id="370" r:id="rId48"/>
    <p:sldId id="371" r:id="rId49"/>
    <p:sldId id="372" r:id="rId50"/>
    <p:sldId id="373" r:id="rId51"/>
    <p:sldId id="374" r:id="rId52"/>
    <p:sldId id="375" r:id="rId53"/>
    <p:sldId id="376" r:id="rId54"/>
    <p:sldId id="377" r:id="rId55"/>
    <p:sldId id="378" r:id="rId56"/>
    <p:sldId id="379" r:id="rId57"/>
    <p:sldId id="380" r:id="rId58"/>
    <p:sldId id="382" r:id="rId59"/>
    <p:sldId id="381" r:id="rId60"/>
    <p:sldId id="344" r:id="rId61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6699"/>
    <a:srgbClr val="FDB5EF"/>
    <a:srgbClr val="33CCFF"/>
    <a:srgbClr val="E71D4D"/>
    <a:srgbClr val="FFFFFF"/>
    <a:srgbClr val="FFD5F9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Μεσαίο στυλ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Μεσαίο στυλ 3 - Έμφαση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Στυλ με θέμα 1 - Έμφαση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830" autoAdjust="0"/>
    <p:restoredTop sz="94660"/>
  </p:normalViewPr>
  <p:slideViewPr>
    <p:cSldViewPr>
      <p:cViewPr varScale="1">
        <p:scale>
          <a:sx n="69" d="100"/>
          <a:sy n="69" d="100"/>
        </p:scale>
        <p:origin x="48" y="9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1974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handoutMaster" Target="handoutMasters/handoutMaster1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commentAuthors" Target="commentAuthor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image" Target="../media/image25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image" Target="../media/image27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image" Target="../media/image31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image" Target="../media/image33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image" Target="../media/image39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4.emf"/><Relationship Id="rId1" Type="http://schemas.openxmlformats.org/officeDocument/2006/relationships/image" Target="../media/image43.e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image" Target="../media/image45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image" Target="../media/image51.e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image" Target="../media/image53.e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6.emf"/><Relationship Id="rId1" Type="http://schemas.openxmlformats.org/officeDocument/2006/relationships/image" Target="../media/image55.e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59.emf"/><Relationship Id="rId1" Type="http://schemas.openxmlformats.org/officeDocument/2006/relationships/image" Target="../media/image58.e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image" Target="../media/image60.emf"/></Relationships>
</file>

<file path=ppt/drawings/_rels/vmlDrawing29.v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image" Target="../media/image6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30.v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image" Target="../media/image64.e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image" Target="../media/image66.e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emf"/><Relationship Id="rId1" Type="http://schemas.openxmlformats.org/officeDocument/2006/relationships/image" Target="../media/image68.e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1.emf"/><Relationship Id="rId1" Type="http://schemas.openxmlformats.org/officeDocument/2006/relationships/image" Target="../media/image70.emf"/></Relationships>
</file>

<file path=ppt/drawings/_rels/vmlDrawing34.vml.rels><?xml version="1.0" encoding="UTF-8" standalone="yes"?>
<Relationships xmlns="http://schemas.openxmlformats.org/package/2006/relationships"><Relationship Id="rId2" Type="http://schemas.openxmlformats.org/officeDocument/2006/relationships/image" Target="../media/image73.emf"/><Relationship Id="rId1" Type="http://schemas.openxmlformats.org/officeDocument/2006/relationships/image" Target="../media/image72.emf"/></Relationships>
</file>

<file path=ppt/drawings/_rels/vmlDrawing35.vml.rels><?xml version="1.0" encoding="UTF-8" standalone="yes"?>
<Relationships xmlns="http://schemas.openxmlformats.org/package/2006/relationships"><Relationship Id="rId2" Type="http://schemas.openxmlformats.org/officeDocument/2006/relationships/image" Target="../media/image75.emf"/><Relationship Id="rId1" Type="http://schemas.openxmlformats.org/officeDocument/2006/relationships/image" Target="../media/image74.emf"/></Relationships>
</file>

<file path=ppt/drawings/_rels/vmlDrawing3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7.emf"/><Relationship Id="rId1" Type="http://schemas.openxmlformats.org/officeDocument/2006/relationships/image" Target="../media/image76.emf"/></Relationships>
</file>

<file path=ppt/drawings/_rels/vmlDrawing3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9.emf"/><Relationship Id="rId1" Type="http://schemas.openxmlformats.org/officeDocument/2006/relationships/image" Target="../media/image78.emf"/></Relationships>
</file>

<file path=ppt/drawings/_rels/vmlDrawing38.v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image" Target="../media/image80.emf"/></Relationships>
</file>

<file path=ppt/drawings/_rels/vmlDrawing39.v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image" Target="../media/image8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40.v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image" Target="../media/image84.emf"/></Relationships>
</file>

<file path=ppt/drawings/_rels/vmlDrawing4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image" Target="../media/image86.emf"/></Relationships>
</file>

<file path=ppt/drawings/_rels/vmlDrawing4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image" Target="../media/image88.emf"/></Relationships>
</file>

<file path=ppt/drawings/_rels/vmlDrawing43.v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image" Target="../media/image90.emf"/></Relationships>
</file>

<file path=ppt/drawings/_rels/vmlDrawing4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image" Target="../media/image92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82953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2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44" tIns="45322" rIns="90644" bIns="4532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02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44" tIns="45322" rIns="90644" bIns="4532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02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44" tIns="45322" rIns="90644" bIns="4532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102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44" tIns="45322" rIns="90644" bIns="4532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102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644" tIns="45322" rIns="90644" bIns="45322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466E747F-D501-4EFC-818D-8AF6E72B73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0890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329807-5DD7-46BC-94EF-415B7EDD515D}" type="slidenum">
              <a:rPr lang="en-US" smtClean="0"/>
              <a:pPr>
                <a:defRPr/>
              </a:pPr>
              <a:t>1</a:t>
            </a:fld>
            <a:endParaRPr 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339374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FF8E86-6028-493A-AD65-1258C2ED741F}" type="slidenum">
              <a:rPr lang="en-US" smtClean="0"/>
              <a:pPr>
                <a:defRPr/>
              </a:pPr>
              <a:t>10</a:t>
            </a:fld>
            <a:endParaRPr 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922297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78B1AF-4411-4CB1-A49C-5037190002BC}" type="slidenum">
              <a:rPr lang="en-US" smtClean="0"/>
              <a:pPr>
                <a:defRPr/>
              </a:pPr>
              <a:t>11</a:t>
            </a:fld>
            <a:endParaRPr 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0399461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5AD8A98-99B8-450F-A055-2050C453553D}" type="slidenum">
              <a:rPr lang="en-US" smtClean="0"/>
              <a:pPr>
                <a:defRPr/>
              </a:pPr>
              <a:t>12</a:t>
            </a:fld>
            <a:endParaRPr 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929802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A3F545-7DDF-4FCB-9EAB-1B5A205FBD0B}" type="slidenum">
              <a:rPr lang="en-US" smtClean="0"/>
              <a:pPr>
                <a:defRPr/>
              </a:pPr>
              <a:t>13</a:t>
            </a:fld>
            <a:endParaRPr 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0858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6E49D39-7AB8-4D4A-8F4B-4545DEC691EF}" type="slidenum">
              <a:rPr lang="en-US" smtClean="0"/>
              <a:pPr>
                <a:defRPr/>
              </a:pPr>
              <a:t>14</a:t>
            </a:fld>
            <a:endParaRPr 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582525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970E17-395A-4187-84DB-B1E9FFC82783}" type="slidenum">
              <a:rPr lang="en-US" smtClean="0"/>
              <a:pPr>
                <a:defRPr/>
              </a:pPr>
              <a:t>15</a:t>
            </a:fld>
            <a:endParaRPr 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942969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1C4475A-2001-426D-8C09-77E7E19B3391}" type="slidenum">
              <a:rPr lang="en-US" smtClean="0"/>
              <a:pPr>
                <a:defRPr/>
              </a:pPr>
              <a:t>16</a:t>
            </a:fld>
            <a:endParaRPr 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440485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2510B22-7C3E-40F3-8FDC-563AFC1C7618}" type="slidenum">
              <a:rPr lang="en-US" smtClean="0"/>
              <a:pPr>
                <a:defRPr/>
              </a:pPr>
              <a:t>17</a:t>
            </a:fld>
            <a:endParaRPr 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37566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8C2DAB-1367-4290-880D-0F078819FA19}" type="slidenum">
              <a:rPr lang="en-US" smtClean="0"/>
              <a:pPr>
                <a:defRPr/>
              </a:pPr>
              <a:t>18</a:t>
            </a:fld>
            <a:endParaRPr 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951557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2F54CFE-46F4-4C8C-BDBA-C7C0FA951636}" type="slidenum">
              <a:rPr lang="en-US" smtClean="0"/>
              <a:pPr>
                <a:defRPr/>
              </a:pPr>
              <a:t>19</a:t>
            </a:fld>
            <a:endParaRPr 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082362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94C65AE-A41B-4192-98D9-33FFD43F649C}" type="slidenum">
              <a:rPr lang="en-US" smtClean="0"/>
              <a:pPr>
                <a:defRPr/>
              </a:pPr>
              <a:t>2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223794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5D2808-25E7-44BD-8D50-6A72C18DD7AC}" type="slidenum">
              <a:rPr lang="en-US" smtClean="0"/>
              <a:pPr>
                <a:defRPr/>
              </a:pPr>
              <a:t>20</a:t>
            </a:fld>
            <a:endParaRPr 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833106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48A1CA8-6626-4FA5-8972-E84D9D57123B}" type="slidenum">
              <a:rPr lang="en-US" smtClean="0"/>
              <a:pPr>
                <a:defRPr/>
              </a:pPr>
              <a:t>21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0119773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E4E7DC-3DF6-41C3-90A7-C3E21A42F3D1}" type="slidenum">
              <a:rPr lang="en-US" smtClean="0"/>
              <a:pPr>
                <a:defRPr/>
              </a:pPr>
              <a:t>22</a:t>
            </a:fld>
            <a:endParaRPr 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130145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3377BF-A721-4E01-88D7-A73685EDDC96}" type="slidenum">
              <a:rPr lang="en-US" smtClean="0"/>
              <a:pPr>
                <a:defRPr/>
              </a:pPr>
              <a:t>23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3411578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64E87E-B45E-4733-AC3B-43026B6C8BB3}" type="slidenum">
              <a:rPr lang="en-US" smtClean="0"/>
              <a:pPr>
                <a:defRPr/>
              </a:pPr>
              <a:t>24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62246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64E681-68D7-4037-AE34-1392F2B9ED2D}" type="slidenum">
              <a:rPr lang="en-US" smtClean="0"/>
              <a:pPr>
                <a:defRPr/>
              </a:pPr>
              <a:t>25</a:t>
            </a:fld>
            <a:endParaRPr lang="en-US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28860521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4DAC9CF-E857-4975-81CE-EBEAF829F8F8}" type="slidenum">
              <a:rPr lang="en-US" smtClean="0"/>
              <a:pPr>
                <a:defRPr/>
              </a:pPr>
              <a:t>26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3305636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60B58D4-A5ED-4A47-9A56-54C5E87D83CD}" type="slidenum">
              <a:rPr lang="en-US" smtClean="0"/>
              <a:pPr>
                <a:defRPr/>
              </a:pPr>
              <a:t>27</a:t>
            </a:fld>
            <a:endParaRPr 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161052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B2B06B-5871-47BB-BD36-4C3162B6B3B9}" type="slidenum">
              <a:rPr lang="en-US" smtClean="0"/>
              <a:pPr>
                <a:defRPr/>
              </a:pPr>
              <a:t>28</a:t>
            </a:fld>
            <a:endParaRPr 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4696906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E8447C8-7C1A-46D2-A833-AA17627EBCA5}" type="slidenum">
              <a:rPr lang="en-US" smtClean="0"/>
              <a:pPr>
                <a:defRPr/>
              </a:pPr>
              <a:t>29</a:t>
            </a:fld>
            <a:endParaRPr 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94677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l-GR" smtClean="0"/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F6F467E-B38C-45AF-8A4E-F6BA2C5B2B19}" type="slidenum">
              <a:rPr lang="en-US" smtClean="0"/>
              <a:pPr>
                <a:defRPr/>
              </a:pPr>
              <a:t>3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5941588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3B99786-0C16-49D6-87D6-B6D988211694}" type="slidenum">
              <a:rPr lang="en-US" smtClean="0"/>
              <a:pPr>
                <a:defRPr/>
              </a:pPr>
              <a:t>30</a:t>
            </a:fld>
            <a:endParaRPr 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4266903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4115E1A-7415-4B55-B3B5-DD2E5CA6B0D3}" type="slidenum">
              <a:rPr lang="en-US" smtClean="0"/>
              <a:pPr>
                <a:defRPr/>
              </a:pPr>
              <a:t>31</a:t>
            </a:fld>
            <a:endParaRPr 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6617085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D34BE0A-8C81-4BCE-BB97-D89448ECA38D}" type="slidenum">
              <a:rPr lang="en-US" smtClean="0"/>
              <a:pPr>
                <a:defRPr/>
              </a:pPr>
              <a:t>32</a:t>
            </a:fld>
            <a:endParaRPr 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056584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7902EE6-6FD4-4D56-B37B-6D720AF86AC1}" type="slidenum">
              <a:rPr lang="en-US" smtClean="0"/>
              <a:pPr>
                <a:defRPr/>
              </a:pPr>
              <a:t>33</a:t>
            </a:fld>
            <a:endParaRPr 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8676962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AFFD61F-9C0C-403E-A76A-F94FF33BACA5}" type="slidenum">
              <a:rPr lang="en-US" smtClean="0"/>
              <a:pPr>
                <a:defRPr/>
              </a:pPr>
              <a:t>34</a:t>
            </a:fld>
            <a:endParaRPr 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951964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135A7BC-6FD5-43D4-852A-688E51A7807F}" type="slidenum">
              <a:rPr lang="en-US" smtClean="0"/>
              <a:pPr>
                <a:defRPr/>
              </a:pPr>
              <a:t>35</a:t>
            </a:fld>
            <a:endParaRPr 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4925671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D5010B-C921-4BCB-A518-F5B5D50D810F}" type="slidenum">
              <a:rPr lang="en-US" smtClean="0"/>
              <a:pPr>
                <a:defRPr/>
              </a:pPr>
              <a:t>36</a:t>
            </a:fld>
            <a:endParaRPr 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1855018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3688E40-DBCD-448B-B156-90A333F90921}" type="slidenum">
              <a:rPr lang="en-US" smtClean="0"/>
              <a:pPr>
                <a:defRPr/>
              </a:pPr>
              <a:t>37</a:t>
            </a:fld>
            <a:endParaRPr lang="en-US" smtClean="0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0834446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F6C327-1344-4D7B-B114-020D234434C0}" type="slidenum">
              <a:rPr lang="en-US" smtClean="0"/>
              <a:pPr>
                <a:defRPr/>
              </a:pPr>
              <a:t>38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755672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8E0282A-E3E5-4FCF-BFE7-90B3198C53B6}" type="slidenum">
              <a:rPr lang="en-US" smtClean="0"/>
              <a:pPr>
                <a:defRPr/>
              </a:pPr>
              <a:t>39</a:t>
            </a:fld>
            <a:endParaRPr 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082840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B128A76-7198-43FC-8B99-AE396DA86340}" type="slidenum">
              <a:rPr lang="en-US" smtClean="0"/>
              <a:pPr>
                <a:defRPr/>
              </a:pPr>
              <a:t>4</a:t>
            </a:fld>
            <a:endParaRPr 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83255888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E70D98-B447-4772-A3D3-3AF7C5D6BAC9}" type="slidenum">
              <a:rPr lang="en-US" smtClean="0"/>
              <a:pPr>
                <a:defRPr/>
              </a:pPr>
              <a:t>40</a:t>
            </a:fld>
            <a:endParaRPr 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7906657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9399F7B-52A4-4922-8EFE-E734C60DF0A6}" type="slidenum">
              <a:rPr lang="en-US" smtClean="0"/>
              <a:pPr>
                <a:defRPr/>
              </a:pPr>
              <a:t>41</a:t>
            </a:fld>
            <a:endParaRPr 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844517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F57BF64-43C3-4D87-96C3-22C5C7880302}" type="slidenum">
              <a:rPr lang="en-US" smtClean="0"/>
              <a:pPr>
                <a:defRPr/>
              </a:pPr>
              <a:t>42</a:t>
            </a:fld>
            <a:endParaRPr lang="en-US" smtClean="0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09619924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74CC8E9-146C-4D1C-A01B-7B26D778C442}" type="slidenum">
              <a:rPr lang="en-US" smtClean="0"/>
              <a:pPr>
                <a:defRPr/>
              </a:pPr>
              <a:t>43</a:t>
            </a:fld>
            <a:endParaRPr lang="en-US" smtClean="0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1189002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0B8FCF-A964-491B-B934-E7D0E9988E5C}" type="slidenum">
              <a:rPr lang="en-US" smtClean="0"/>
              <a:pPr>
                <a:defRPr/>
              </a:pPr>
              <a:t>44</a:t>
            </a:fld>
            <a:endParaRPr lang="en-US" smtClean="0"/>
          </a:p>
        </p:txBody>
      </p:sp>
      <p:sp>
        <p:nvSpPr>
          <p:cNvPr id="1095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3492877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8C3374-8864-4490-A8D3-5EB2FF07CF45}" type="slidenum">
              <a:rPr lang="en-US" smtClean="0"/>
              <a:pPr>
                <a:defRPr/>
              </a:pPr>
              <a:t>45</a:t>
            </a:fld>
            <a:endParaRPr lang="en-US" smtClean="0"/>
          </a:p>
        </p:txBody>
      </p:sp>
      <p:sp>
        <p:nvSpPr>
          <p:cNvPr id="1105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47848139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F2325A-4AF1-4BEF-A280-FD96A9B08D10}" type="slidenum">
              <a:rPr lang="en-US" smtClean="0"/>
              <a:pPr>
                <a:defRPr/>
              </a:pPr>
              <a:t>46</a:t>
            </a:fld>
            <a:endParaRPr lang="en-US" smtClean="0"/>
          </a:p>
        </p:txBody>
      </p:sp>
      <p:sp>
        <p:nvSpPr>
          <p:cNvPr id="1116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666262416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96B91A-5725-4C81-B239-47CC0AAE2904}" type="slidenum">
              <a:rPr lang="en-US" smtClean="0"/>
              <a:pPr>
                <a:defRPr/>
              </a:pPr>
              <a:t>47</a:t>
            </a:fld>
            <a:endParaRPr lang="en-US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4907386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FD7B11-7C4C-4289-9984-3C64998ABBEF}" type="slidenum">
              <a:rPr lang="en-US" smtClean="0"/>
              <a:pPr>
                <a:defRPr/>
              </a:pPr>
              <a:t>48</a:t>
            </a:fld>
            <a:endParaRPr lang="en-US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6395973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53CAAF7-1BC6-40FA-8FBF-E28037EB8CBF}" type="slidenum">
              <a:rPr lang="en-US" smtClean="0"/>
              <a:pPr>
                <a:defRPr/>
              </a:pPr>
              <a:t>49</a:t>
            </a:fld>
            <a:endParaRPr lang="en-US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1680792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BEBF01-CD47-413C-9A12-71DCE4CAFAE5}" type="slidenum">
              <a:rPr lang="en-US" smtClean="0"/>
              <a:pPr>
                <a:defRPr/>
              </a:pPr>
              <a:t>5</a:t>
            </a:fld>
            <a:endParaRPr 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6427011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6CE871-0233-46F1-8B55-6CD020452F10}" type="slidenum">
              <a:rPr lang="en-US" smtClean="0"/>
              <a:pPr>
                <a:defRPr/>
              </a:pPr>
              <a:t>50</a:t>
            </a:fld>
            <a:endParaRPr lang="en-US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9938079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03C9E6A-C992-4FC2-8B64-5DCE65482D24}" type="slidenum">
              <a:rPr lang="en-US" smtClean="0"/>
              <a:pPr>
                <a:defRPr/>
              </a:pPr>
              <a:t>51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71868073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16F27CE-9AA4-451A-93DE-B08326FE3657}" type="slidenum">
              <a:rPr lang="en-US" smtClean="0"/>
              <a:pPr>
                <a:defRPr/>
              </a:pPr>
              <a:t>52</a:t>
            </a:fld>
            <a:endParaRPr lang="en-US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28988938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F1F1107-7F77-4C79-A4C5-C36C4C990406}" type="slidenum">
              <a:rPr lang="en-US" smtClean="0"/>
              <a:pPr>
                <a:defRPr/>
              </a:pPr>
              <a:t>53</a:t>
            </a:fld>
            <a:endParaRPr lang="en-US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0457113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E9D3525-C0E4-46E8-92AF-4005BA454348}" type="slidenum">
              <a:rPr lang="en-US" smtClean="0"/>
              <a:pPr>
                <a:defRPr/>
              </a:pPr>
              <a:t>54</a:t>
            </a:fld>
            <a:endParaRPr lang="en-US" smtClean="0"/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93849373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097016A-3DE8-4620-A383-D89E9C1F96DF}" type="slidenum">
              <a:rPr lang="en-US" smtClean="0"/>
              <a:pPr>
                <a:defRPr/>
              </a:pPr>
              <a:t>55</a:t>
            </a:fld>
            <a:endParaRPr lang="en-US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93689328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503D14-854A-4B33-B6AC-08B0DF8446D5}" type="slidenum">
              <a:rPr lang="en-US" smtClean="0"/>
              <a:pPr>
                <a:defRPr/>
              </a:pPr>
              <a:t>56</a:t>
            </a:fld>
            <a:endParaRPr lang="en-US" smtClean="0"/>
          </a:p>
        </p:txBody>
      </p:sp>
      <p:sp>
        <p:nvSpPr>
          <p:cNvPr id="121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1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7217816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5BA314A-8A8E-48DA-9847-28EC7E8B4029}" type="slidenum">
              <a:rPr lang="en-US" smtClean="0"/>
              <a:pPr>
                <a:defRPr/>
              </a:pPr>
              <a:t>57</a:t>
            </a:fld>
            <a:endParaRPr lang="en-US" smtClean="0"/>
          </a:p>
        </p:txBody>
      </p:sp>
      <p:sp>
        <p:nvSpPr>
          <p:cNvPr id="122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781322133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C626C6-6613-4783-ABB2-D68B9206B810}" type="slidenum">
              <a:rPr lang="en-US" smtClean="0"/>
              <a:pPr>
                <a:defRPr/>
              </a:pPr>
              <a:t>58</a:t>
            </a:fld>
            <a:endParaRPr 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8166525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B163493-E2F0-4F52-AE6E-D84B9F0C173E}" type="slidenum">
              <a:rPr lang="en-US" smtClean="0"/>
              <a:pPr>
                <a:defRPr/>
              </a:pPr>
              <a:t>59</a:t>
            </a:fld>
            <a:endParaRPr 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9026132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1648DD-02F3-4941-A4AC-511D6268C84D}" type="slidenum">
              <a:rPr lang="en-US" smtClean="0"/>
              <a:pPr>
                <a:defRPr/>
              </a:pPr>
              <a:t>6</a:t>
            </a:fld>
            <a:endParaRPr 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32115708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715153A-14A1-4F75-B073-6222372EAB91}" type="slidenum">
              <a:rPr lang="en-US" smtClean="0"/>
              <a:pPr>
                <a:defRPr/>
              </a:pPr>
              <a:t>60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381693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373C7B7-3F83-41E9-9470-9DA9928ECE32}" type="slidenum">
              <a:rPr lang="en-US" smtClean="0"/>
              <a:pPr>
                <a:defRPr/>
              </a:pPr>
              <a:t>7</a:t>
            </a:fld>
            <a:endParaRPr 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6128201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EB92CB8-D55F-43FC-814D-7B67C9E13FB9}" type="slidenum">
              <a:rPr lang="en-US" smtClean="0"/>
              <a:pPr>
                <a:defRPr/>
              </a:pPr>
              <a:t>8</a:t>
            </a:fld>
            <a:endParaRPr lang="en-US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509614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AC318C5-76E4-4F13-9841-EDEBE37F6586}" type="slidenum">
              <a:rPr lang="en-US" smtClean="0"/>
              <a:pPr>
                <a:defRPr/>
              </a:pPr>
              <a:t>9</a:t>
            </a:fld>
            <a:endParaRPr 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797548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58888" y="620713"/>
            <a:ext cx="6048375" cy="863600"/>
          </a:xfrm>
        </p:spPr>
        <p:txBody>
          <a:bodyPr/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2734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258888" y="1412875"/>
            <a:ext cx="6048375" cy="576263"/>
          </a:xfrm>
        </p:spPr>
        <p:txBody>
          <a:bodyPr/>
          <a:lstStyle>
            <a:lvl1pPr marL="0" indent="0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5463" y="115888"/>
            <a:ext cx="1871662" cy="64087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8888" y="115888"/>
            <a:ext cx="5464175" cy="64087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1258888" y="115888"/>
            <a:ext cx="7488237" cy="64087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8888" y="1193800"/>
            <a:ext cx="3667125" cy="5330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78413" y="1193800"/>
            <a:ext cx="3668712" cy="5330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l-G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03350" y="115888"/>
            <a:ext cx="7056438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ru-RU" smtClean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8888" y="1193800"/>
            <a:ext cx="7488237" cy="533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30" r:id="rId1"/>
    <p:sldLayoutId id="2147484219" r:id="rId2"/>
    <p:sldLayoutId id="2147484220" r:id="rId3"/>
    <p:sldLayoutId id="2147484221" r:id="rId4"/>
    <p:sldLayoutId id="2147484222" r:id="rId5"/>
    <p:sldLayoutId id="2147484223" r:id="rId6"/>
    <p:sldLayoutId id="2147484224" r:id="rId7"/>
    <p:sldLayoutId id="2147484225" r:id="rId8"/>
    <p:sldLayoutId id="2147484226" r:id="rId9"/>
    <p:sldLayoutId id="2147484227" r:id="rId10"/>
    <p:sldLayoutId id="2147484228" r:id="rId11"/>
    <p:sldLayoutId id="2147484229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4" TargetMode="External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4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5" TargetMode="External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5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6" TargetMode="External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6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7" TargetMode="External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7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8" TargetMode="External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8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20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16%20-%20&#915;&#961;&#940;&#966;&#951;&#956;&#945;" TargetMode="External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16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10" TargetMode="External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2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10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24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11" TargetMode="External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11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26.e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12" TargetMode="External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12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28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13" TargetMode="External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2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13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3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14" TargetMode="External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14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32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15" TargetMode="External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15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34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4;&#921;&#927;&#924;&#919;&#935;&#913;&#925;&#921;&#917;&#931;%205%20-%20&#915;&#961;&#940;&#966;&#951;&#956;&#945;" TargetMode="External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3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4;&#921;&#927;&#924;&#919;&#935;&#913;&#925;&#921;&#917;&#931;%205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36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4;&#921;&#927;&#924;&#919;&#935;&#913;&#925;&#921;&#917;&#931;%205%20-%20&#915;&#961;&#940;&#966;&#951;&#956;&#945;-1" TargetMode="External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4;&#921;&#927;&#924;&#919;&#935;&#913;&#925;&#921;&#917;&#931;%205%20-%20&#915;&#961;&#940;&#966;&#951;&#956;&#945;-1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38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4;&#921;&#927;&#924;&#919;&#935;&#913;&#925;&#921;&#917;&#931;%205%20-%20&#915;&#961;&#940;&#966;&#951;&#956;&#945;-2" TargetMode="External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4;&#921;&#927;&#924;&#919;&#935;&#913;&#925;&#921;&#917;&#931;%205%20-%20&#915;&#961;&#940;&#966;&#951;&#956;&#945;-2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40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4;&#921;&#927;&#924;&#919;&#935;&#913;&#925;&#921;&#917;&#931;%205%20-%20&#915;&#961;&#940;&#966;&#951;&#956;&#945;-3" TargetMode="External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4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4;&#921;&#927;&#924;&#919;&#935;&#913;&#925;&#921;&#917;&#931;%205%20-%20&#915;&#961;&#940;&#966;&#951;&#956;&#945;-3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42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4;&#921;&#927;&#924;&#919;&#935;&#913;&#925;&#921;&#917;&#931;%209%20-%20&#915;&#961;&#940;&#966;&#951;&#956;&#945;" TargetMode="External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4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4;&#921;&#927;&#924;&#919;&#935;&#913;&#925;&#921;&#917;&#931;%209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44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4;&#921;&#927;&#924;&#919;&#935;&#913;&#925;&#921;&#917;&#931;%2010%20-%20&#915;&#961;&#940;&#966;&#951;&#956;&#945;" TargetMode="External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4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4;&#921;&#927;&#924;&#919;&#935;&#913;&#925;&#921;&#917;&#931;%2010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4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4;&#921;&#927;&#924;&#919;&#935;&#913;&#925;&#921;&#917;&#931;%2011%20-%20&#915;&#961;&#940;&#966;&#951;&#956;&#945;" TargetMode="External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4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4;&#921;&#927;&#924;&#919;&#935;&#913;&#925;&#921;&#917;&#931;%2011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48.e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4;&#921;&#927;&#924;&#919;&#935;&#913;&#925;&#921;&#917;&#931;%2012%20-%20&#915;&#961;&#940;&#966;&#951;&#956;&#945;" TargetMode="External"/><Relationship Id="rId3" Type="http://schemas.openxmlformats.org/officeDocument/2006/relationships/notesSlide" Target="../notesSlides/notesSlide31.xml"/><Relationship Id="rId7" Type="http://schemas.openxmlformats.org/officeDocument/2006/relationships/image" Target="../media/image4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4;&#921;&#927;&#924;&#919;&#935;&#913;&#925;&#921;&#917;&#931;%2012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50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4;&#921;&#927;&#924;&#919;&#935;&#913;&#925;&#921;&#917;&#931;%2014%20-%20&#915;&#961;&#940;&#966;&#951;&#956;&#945;" TargetMode="External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51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4;&#921;&#927;&#924;&#919;&#935;&#913;&#925;&#921;&#917;&#931;%2014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52.emf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4;&#921;&#927;&#924;&#919;&#935;&#913;&#925;&#921;&#917;&#931;%2013%20-%20&#915;&#961;&#940;&#966;&#951;&#956;&#945;" TargetMode="External"/><Relationship Id="rId3" Type="http://schemas.openxmlformats.org/officeDocument/2006/relationships/notesSlide" Target="../notesSlides/notesSlide33.xml"/><Relationship Id="rId7" Type="http://schemas.openxmlformats.org/officeDocument/2006/relationships/image" Target="../media/image5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4;&#921;&#927;&#924;&#919;&#935;&#913;&#925;&#921;&#917;&#931;%2013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54.e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4;&#921;&#927;&#924;&#919;&#935;&#913;&#925;&#921;&#917;&#931;%2015%20-%20&#915;&#961;&#940;&#966;&#951;&#956;&#945;" TargetMode="External"/><Relationship Id="rId3" Type="http://schemas.openxmlformats.org/officeDocument/2006/relationships/notesSlide" Target="../notesSlides/notesSlide34.xml"/><Relationship Id="rId7" Type="http://schemas.openxmlformats.org/officeDocument/2006/relationships/image" Target="../media/image5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4;&#921;&#927;&#924;&#919;&#935;&#913;&#925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4;&#921;&#927;&#924;&#919;&#935;&#913;&#925;&#921;&#917;&#931;%2015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56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33;&#928;&#919;&#929;&#917;&#931;&#921;&#917;&#931;%208%20-%20&#915;&#961;&#940;&#966;&#951;&#956;&#945;" TargetMode="External"/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5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33;&#928;&#919;&#929;&#917;&#931;&#921;&#917;&#931;%208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59.e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33;&#928;&#919;&#929;&#917;&#931;&#921;&#917;&#931;%202%20-%20&#915;&#961;&#940;&#966;&#951;&#956;&#945;" TargetMode="External"/><Relationship Id="rId3" Type="http://schemas.openxmlformats.org/officeDocument/2006/relationships/notesSlide" Target="../notesSlides/notesSlide39.xml"/><Relationship Id="rId7" Type="http://schemas.openxmlformats.org/officeDocument/2006/relationships/image" Target="../media/image6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33;&#928;&#919;&#929;&#917;&#931;&#921;&#917;&#931;%202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6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33;&#928;&#919;&#929;&#917;&#931;&#921;&#917;&#931;%204%20-%20&#915;&#961;&#940;&#966;&#951;&#956;&#945;" TargetMode="External"/><Relationship Id="rId3" Type="http://schemas.openxmlformats.org/officeDocument/2006/relationships/notesSlide" Target="../notesSlides/notesSlide40.xml"/><Relationship Id="rId7" Type="http://schemas.openxmlformats.org/officeDocument/2006/relationships/image" Target="../media/image6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33;&#928;&#919;&#929;&#917;&#931;&#921;&#917;&#931;%204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63.emf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33;&#928;&#919;&#929;&#917;&#931;&#921;&#917;&#931;%2012%20-%20&#915;&#961;&#940;&#966;&#951;&#956;&#945;" TargetMode="External"/><Relationship Id="rId3" Type="http://schemas.openxmlformats.org/officeDocument/2006/relationships/notesSlide" Target="../notesSlides/notesSlide41.xml"/><Relationship Id="rId7" Type="http://schemas.openxmlformats.org/officeDocument/2006/relationships/image" Target="../media/image6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33;&#928;&#919;&#929;&#917;&#931;&#921;&#917;&#931;%2012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65.e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33;&#928;&#919;&#929;&#917;&#931;&#921;&#917;&#931;%2013%20-%20&#915;&#961;&#940;&#966;&#951;&#956;&#945;" TargetMode="External"/><Relationship Id="rId3" Type="http://schemas.openxmlformats.org/officeDocument/2006/relationships/notesSlide" Target="../notesSlides/notesSlide42.xml"/><Relationship Id="rId7" Type="http://schemas.openxmlformats.org/officeDocument/2006/relationships/image" Target="../media/image6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33;&#928;&#919;&#929;&#917;&#931;&#921;&#917;&#931;%2013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67.e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33;&#928;&#919;&#929;&#917;&#931;&#921;&#917;&#931;%2014%20-%20&#915;&#961;&#940;&#966;&#951;&#956;&#945;" TargetMode="External"/><Relationship Id="rId3" Type="http://schemas.openxmlformats.org/officeDocument/2006/relationships/notesSlide" Target="../notesSlides/notesSlide43.xml"/><Relationship Id="rId7" Type="http://schemas.openxmlformats.org/officeDocument/2006/relationships/image" Target="../media/image6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33;&#928;&#919;&#929;&#917;&#931;&#921;&#917;&#931;%2014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69.e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33;&#928;&#919;&#929;&#917;&#931;&#921;&#917;&#931;%2017%20-%20&#915;&#961;&#940;&#966;&#951;&#956;&#945;" TargetMode="External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7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33;&#928;&#919;&#929;&#917;&#931;&#921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33;&#928;&#919;&#929;&#917;&#931;&#921;&#917;&#931;%2017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71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7;&#924;&#928;&#927;&#929;&#921;&#922;&#917;&#931;%201%20-%20&#915;&#961;&#940;&#966;&#951;&#956;&#945;" TargetMode="External"/><Relationship Id="rId3" Type="http://schemas.openxmlformats.org/officeDocument/2006/relationships/notesSlide" Target="../notesSlides/notesSlide47.xml"/><Relationship Id="rId7" Type="http://schemas.openxmlformats.org/officeDocument/2006/relationships/image" Target="../media/image7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4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7;&#924;&#928;&#927;&#929;&#921;&#922;&#917;&#931;%201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73.emf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7;&#924;&#928;&#927;&#929;&#921;&#922;&#917;&#931;%201%20-%20&#915;&#961;&#940;&#966;&#951;&#956;&#945;-1" TargetMode="External"/><Relationship Id="rId3" Type="http://schemas.openxmlformats.org/officeDocument/2006/relationships/notesSlide" Target="../notesSlides/notesSlide48.xml"/><Relationship Id="rId7" Type="http://schemas.openxmlformats.org/officeDocument/2006/relationships/image" Target="../media/image7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5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7;&#924;&#928;&#927;&#929;&#921;&#922;&#917;&#931;%201%20-%20&#915;&#961;&#940;&#966;&#951;&#956;&#945;-1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75.emf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7;&#924;&#928;&#927;&#929;&#921;&#922;&#917;&#931;%203%20-%20&#915;&#961;&#940;&#966;&#951;&#956;&#945;" TargetMode="External"/><Relationship Id="rId3" Type="http://schemas.openxmlformats.org/officeDocument/2006/relationships/notesSlide" Target="../notesSlides/notesSlide49.xml"/><Relationship Id="rId7" Type="http://schemas.openxmlformats.org/officeDocument/2006/relationships/image" Target="../media/image7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6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7;&#924;&#928;&#927;&#929;&#921;&#922;&#917;&#931;%203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7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7;&#924;&#928;&#927;&#929;&#921;&#922;&#917;&#931;%204%20-%20&#915;&#961;&#940;&#966;&#951;&#956;&#945;" TargetMode="External"/><Relationship Id="rId3" Type="http://schemas.openxmlformats.org/officeDocument/2006/relationships/notesSlide" Target="../notesSlides/notesSlide50.xml"/><Relationship Id="rId7" Type="http://schemas.openxmlformats.org/officeDocument/2006/relationships/image" Target="../media/image7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7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7;&#924;&#928;&#927;&#929;&#921;&#922;&#917;&#931;%204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79.emf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7;&#924;&#928;&#927;&#929;&#921;&#922;&#917;&#931;%205%20-%20&#915;&#961;&#940;&#966;&#951;&#956;&#945;" TargetMode="External"/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8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8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7;&#924;&#928;&#927;&#929;&#921;&#922;&#917;&#931;%205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1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17;&#924;&#928;&#927;&#929;&#921;&#922;&#917;&#931;%207%20-%20&#915;&#961;&#940;&#966;&#951;&#956;&#945;" TargetMode="External"/><Relationship Id="rId3" Type="http://schemas.openxmlformats.org/officeDocument/2006/relationships/notesSlide" Target="../notesSlides/notesSlide52.xml"/><Relationship Id="rId7" Type="http://schemas.openxmlformats.org/officeDocument/2006/relationships/image" Target="../media/image8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9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17;&#924;&#928;&#927;&#929;&#921;&#92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17;&#924;&#928;&#927;&#929;&#921;&#922;&#917;&#931;%207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3.emf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31;&#922;&#917;&#933;&#913;&#931;&#932;&#921;&#92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31;&#922;&#917;&#933;&#913;&#931;&#932;&#921;&#922;&#917;&#931;%201%20-%20&#915;&#961;&#940;&#966;&#951;&#956;&#945;" TargetMode="External"/><Relationship Id="rId3" Type="http://schemas.openxmlformats.org/officeDocument/2006/relationships/notesSlide" Target="../notesSlides/notesSlide55.xml"/><Relationship Id="rId7" Type="http://schemas.openxmlformats.org/officeDocument/2006/relationships/image" Target="../media/image8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0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31;&#922;&#917;&#933;&#913;&#931;&#932;&#921;&#92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31;&#922;&#917;&#933;&#913;&#931;&#932;&#921;&#922;&#917;&#931;%201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5.emf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31;&#922;&#917;&#933;&#913;&#931;&#932;&#921;&#92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31;&#922;&#917;&#933;&#913;&#931;&#932;&#921;&#922;&#917;&#931;%203%20-%20&#915;&#961;&#940;&#966;&#951;&#956;&#945;" TargetMode="External"/><Relationship Id="rId3" Type="http://schemas.openxmlformats.org/officeDocument/2006/relationships/notesSlide" Target="../notesSlides/notesSlide56.xml"/><Relationship Id="rId7" Type="http://schemas.openxmlformats.org/officeDocument/2006/relationships/image" Target="../media/image8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1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31;&#922;&#917;&#933;&#913;&#931;&#932;&#921;&#92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31;&#922;&#917;&#933;&#913;&#931;&#932;&#921;&#922;&#917;&#931;%203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7.emf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31;&#922;&#917;&#933;&#913;&#931;&#932;&#921;&#92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31;&#922;&#917;&#933;&#913;&#931;&#932;&#921;&#922;&#917;&#931;%201%20-%20&#915;&#961;&#940;&#966;&#951;&#956;&#945;-1" TargetMode="External"/><Relationship Id="rId3" Type="http://schemas.openxmlformats.org/officeDocument/2006/relationships/notesSlide" Target="../notesSlides/notesSlide57.xml"/><Relationship Id="rId7" Type="http://schemas.openxmlformats.org/officeDocument/2006/relationships/image" Target="../media/image88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2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31;&#922;&#917;&#933;&#913;&#931;&#932;&#921;&#92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31;&#922;&#917;&#933;&#913;&#931;&#932;&#921;&#922;&#917;&#931;%201%20-%20&#915;&#961;&#940;&#966;&#951;&#956;&#945;-1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9.emf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31;&#922;&#917;&#933;&#913;&#931;&#932;&#921;&#92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31;&#922;&#917;&#933;&#913;&#931;&#932;&#921;&#922;&#917;&#931;%205%20-%20&#915;&#961;&#940;&#966;&#951;&#956;&#945;" TargetMode="External"/><Relationship Id="rId3" Type="http://schemas.openxmlformats.org/officeDocument/2006/relationships/notesSlide" Target="../notesSlides/notesSlide58.xml"/><Relationship Id="rId7" Type="http://schemas.openxmlformats.org/officeDocument/2006/relationships/image" Target="../media/image90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3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31;&#922;&#917;&#933;&#913;&#931;&#932;&#921;&#92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31;&#922;&#917;&#933;&#913;&#931;&#932;&#921;&#922;&#917;&#931;%205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91.emf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31;&#922;&#917;&#933;&#913;&#931;&#932;&#921;&#92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31;&#922;&#917;&#933;&#913;&#931;&#932;&#921;&#922;&#917;&#931;%206%20-%20&#915;&#961;&#940;&#966;&#951;&#956;&#945;" TargetMode="External"/><Relationship Id="rId3" Type="http://schemas.openxmlformats.org/officeDocument/2006/relationships/notesSlide" Target="../notesSlides/notesSlide59.xml"/><Relationship Id="rId7" Type="http://schemas.openxmlformats.org/officeDocument/2006/relationships/image" Target="../media/image92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4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31;&#922;&#917;&#933;&#913;&#931;&#932;&#921;&#92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31;&#922;&#917;&#933;&#913;&#931;&#932;&#921;&#922;&#917;&#931;%206%20-%20&#915;&#961;&#940;&#966;&#951;&#956;&#945;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9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1" TargetMode="External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1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2" TargetMode="External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2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31;&#949;&#960;&#964;&#941;&#956;&#946;&#961;&#953;&#959;&#962;%202023\&#913;&#928;&#927;&#932;&#917;&#923;&#917;&#931;&#924;&#913;&#932;&#913;\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31;&#949;&#960;&#964;&#941;&#956;&#946;&#961;&#953;&#959;&#962;_2023.xlsx%5d&#922;&#913;&#932;&#913;&#925;&#913;&#923;&#937;&#932;&#917;&#931;%20Chart%203" TargetMode="External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file:///\\PALMOSANALYSIS\Data\Palmos%20Analysis\PrimoQ\&#917;&#914;&#917;&#920;\&#914;&#913;&#929;&#927;&#924;&#917;&#932;&#929;&#927;%20&#917;&#914;&#917;&#920;\&#914;&#945;&#961;&#972;&#956;&#949;&#964;&#961;&#959;%20&#917;&#914;&#917;&#920;%20-%20&#924;&#940;&#961;&#964;&#953;&#959;&#962;%202023\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!&#922;&#913;&#932;&#913;&#925;&#913;&#923;&#937;&#932;&#917;&#931;!%5b&#917;&#928;&#917;&#926;&#917;&#929;&#915;&#913;&#931;&#921;&#913;%20&#913;&#928;&#927;&#932;&#917;&#923;&#917;&#931;&#924;&#913;&#932;&#937;&#925;%20&#914;&#913;&#929;&#927;&#924;&#917;&#932;&#929;&#927;%20&#917;&#914;&#917;&#920;_&#924;&#940;&#961;&#964;&#953;&#959;&#962;_2023.xlsx%5d&#922;&#913;&#932;&#913;&#925;&#913;&#923;&#937;&#932;&#917;&#931;%20Chart%203" TargetMode="External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1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43000" y="908050"/>
            <a:ext cx="7572375" cy="841375"/>
          </a:xfrm>
        </p:spPr>
        <p:txBody>
          <a:bodyPr/>
          <a:lstStyle/>
          <a:p>
            <a:pPr eaLnBrk="1" hangingPunct="1"/>
            <a:r>
              <a:rPr lang="el-GR" sz="3600" smtClean="0"/>
              <a:t>Βαρόμετρο ΕΒΕΘ</a:t>
            </a:r>
            <a:endParaRPr lang="uk-UA" sz="36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43000" y="1643063"/>
            <a:ext cx="5257800" cy="536575"/>
          </a:xfrm>
        </p:spPr>
        <p:txBody>
          <a:bodyPr/>
          <a:lstStyle/>
          <a:p>
            <a:pPr eaLnBrk="1" hangingPunct="1"/>
            <a:r>
              <a:rPr lang="el-GR" sz="2800" dirty="0" smtClean="0">
                <a:latin typeface="Verdana" pitchFamily="34" charset="0"/>
              </a:rPr>
              <a:t>Σεπτέμβριος 2023</a:t>
            </a:r>
            <a:endParaRPr lang="uk-UA" sz="2800" dirty="0" smtClean="0">
              <a:latin typeface="Verdana" pitchFamily="34" charset="0"/>
            </a:endParaRPr>
          </a:p>
        </p:txBody>
      </p:sp>
      <p:pic>
        <p:nvPicPr>
          <p:cNvPr id="8" name="Picture 7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9" name="Picture 16" descr="ΛΟΓΟΤΥΠΟ ΕΛΛΗΝΙΚΟ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30724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0725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460281"/>
              </p:ext>
            </p:extLst>
          </p:nvPr>
        </p:nvGraphicFramePr>
        <p:xfrm>
          <a:off x="6044106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- 30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- 45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- 32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8" name="Πίνακας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4526153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- 43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- 43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- 30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86713951"/>
              </p:ext>
            </p:extLst>
          </p:nvPr>
        </p:nvGraphicFramePr>
        <p:xfrm>
          <a:off x="4716016" y="1441680"/>
          <a:ext cx="4572000" cy="353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61" name="Φύλλο εργασίας" r:id="rId6" imgW="4571805" imgH="3533775" progId="Excel.Sheet.12">
                  <p:link updateAutomatic="1"/>
                </p:oleObj>
              </mc:Choice>
              <mc:Fallback>
                <p:oleObj name="Φύλλο εργασίας" r:id="rId6" imgW="4571805" imgH="35337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16016" y="1441680"/>
                        <a:ext cx="4572000" cy="3533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0412852"/>
              </p:ext>
            </p:extLst>
          </p:nvPr>
        </p:nvGraphicFramePr>
        <p:xfrm>
          <a:off x="383169" y="1399143"/>
          <a:ext cx="4572000" cy="3533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062" name="Φύλλο εργασίας" r:id="rId8" imgW="4571805" imgH="3533775" progId="Excel.Sheet.12">
                  <p:link updateAutomatic="1"/>
                </p:oleObj>
              </mc:Choice>
              <mc:Fallback>
                <p:oleObj name="Φύλλο εργασίας" r:id="rId8" imgW="4571805" imgH="35337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3169" y="1399143"/>
                        <a:ext cx="4572000" cy="3533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32772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2773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8" name="Picture 17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9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5004048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270094"/>
              </p:ext>
            </p:extLst>
          </p:nvPr>
        </p:nvGraphicFramePr>
        <p:xfrm>
          <a:off x="6332138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+ 80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+ 88</a:t>
                      </a:r>
                      <a:endParaRPr lang="el-GR" sz="11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+ 76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488871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</a:rPr>
                        <a:t> 83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+ 87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+ 69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3992624"/>
              </p:ext>
            </p:extLst>
          </p:nvPr>
        </p:nvGraphicFramePr>
        <p:xfrm>
          <a:off x="4619370" y="1509232"/>
          <a:ext cx="4810125" cy="315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84" name="Φύλλο εργασίας" r:id="rId6" imgW="4809793" imgH="3152727" progId="Excel.Sheet.12">
                  <p:link updateAutomatic="1"/>
                </p:oleObj>
              </mc:Choice>
              <mc:Fallback>
                <p:oleObj name="Φύλλο εργασίας" r:id="rId6" imgW="4809793" imgH="315272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19370" y="1509232"/>
                        <a:ext cx="4810125" cy="3152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0604873"/>
              </p:ext>
            </p:extLst>
          </p:nvPr>
        </p:nvGraphicFramePr>
        <p:xfrm>
          <a:off x="393700" y="1433513"/>
          <a:ext cx="4810125" cy="315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085" name="Φύλλο εργασίας" r:id="rId8" imgW="4809793" imgH="3152727" progId="Excel.Sheet.12">
                  <p:link updateAutomatic="1"/>
                </p:oleObj>
              </mc:Choice>
              <mc:Fallback>
                <p:oleObj name="Φύλλο εργασίας" r:id="rId8" imgW="4809793" imgH="315272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93700" y="1433513"/>
                        <a:ext cx="4810125" cy="3152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31748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1749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8" name="Picture 17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9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8230536"/>
              </p:ext>
            </p:extLst>
          </p:nvPr>
        </p:nvGraphicFramePr>
        <p:xfrm>
          <a:off x="622818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+ 32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</a:rPr>
                        <a:t> 17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743194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+ 50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+ 34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6391316"/>
              </p:ext>
            </p:extLst>
          </p:nvPr>
        </p:nvGraphicFramePr>
        <p:xfrm>
          <a:off x="4501531" y="1445183"/>
          <a:ext cx="4591050" cy="318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08" name="Φύλλο εργασίας" r:id="rId6" imgW="4590872" imgH="3181398" progId="Excel.Sheet.12">
                  <p:link updateAutomatic="1"/>
                </p:oleObj>
              </mc:Choice>
              <mc:Fallback>
                <p:oleObj name="Φύλλο εργασίας" r:id="rId6" imgW="4590872" imgH="31813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01531" y="1445183"/>
                        <a:ext cx="4591050" cy="318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95244014"/>
              </p:ext>
            </p:extLst>
          </p:nvPr>
        </p:nvGraphicFramePr>
        <p:xfrm>
          <a:off x="43239" y="1465067"/>
          <a:ext cx="4591050" cy="318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109" name="Φύλλο εργασίας" r:id="rId8" imgW="4590872" imgH="3181398" progId="Excel.Sheet.12">
                  <p:link updateAutomatic="1"/>
                </p:oleObj>
              </mc:Choice>
              <mc:Fallback>
                <p:oleObj name="Φύλλο εργασίας" r:id="rId8" imgW="4590872" imgH="31813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239" y="1465067"/>
                        <a:ext cx="4591050" cy="318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33796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3797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8" name="Picture 17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9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771886"/>
              </p:ext>
            </p:extLst>
          </p:nvPr>
        </p:nvGraphicFramePr>
        <p:xfrm>
          <a:off x="6188122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+ 18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340924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3235370"/>
              </p:ext>
            </p:extLst>
          </p:nvPr>
        </p:nvGraphicFramePr>
        <p:xfrm>
          <a:off x="4716016" y="1508050"/>
          <a:ext cx="4695825" cy="341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31" name="Φύλλο εργασίας" r:id="rId6" imgW="4695736" imgH="3419427" progId="Excel.Sheet.12">
                  <p:link updateAutomatic="1"/>
                </p:oleObj>
              </mc:Choice>
              <mc:Fallback>
                <p:oleObj name="Φύλλο εργασίας" r:id="rId6" imgW="4695736" imgH="341942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16016" y="1508050"/>
                        <a:ext cx="4695825" cy="3419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6469946"/>
              </p:ext>
            </p:extLst>
          </p:nvPr>
        </p:nvGraphicFramePr>
        <p:xfrm>
          <a:off x="158750" y="1431925"/>
          <a:ext cx="4695825" cy="341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132" name="Φύλλο εργασίας" r:id="rId8" imgW="4695736" imgH="3419427" progId="Excel.Sheet.12">
                  <p:link updateAutomatic="1"/>
                </p:oleObj>
              </mc:Choice>
              <mc:Fallback>
                <p:oleObj name="Φύλλο εργασίας" r:id="rId8" imgW="4695736" imgH="341942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750" y="1431925"/>
                        <a:ext cx="4695825" cy="3419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34820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4821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8" name="Picture 17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9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402418"/>
              </p:ext>
            </p:extLst>
          </p:nvPr>
        </p:nvGraphicFramePr>
        <p:xfrm>
          <a:off x="6300192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- 55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- 61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- 44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893435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- 51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- 53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- 41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684479"/>
              </p:ext>
            </p:extLst>
          </p:nvPr>
        </p:nvGraphicFramePr>
        <p:xfrm>
          <a:off x="4788024" y="1453809"/>
          <a:ext cx="46863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55" name="Φύλλο εργασίας" r:id="rId6" imgW="4686203" imgH="3314748" progId="Excel.Sheet.12">
                  <p:link updateAutomatic="1"/>
                </p:oleObj>
              </mc:Choice>
              <mc:Fallback>
                <p:oleObj name="Φύλλο εργασίας" r:id="rId6" imgW="4686203" imgH="331474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88024" y="1453809"/>
                        <a:ext cx="4686300" cy="331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3865995"/>
              </p:ext>
            </p:extLst>
          </p:nvPr>
        </p:nvGraphicFramePr>
        <p:xfrm>
          <a:off x="457200" y="1397000"/>
          <a:ext cx="468630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156" name="Φύλλο εργασίας" r:id="rId8" imgW="4686203" imgH="3314748" progId="Excel.Sheet.12">
                  <p:link updateAutomatic="1"/>
                </p:oleObj>
              </mc:Choice>
              <mc:Fallback>
                <p:oleObj name="Φύλλο εργασίας" r:id="rId8" imgW="4686203" imgH="331474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57200" y="1397000"/>
                        <a:ext cx="4686300" cy="331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35844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5845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8" name="Picture 17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9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7870103"/>
              </p:ext>
            </p:extLst>
          </p:nvPr>
        </p:nvGraphicFramePr>
        <p:xfrm>
          <a:off x="6188122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- 34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- 49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- 19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453217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</a:rPr>
                        <a:t> 32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- 48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- 18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2838906"/>
              </p:ext>
            </p:extLst>
          </p:nvPr>
        </p:nvGraphicFramePr>
        <p:xfrm>
          <a:off x="4211960" y="1301477"/>
          <a:ext cx="5495925" cy="349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78" name="Φύλλο εργασίας" r:id="rId6" imgW="5495836" imgH="3495770" progId="Excel.Sheet.12">
                  <p:link updateAutomatic="1"/>
                </p:oleObj>
              </mc:Choice>
              <mc:Fallback>
                <p:oleObj name="Φύλλο εργασίας" r:id="rId6" imgW="5495836" imgH="34957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211960" y="1301477"/>
                        <a:ext cx="5495925" cy="349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052736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322565"/>
              </p:ext>
            </p:extLst>
          </p:nvPr>
        </p:nvGraphicFramePr>
        <p:xfrm>
          <a:off x="-13142" y="1360513"/>
          <a:ext cx="5495925" cy="349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179" name="Φύλλο εργασίας" r:id="rId8" imgW="5495836" imgH="3495770" progId="Excel.Sheet.12">
                  <p:link updateAutomatic="1"/>
                </p:oleObj>
              </mc:Choice>
              <mc:Fallback>
                <p:oleObj name="Φύλλο εργασίας" r:id="rId8" imgW="5495836" imgH="34957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13142" y="1360513"/>
                        <a:ext cx="5495925" cy="349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36868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6869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8" name="Picture 17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9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Πίνακας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6045108"/>
              </p:ext>
            </p:extLst>
          </p:nvPr>
        </p:nvGraphicFramePr>
        <p:xfrm>
          <a:off x="6044106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- 51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</a:rPr>
                        <a:t> 64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+ 18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317953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</a:rPr>
                        <a:t> 41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- 56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19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6582479"/>
              </p:ext>
            </p:extLst>
          </p:nvPr>
        </p:nvGraphicFramePr>
        <p:xfrm>
          <a:off x="4984748" y="1485480"/>
          <a:ext cx="4391025" cy="322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01" name="Φύλλο εργασίας" r:id="rId6" imgW="4391017" imgH="3229070" progId="Excel.Sheet.12">
                  <p:link updateAutomatic="1"/>
                </p:oleObj>
              </mc:Choice>
              <mc:Fallback>
                <p:oleObj name="Φύλλο εργασίας" r:id="rId6" imgW="4391017" imgH="32290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84748" y="1485480"/>
                        <a:ext cx="4391025" cy="3228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1457853"/>
              </p:ext>
            </p:extLst>
          </p:nvPr>
        </p:nvGraphicFramePr>
        <p:xfrm>
          <a:off x="461963" y="1427163"/>
          <a:ext cx="4391025" cy="322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202" name="Φύλλο εργασίας" r:id="rId8" imgW="4391017" imgH="3229070" progId="Excel.Sheet.12">
                  <p:link updateAutomatic="1"/>
                </p:oleObj>
              </mc:Choice>
              <mc:Fallback>
                <p:oleObj name="Φύλλο εργασίας" r:id="rId8" imgW="4391017" imgH="32290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1963" y="1427163"/>
                        <a:ext cx="4391025" cy="3228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37892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7893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8" name="Picture 17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9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307685"/>
              </p:ext>
            </p:extLst>
          </p:nvPr>
        </p:nvGraphicFramePr>
        <p:xfrm>
          <a:off x="6188122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- 52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- 72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320135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- 43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- 64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4818622"/>
              </p:ext>
            </p:extLst>
          </p:nvPr>
        </p:nvGraphicFramePr>
        <p:xfrm>
          <a:off x="5004048" y="1524173"/>
          <a:ext cx="4352925" cy="340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3" name="Φύλλο εργασίας" r:id="rId6" imgW="4352884" imgH="3400425" progId="Excel.Sheet.12">
                  <p:link updateAutomatic="1"/>
                </p:oleObj>
              </mc:Choice>
              <mc:Fallback>
                <p:oleObj name="Φύλλο εργασίας" r:id="rId6" imgW="4352884" imgH="34004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04048" y="1524173"/>
                        <a:ext cx="4352925" cy="3400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2526017"/>
              </p:ext>
            </p:extLst>
          </p:nvPr>
        </p:nvGraphicFramePr>
        <p:xfrm>
          <a:off x="331306" y="1540087"/>
          <a:ext cx="4352925" cy="3400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24" name="Φύλλο εργασίας" r:id="rId8" imgW="4352884" imgH="3400425" progId="Excel.Sheet.12">
                  <p:link updateAutomatic="1"/>
                </p:oleObj>
              </mc:Choice>
              <mc:Fallback>
                <p:oleObj name="Φύλλο εργασίας" r:id="rId8" imgW="4352884" imgH="34004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31306" y="1540087"/>
                        <a:ext cx="4352925" cy="34004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38916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8917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6" name="Picture 15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7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70376736"/>
              </p:ext>
            </p:extLst>
          </p:nvPr>
        </p:nvGraphicFramePr>
        <p:xfrm>
          <a:off x="4499992" y="1462436"/>
          <a:ext cx="4880992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47" name="Φύλλο εργασίας" r:id="rId6" imgW="4952789" imgH="3581448" progId="Excel.Sheet.12">
                  <p:link updateAutomatic="1"/>
                </p:oleObj>
              </mc:Choice>
              <mc:Fallback>
                <p:oleObj name="Φύλλο εργασίας" r:id="rId6" imgW="4952789" imgH="358144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99992" y="1462436"/>
                        <a:ext cx="4880992" cy="3581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0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1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8503088"/>
              </p:ext>
            </p:extLst>
          </p:nvPr>
        </p:nvGraphicFramePr>
        <p:xfrm>
          <a:off x="-19050" y="1485900"/>
          <a:ext cx="4953000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48" name="Φύλλο εργασίας" r:id="rId8" imgW="4952789" imgH="3581448" progId="Excel.Sheet.12">
                  <p:link updateAutomatic="1"/>
                </p:oleObj>
              </mc:Choice>
              <mc:Fallback>
                <p:oleObj name="Φύλλο εργασίας" r:id="rId8" imgW="4952789" imgH="358144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19050" y="1485900"/>
                        <a:ext cx="4953000" cy="3581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39940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9941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39948" name="TextBox 10"/>
          <p:cNvSpPr txBox="1">
            <a:spLocks noChangeArrowheads="1"/>
          </p:cNvSpPr>
          <p:nvPr/>
        </p:nvSpPr>
        <p:spPr bwMode="auto">
          <a:xfrm>
            <a:off x="1714480" y="5805264"/>
            <a:ext cx="134203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/>
              <a:t>*</a:t>
            </a:r>
            <a:r>
              <a:rPr lang="el-GR" sz="1000" dirty="0"/>
              <a:t>Στοιχεία </a:t>
            </a:r>
            <a:r>
              <a:rPr lang="el-GR" sz="1000" dirty="0" smtClean="0"/>
              <a:t>Ιουλίου ‘23</a:t>
            </a:r>
            <a:endParaRPr lang="el-GR" sz="1000" dirty="0"/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6231268" y="5847075"/>
            <a:ext cx="15632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/>
              <a:t>*</a:t>
            </a:r>
            <a:r>
              <a:rPr lang="el-GR" sz="1000" dirty="0" smtClean="0"/>
              <a:t>Στοιχεία</a:t>
            </a:r>
            <a:r>
              <a:rPr lang="en-US" sz="1000" dirty="0" smtClean="0"/>
              <a:t> </a:t>
            </a:r>
            <a:r>
              <a:rPr lang="el-GR" sz="1000" dirty="0" smtClean="0"/>
              <a:t>Ιανουαρίου ‘23</a:t>
            </a:r>
            <a:endParaRPr lang="el-GR" sz="1000" dirty="0"/>
          </a:p>
        </p:txBody>
      </p:sp>
      <p:pic>
        <p:nvPicPr>
          <p:cNvPr id="21" name="Picture 20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2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Πίνακας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1222859"/>
              </p:ext>
            </p:extLst>
          </p:nvPr>
        </p:nvGraphicFramePr>
        <p:xfrm>
          <a:off x="6044106" y="4725144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- 82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GR*: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- 88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- 69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3" name="Πίνακας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802137"/>
              </p:ext>
            </p:extLst>
          </p:nvPr>
        </p:nvGraphicFramePr>
        <p:xfrm>
          <a:off x="1187624" y="4725144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- 89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- 88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- 66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1003590"/>
              </p:ext>
            </p:extLst>
          </p:nvPr>
        </p:nvGraphicFramePr>
        <p:xfrm>
          <a:off x="5189536" y="1486073"/>
          <a:ext cx="3981450" cy="347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70" name="Φύλλο εργασίας" r:id="rId6" imgW="3981434" imgH="3476768" progId="Excel.Sheet.12">
                  <p:link updateAutomatic="1"/>
                </p:oleObj>
              </mc:Choice>
              <mc:Fallback>
                <p:oleObj name="Φύλλο εργασίας" r:id="rId6" imgW="3981434" imgH="34767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89536" y="1486073"/>
                        <a:ext cx="3981450" cy="347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6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7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5031042"/>
              </p:ext>
            </p:extLst>
          </p:nvPr>
        </p:nvGraphicFramePr>
        <p:xfrm>
          <a:off x="571500" y="1466850"/>
          <a:ext cx="3981450" cy="347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71" name="Φύλλο εργασίας" r:id="rId8" imgW="3981434" imgH="3476768" progId="Excel.Sheet.12">
                  <p:link updateAutomatic="1"/>
                </p:oleObj>
              </mc:Choice>
              <mc:Fallback>
                <p:oleObj name="Φύλλο εργασίας" r:id="rId8" imgW="3981434" imgH="34767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71500" y="1466850"/>
                        <a:ext cx="3981450" cy="347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3"/>
          <p:cNvSpPr>
            <a:spLocks noChangeArrowheads="1" noChangeShapeType="1" noTextEdit="1"/>
          </p:cNvSpPr>
          <p:nvPr/>
        </p:nvSpPr>
        <p:spPr bwMode="gray">
          <a:xfrm>
            <a:off x="428625" y="142875"/>
            <a:ext cx="6786563" cy="7143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Η ιδέα</a:t>
            </a:r>
          </a:p>
        </p:txBody>
      </p:sp>
      <p:sp>
        <p:nvSpPr>
          <p:cNvPr id="4099" name="TextBox 4"/>
          <p:cNvSpPr txBox="1">
            <a:spLocks noChangeArrowheads="1"/>
          </p:cNvSpPr>
          <p:nvPr/>
        </p:nvSpPr>
        <p:spPr bwMode="auto">
          <a:xfrm>
            <a:off x="928688" y="1447800"/>
            <a:ext cx="74295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1" lang="en-US" altLang="ko-KR" sz="2400" b="1">
                <a:solidFill>
                  <a:schemeClr val="bg2"/>
                </a:solidFill>
                <a:ea typeface="굴림" pitchFamily="34" charset="-127"/>
              </a:rPr>
              <a:t>“</a:t>
            </a:r>
            <a:r>
              <a:rPr kumimoji="1" lang="el-GR" altLang="ko-KR" sz="2400" b="1">
                <a:solidFill>
                  <a:schemeClr val="bg2"/>
                </a:solidFill>
                <a:ea typeface="굴림" pitchFamily="34" charset="-127"/>
              </a:rPr>
              <a:t>Η καθιέρωση ενός αξιόπιστου εργαλείου καταγραφής του</a:t>
            </a:r>
            <a:r>
              <a:rPr kumimoji="1" lang="en-US" altLang="ko-KR" sz="2400" b="1">
                <a:solidFill>
                  <a:schemeClr val="bg2"/>
                </a:solidFill>
                <a:ea typeface="굴림" pitchFamily="34" charset="-127"/>
              </a:rPr>
              <a:t> </a:t>
            </a:r>
            <a:r>
              <a:rPr kumimoji="1" lang="el-GR" altLang="ko-KR" sz="2400" b="1">
                <a:solidFill>
                  <a:schemeClr val="bg2"/>
                </a:solidFill>
                <a:ea typeface="굴림" pitchFamily="34" charset="-127"/>
              </a:rPr>
              <a:t>οικονομικού,</a:t>
            </a:r>
            <a:r>
              <a:rPr kumimoji="1" lang="en-US" altLang="ko-KR" sz="2400" b="1">
                <a:solidFill>
                  <a:schemeClr val="bg2"/>
                </a:solidFill>
                <a:ea typeface="굴림" pitchFamily="34" charset="-127"/>
              </a:rPr>
              <a:t> </a:t>
            </a:r>
            <a:r>
              <a:rPr kumimoji="1" lang="el-GR" altLang="ko-KR" sz="2400" b="1">
                <a:solidFill>
                  <a:schemeClr val="bg2"/>
                </a:solidFill>
                <a:ea typeface="굴림" pitchFamily="34" charset="-127"/>
              </a:rPr>
              <a:t>επιχειρηματικού και κοινωνικού γίγνεσθαι του Νομού Θεσσαλονίκης</a:t>
            </a:r>
            <a:r>
              <a:rPr kumimoji="1" lang="en-US" altLang="ko-KR" sz="2400" b="1">
                <a:solidFill>
                  <a:schemeClr val="bg2"/>
                </a:solidFill>
                <a:ea typeface="굴림" pitchFamily="34" charset="-127"/>
              </a:rPr>
              <a:t>”</a:t>
            </a:r>
            <a:endParaRPr kumimoji="1" lang="el-GR" altLang="ko-KR" sz="2400" b="1">
              <a:solidFill>
                <a:schemeClr val="bg2"/>
              </a:solidFill>
              <a:ea typeface="굴림" pitchFamily="34" charset="-127"/>
            </a:endParaRP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09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40964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0965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19" name="TextBox 10"/>
          <p:cNvSpPr txBox="1">
            <a:spLocks noChangeArrowheads="1"/>
          </p:cNvSpPr>
          <p:nvPr/>
        </p:nvSpPr>
        <p:spPr bwMode="auto">
          <a:xfrm>
            <a:off x="1757104" y="5828414"/>
            <a:ext cx="134203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/>
              <a:t>*</a:t>
            </a:r>
            <a:r>
              <a:rPr lang="el-GR" sz="1000" dirty="0" smtClean="0"/>
              <a:t>Στοιχεία Ιουλίου ‘23</a:t>
            </a:r>
            <a:endParaRPr lang="el-GR" sz="1000" dirty="0"/>
          </a:p>
        </p:txBody>
      </p:sp>
      <p:sp>
        <p:nvSpPr>
          <p:cNvPr id="20" name="TextBox 10"/>
          <p:cNvSpPr txBox="1">
            <a:spLocks noChangeArrowheads="1"/>
          </p:cNvSpPr>
          <p:nvPr/>
        </p:nvSpPr>
        <p:spPr bwMode="auto">
          <a:xfrm>
            <a:off x="6294115" y="5877272"/>
            <a:ext cx="15632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/>
              <a:t>*</a:t>
            </a:r>
            <a:r>
              <a:rPr lang="el-GR" sz="1000" dirty="0" smtClean="0"/>
              <a:t>Στοιχεία</a:t>
            </a:r>
            <a:r>
              <a:rPr lang="en-US" sz="1000" dirty="0" smtClean="0"/>
              <a:t> </a:t>
            </a:r>
            <a:r>
              <a:rPr lang="el-GR" sz="1000" dirty="0" smtClean="0"/>
              <a:t>Ιανουαρίου ‘23</a:t>
            </a:r>
            <a:endParaRPr lang="el-GR" sz="1000" dirty="0"/>
          </a:p>
        </p:txBody>
      </p:sp>
      <p:pic>
        <p:nvPicPr>
          <p:cNvPr id="22" name="Picture 21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3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Πίνακας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1243158"/>
              </p:ext>
            </p:extLst>
          </p:nvPr>
        </p:nvGraphicFramePr>
        <p:xfrm>
          <a:off x="6116114" y="4725144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- 89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- 92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- 79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1" name="Πίνακας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0471409"/>
              </p:ext>
            </p:extLst>
          </p:nvPr>
        </p:nvGraphicFramePr>
        <p:xfrm>
          <a:off x="1219570" y="4725144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- 95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- 93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- 79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3010137"/>
              </p:ext>
            </p:extLst>
          </p:nvPr>
        </p:nvGraphicFramePr>
        <p:xfrm>
          <a:off x="4860032" y="1448544"/>
          <a:ext cx="4619625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94" name="Φύλλο εργασίας" r:id="rId6" imgW="4619471" imgH="3276743" progId="Excel.Sheet.12">
                  <p:link updateAutomatic="1"/>
                </p:oleObj>
              </mc:Choice>
              <mc:Fallback>
                <p:oleObj name="Φύλλο εργασίας" r:id="rId6" imgW="4619471" imgH="327674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60032" y="1448544"/>
                        <a:ext cx="4619625" cy="327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7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8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9327621"/>
              </p:ext>
            </p:extLst>
          </p:nvPr>
        </p:nvGraphicFramePr>
        <p:xfrm>
          <a:off x="571500" y="1547813"/>
          <a:ext cx="4619625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295" name="Φύλλο εργασίας" r:id="rId8" imgW="4619471" imgH="3276743" progId="Excel.Sheet.12">
                  <p:link updateAutomatic="1"/>
                </p:oleObj>
              </mc:Choice>
              <mc:Fallback>
                <p:oleObj name="Φύλλο εργασίας" r:id="rId8" imgW="4619471" imgH="327674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71500" y="1547813"/>
                        <a:ext cx="4619625" cy="327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41988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1989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41994" name="TextBox 9"/>
          <p:cNvSpPr txBox="1">
            <a:spLocks noChangeArrowheads="1"/>
          </p:cNvSpPr>
          <p:nvPr/>
        </p:nvSpPr>
        <p:spPr bwMode="auto">
          <a:xfrm>
            <a:off x="6219457" y="5754161"/>
            <a:ext cx="15632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/>
              <a:t>*</a:t>
            </a:r>
            <a:r>
              <a:rPr lang="el-GR" sz="1000" dirty="0" smtClean="0"/>
              <a:t>Στοιχεία Ιανουαρίου ‘23</a:t>
            </a:r>
            <a:endParaRPr lang="el-GR" sz="1000" dirty="0"/>
          </a:p>
        </p:txBody>
      </p:sp>
      <p:sp>
        <p:nvSpPr>
          <p:cNvPr id="41996" name="TextBox 10"/>
          <p:cNvSpPr txBox="1">
            <a:spLocks noChangeArrowheads="1"/>
          </p:cNvSpPr>
          <p:nvPr/>
        </p:nvSpPr>
        <p:spPr bwMode="auto">
          <a:xfrm>
            <a:off x="1624001" y="5775067"/>
            <a:ext cx="134203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/>
              <a:t>*</a:t>
            </a:r>
            <a:r>
              <a:rPr lang="el-GR" sz="1000" dirty="0" smtClean="0"/>
              <a:t>Στοιχεία Ιουλίου ‘23</a:t>
            </a:r>
            <a:endParaRPr lang="el-GR" sz="1000" dirty="0"/>
          </a:p>
        </p:txBody>
      </p:sp>
      <p:pic>
        <p:nvPicPr>
          <p:cNvPr id="20" name="Picture 19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1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Πίνακας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566822"/>
              </p:ext>
            </p:extLst>
          </p:nvPr>
        </p:nvGraphicFramePr>
        <p:xfrm>
          <a:off x="5828082" y="4653136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- 65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</a:rPr>
                        <a:t> 75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- 50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2" name="Πίνακας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322058"/>
              </p:ext>
            </p:extLst>
          </p:nvPr>
        </p:nvGraphicFramePr>
        <p:xfrm>
          <a:off x="1219570" y="4653136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2968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- 68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- 71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- 50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932345"/>
              </p:ext>
            </p:extLst>
          </p:nvPr>
        </p:nvGraphicFramePr>
        <p:xfrm>
          <a:off x="5220072" y="1422943"/>
          <a:ext cx="4067175" cy="317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16" name="Φύλλο εργασίας" r:id="rId6" imgW="4066891" imgH="3172063" progId="Excel.Sheet.12">
                  <p:link updateAutomatic="1"/>
                </p:oleObj>
              </mc:Choice>
              <mc:Fallback>
                <p:oleObj name="Φύλλο εργασίας" r:id="rId6" imgW="4066891" imgH="31720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20072" y="1422943"/>
                        <a:ext cx="4067175" cy="317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6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0960558"/>
              </p:ext>
            </p:extLst>
          </p:nvPr>
        </p:nvGraphicFramePr>
        <p:xfrm>
          <a:off x="571500" y="1372487"/>
          <a:ext cx="4067175" cy="317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17" name="Φύλλο εργασίας" r:id="rId8" imgW="4066891" imgH="3172063" progId="Excel.Sheet.12">
                  <p:link updateAutomatic="1"/>
                </p:oleObj>
              </mc:Choice>
              <mc:Fallback>
                <p:oleObj name="Φύλλο εργασίας" r:id="rId8" imgW="4066891" imgH="31720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71500" y="1372487"/>
                        <a:ext cx="4067175" cy="317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10" name="Group 67"/>
          <p:cNvGrpSpPr>
            <a:grpSpLocks/>
          </p:cNvGrpSpPr>
          <p:nvPr/>
        </p:nvGrpSpPr>
        <p:grpSpPr bwMode="auto">
          <a:xfrm>
            <a:off x="612775" y="2422525"/>
            <a:ext cx="2663825" cy="2736850"/>
            <a:chOff x="340" y="1661"/>
            <a:chExt cx="1724" cy="1724"/>
          </a:xfrm>
        </p:grpSpPr>
        <p:sp>
          <p:nvSpPr>
            <p:cNvPr id="43021" name="Oval 68"/>
            <p:cNvSpPr>
              <a:spLocks noChangeArrowheads="1"/>
            </p:cNvSpPr>
            <p:nvPr/>
          </p:nvSpPr>
          <p:spPr bwMode="auto">
            <a:xfrm>
              <a:off x="340" y="1661"/>
              <a:ext cx="1724" cy="1724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43022" name="Group 69"/>
            <p:cNvGrpSpPr>
              <a:grpSpLocks/>
            </p:cNvGrpSpPr>
            <p:nvPr/>
          </p:nvGrpSpPr>
          <p:grpSpPr bwMode="auto">
            <a:xfrm>
              <a:off x="431" y="1752"/>
              <a:ext cx="1542" cy="1535"/>
              <a:chOff x="659" y="1525"/>
              <a:chExt cx="2278" cy="2268"/>
            </a:xfrm>
          </p:grpSpPr>
          <p:sp>
            <p:nvSpPr>
              <p:cNvPr id="43023" name="Oval 70"/>
              <p:cNvSpPr>
                <a:spLocks noChangeArrowheads="1"/>
              </p:cNvSpPr>
              <p:nvPr/>
            </p:nvSpPr>
            <p:spPr bwMode="auto">
              <a:xfrm flipH="1">
                <a:off x="659" y="1525"/>
                <a:ext cx="2278" cy="2268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5" name="Oval 71"/>
              <p:cNvSpPr>
                <a:spLocks noChangeArrowheads="1"/>
              </p:cNvSpPr>
              <p:nvPr/>
            </p:nvSpPr>
            <p:spPr bwMode="auto">
              <a:xfrm flipH="1">
                <a:off x="807" y="1555"/>
                <a:ext cx="1976" cy="164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43025" name="Oval 72"/>
              <p:cNvSpPr>
                <a:spLocks noChangeArrowheads="1"/>
              </p:cNvSpPr>
              <p:nvPr/>
            </p:nvSpPr>
            <p:spPr bwMode="auto">
              <a:xfrm flipH="1">
                <a:off x="850" y="1752"/>
                <a:ext cx="1860" cy="18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7" name="Oval 73"/>
              <p:cNvSpPr>
                <a:spLocks noChangeArrowheads="1"/>
              </p:cNvSpPr>
              <p:nvPr/>
            </p:nvSpPr>
            <p:spPr bwMode="auto">
              <a:xfrm flipH="1">
                <a:off x="1024" y="1804"/>
                <a:ext cx="1504" cy="1207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0980"/>
                      <a:invGamma/>
                    </a:schemeClr>
                  </a:gs>
                  <a:gs pos="100000">
                    <a:schemeClr val="accent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43027" name="Oval 74"/>
              <p:cNvSpPr>
                <a:spLocks noChangeArrowheads="1"/>
              </p:cNvSpPr>
              <p:nvPr/>
            </p:nvSpPr>
            <p:spPr bwMode="auto">
              <a:xfrm flipH="1">
                <a:off x="1077" y="1978"/>
                <a:ext cx="1407" cy="1407"/>
              </a:xfrm>
              <a:prstGeom prst="ellipse">
                <a:avLst/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9" name="Oval 75"/>
              <p:cNvSpPr>
                <a:spLocks noChangeArrowheads="1"/>
              </p:cNvSpPr>
              <p:nvPr/>
            </p:nvSpPr>
            <p:spPr bwMode="auto">
              <a:xfrm flipH="1">
                <a:off x="1206" y="2018"/>
                <a:ext cx="1138" cy="92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24314"/>
                      <a:invGamma/>
                    </a:schemeClr>
                  </a:gs>
                  <a:gs pos="100000">
                    <a:schemeClr val="hlink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43029" name="Oval 76"/>
              <p:cNvSpPr>
                <a:spLocks noChangeArrowheads="1"/>
              </p:cNvSpPr>
              <p:nvPr/>
            </p:nvSpPr>
            <p:spPr bwMode="auto">
              <a:xfrm flipH="1">
                <a:off x="1259" y="2211"/>
                <a:ext cx="998" cy="947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701" name="Oval 77"/>
              <p:cNvSpPr>
                <a:spLocks noChangeArrowheads="1"/>
              </p:cNvSpPr>
              <p:nvPr/>
            </p:nvSpPr>
            <p:spPr bwMode="auto">
              <a:xfrm flipH="1">
                <a:off x="1353" y="2240"/>
                <a:ext cx="806" cy="62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30980"/>
                      <a:invGamma/>
                    </a:schemeClr>
                  </a:gs>
                  <a:gs pos="100000">
                    <a:schemeClr val="bg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</p:grpSp>
      </p:grpSp>
      <p:sp>
        <p:nvSpPr>
          <p:cNvPr id="48" name="WordArt 3"/>
          <p:cNvSpPr>
            <a:spLocks noChangeArrowheads="1" noChangeShapeType="1" noTextEdit="1"/>
          </p:cNvSpPr>
          <p:nvPr/>
        </p:nvSpPr>
        <p:spPr bwMode="gray">
          <a:xfrm>
            <a:off x="428625" y="142875"/>
            <a:ext cx="8212138" cy="7143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43012" name="AutoShape 40"/>
          <p:cNvSpPr>
            <a:spLocks noChangeArrowheads="1"/>
          </p:cNvSpPr>
          <p:nvPr/>
        </p:nvSpPr>
        <p:spPr bwMode="gray">
          <a:xfrm>
            <a:off x="4930775" y="3395663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kumimoji="1" lang="el-GR" altLang="ko-KR" b="1">
                <a:solidFill>
                  <a:schemeClr val="bg2"/>
                </a:solidFill>
                <a:ea typeface="굴림" pitchFamily="34" charset="-127"/>
              </a:rPr>
              <a:t>Έρευνα Βιομηχανίας</a:t>
            </a:r>
            <a:endParaRPr kumimoji="1" lang="en-US" altLang="ko-KR" b="1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43013" name="Rectangle 55"/>
          <p:cNvSpPr>
            <a:spLocks noChangeArrowheads="1"/>
          </p:cNvSpPr>
          <p:nvPr/>
        </p:nvSpPr>
        <p:spPr bwMode="auto">
          <a:xfrm>
            <a:off x="3746500" y="3783013"/>
            <a:ext cx="4894263" cy="730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014" name="Oval 56"/>
          <p:cNvSpPr>
            <a:spLocks noChangeArrowheads="1"/>
          </p:cNvSpPr>
          <p:nvPr/>
        </p:nvSpPr>
        <p:spPr bwMode="auto">
          <a:xfrm>
            <a:off x="4178300" y="3567113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015" name="Oval 57"/>
          <p:cNvSpPr>
            <a:spLocks noChangeArrowheads="1"/>
          </p:cNvSpPr>
          <p:nvPr/>
        </p:nvSpPr>
        <p:spPr bwMode="auto">
          <a:xfrm>
            <a:off x="3602038" y="3711575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016" name="Oval 58"/>
          <p:cNvSpPr>
            <a:spLocks noChangeArrowheads="1"/>
          </p:cNvSpPr>
          <p:nvPr/>
        </p:nvSpPr>
        <p:spPr bwMode="auto">
          <a:xfrm>
            <a:off x="8570913" y="3711575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3017" name="AutoShape 59"/>
          <p:cNvSpPr>
            <a:spLocks noChangeArrowheads="1"/>
          </p:cNvSpPr>
          <p:nvPr/>
        </p:nvSpPr>
        <p:spPr bwMode="gray">
          <a:xfrm>
            <a:off x="4179888" y="3582988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27" name="AutoShape 60"/>
          <p:cNvSpPr>
            <a:spLocks noChangeArrowheads="1"/>
          </p:cNvSpPr>
          <p:nvPr/>
        </p:nvSpPr>
        <p:spPr bwMode="auto">
          <a:xfrm>
            <a:off x="4216400" y="3603625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24" name="Picture 23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5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44038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4039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65301" y="3474859"/>
            <a:ext cx="6000750" cy="1600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Δείκτης Επιχειρηματικών Προσδοκιών (Βιομηχανία)</a:t>
            </a:r>
            <a:r>
              <a:rPr lang="en-US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– </a:t>
            </a:r>
            <a:r>
              <a:rPr lang="el-GR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Μάρτιος 2023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endParaRPr lang="en-US" sz="1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Νομός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Θεσσαλονίκης	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 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+ 5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                  Ελλάδα   :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+ 8   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   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 algn="ctr">
              <a:defRPr/>
            </a:pP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Ευρωπαϊκή Ένωση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: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+ 1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   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86375" y="5178425"/>
            <a:ext cx="3314700" cy="822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1200" dirty="0">
                <a:latin typeface="Arial" pitchFamily="34" charset="0"/>
                <a:cs typeface="+mn-cs"/>
              </a:rPr>
              <a:t>Πηγή: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Νομός Θεσσαλονίκης	: Βαρόμετρο ΕΒΕΘ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Ελλάδα	</a:t>
            </a:r>
            <a:r>
              <a:rPr lang="en-US" sz="1200" dirty="0">
                <a:latin typeface="Arial" pitchFamily="34" charset="0"/>
                <a:cs typeface="+mn-cs"/>
              </a:rPr>
              <a:t>	</a:t>
            </a:r>
            <a:r>
              <a:rPr lang="el-GR" sz="1200" dirty="0">
                <a:latin typeface="Arial" pitchFamily="34" charset="0"/>
                <a:cs typeface="+mn-cs"/>
              </a:rPr>
              <a:t>: ΙΟΒΕ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Ευρωπαϊκή Ένωση	: </a:t>
            </a:r>
            <a:r>
              <a:rPr lang="en-US" sz="1200" dirty="0">
                <a:latin typeface="Arial" pitchFamily="34" charset="0"/>
                <a:cs typeface="+mn-cs"/>
              </a:rPr>
              <a:t>DG ECFIN</a:t>
            </a:r>
            <a:endParaRPr lang="el-GR" sz="1200" dirty="0">
              <a:latin typeface="Arial" pitchFamily="34" charset="0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24252" y="1143000"/>
            <a:ext cx="5482848" cy="2031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l-G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Δείκτης Επιχειρηματικών Προσδοκιών (Βιομηχανία)</a:t>
            </a:r>
          </a:p>
          <a:p>
            <a:pPr>
              <a:defRPr/>
            </a:pP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Νομός Θεσσαλονίκης	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	- 3</a:t>
            </a:r>
          </a:p>
          <a:p>
            <a:pPr>
              <a:defRPr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	</a:t>
            </a:r>
            <a:endParaRPr lang="el-G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Ελλάδα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			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	- 3</a:t>
            </a: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		</a:t>
            </a: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E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υρωπαϊκή Ένωση	: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	- 9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pic>
        <p:nvPicPr>
          <p:cNvPr id="16" name="Picture 1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411178"/>
            <a:ext cx="2088232" cy="335253"/>
          </a:xfrm>
          <a:prstGeom prst="rect">
            <a:avLst/>
          </a:prstGeom>
        </p:spPr>
      </p:pic>
      <p:pic>
        <p:nvPicPr>
          <p:cNvPr id="17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6016451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45062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5063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606298"/>
              </p:ext>
            </p:extLst>
          </p:nvPr>
        </p:nvGraphicFramePr>
        <p:xfrm>
          <a:off x="5684066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46341"/>
              </p:ext>
            </p:extLst>
          </p:nvPr>
        </p:nvGraphicFramePr>
        <p:xfrm>
          <a:off x="1219570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- 14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7848416"/>
              </p:ext>
            </p:extLst>
          </p:nvPr>
        </p:nvGraphicFramePr>
        <p:xfrm>
          <a:off x="5148064" y="1432519"/>
          <a:ext cx="4124325" cy="320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2" name="Φύλλο εργασίας" r:id="rId6" imgW="4124090" imgH="3210068" progId="Excel.Sheet.12">
                  <p:link updateAutomatic="1"/>
                </p:oleObj>
              </mc:Choice>
              <mc:Fallback>
                <p:oleObj name="Φύλλο εργασίας" r:id="rId6" imgW="4124090" imgH="32100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48064" y="1432519"/>
                        <a:ext cx="4124325" cy="3209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337428"/>
              </p:ext>
            </p:extLst>
          </p:nvPr>
        </p:nvGraphicFramePr>
        <p:xfrm>
          <a:off x="781645" y="1389863"/>
          <a:ext cx="4124325" cy="320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" name="Φύλλο εργασίας" r:id="rId8" imgW="4124090" imgH="3210068" progId="Excel.Sheet.12">
                  <p:link updateAutomatic="1"/>
                </p:oleObj>
              </mc:Choice>
              <mc:Fallback>
                <p:oleObj name="Φύλλο εργασίας" r:id="rId8" imgW="4124090" imgH="32100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81645" y="1389863"/>
                        <a:ext cx="4124325" cy="3209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46086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6087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21" name="Picture 20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2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8618531"/>
              </p:ext>
            </p:extLst>
          </p:nvPr>
        </p:nvGraphicFramePr>
        <p:xfrm>
          <a:off x="5972098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- 36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Πίνακας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087358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- 32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- 12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- 20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34023406"/>
              </p:ext>
            </p:extLst>
          </p:nvPr>
        </p:nvGraphicFramePr>
        <p:xfrm>
          <a:off x="4932040" y="1463132"/>
          <a:ext cx="4410075" cy="326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99" name="Φύλλο εργασίας" r:id="rId6" imgW="4409743" imgH="3267075" progId="Excel.Sheet.12">
                  <p:link updateAutomatic="1"/>
                </p:oleObj>
              </mc:Choice>
              <mc:Fallback>
                <p:oleObj name="Φύλλο εργασίας" r:id="rId6" imgW="4409743" imgH="32670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32040" y="1463132"/>
                        <a:ext cx="4410075" cy="3267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8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7391165"/>
              </p:ext>
            </p:extLst>
          </p:nvPr>
        </p:nvGraphicFramePr>
        <p:xfrm>
          <a:off x="638770" y="1393485"/>
          <a:ext cx="4410075" cy="3267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00" name="Φύλλο εργασίας" r:id="rId8" imgW="4409743" imgH="3267075" progId="Excel.Sheet.12">
                  <p:link updateAutomatic="1"/>
                </p:oleObj>
              </mc:Choice>
              <mc:Fallback>
                <p:oleObj name="Φύλλο εργασίας" r:id="rId8" imgW="4409743" imgH="326707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8770" y="1393485"/>
                        <a:ext cx="4410075" cy="32670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47110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7111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Πίνακας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9489186"/>
              </p:ext>
            </p:extLst>
          </p:nvPr>
        </p:nvGraphicFramePr>
        <p:xfrm>
          <a:off x="611611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- 45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3058056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- 41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- 29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- 22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0428464"/>
              </p:ext>
            </p:extLst>
          </p:nvPr>
        </p:nvGraphicFramePr>
        <p:xfrm>
          <a:off x="4837681" y="1349800"/>
          <a:ext cx="4829175" cy="346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22" name="Φύλλο εργασίας" r:id="rId6" imgW="4828859" imgH="3467100" progId="Excel.Sheet.12">
                  <p:link updateAutomatic="1"/>
                </p:oleObj>
              </mc:Choice>
              <mc:Fallback>
                <p:oleObj name="Φύλλο εργασίας" r:id="rId6" imgW="4828859" imgH="34671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37681" y="1349800"/>
                        <a:ext cx="4829175" cy="346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8730096"/>
              </p:ext>
            </p:extLst>
          </p:nvPr>
        </p:nvGraphicFramePr>
        <p:xfrm>
          <a:off x="251521" y="1418665"/>
          <a:ext cx="4705750" cy="3378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23" name="Φύλλο εργασίας" r:id="rId8" imgW="4828859" imgH="3467100" progId="Excel.Sheet.12">
                  <p:link updateAutomatic="1"/>
                </p:oleObj>
              </mc:Choice>
              <mc:Fallback>
                <p:oleObj name="Φύλλο εργασίας" r:id="rId8" imgW="4828859" imgH="34671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1521" y="1418665"/>
                        <a:ext cx="4705750" cy="3378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48134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8135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895041"/>
              </p:ext>
            </p:extLst>
          </p:nvPr>
        </p:nvGraphicFramePr>
        <p:xfrm>
          <a:off x="5972098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0 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872413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10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473733"/>
              </p:ext>
            </p:extLst>
          </p:nvPr>
        </p:nvGraphicFramePr>
        <p:xfrm>
          <a:off x="4932040" y="1476319"/>
          <a:ext cx="4448175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47" name="Φύλλο εργασίας" r:id="rId6" imgW="4447875" imgH="3200400" progId="Excel.Sheet.12">
                  <p:link updateAutomatic="1"/>
                </p:oleObj>
              </mc:Choice>
              <mc:Fallback>
                <p:oleObj name="Φύλλο εργασίας" r:id="rId6" imgW="4447875" imgH="32004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32040" y="1476319"/>
                        <a:ext cx="4448175" cy="32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3844090"/>
              </p:ext>
            </p:extLst>
          </p:nvPr>
        </p:nvGraphicFramePr>
        <p:xfrm>
          <a:off x="471488" y="1441450"/>
          <a:ext cx="4448175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348" name="Φύλλο εργασίας" r:id="rId8" imgW="4447875" imgH="3200400" progId="Excel.Sheet.12">
                  <p:link updateAutomatic="1"/>
                </p:oleObj>
              </mc:Choice>
              <mc:Fallback>
                <p:oleObj name="Φύλλο εργασίας" r:id="rId8" imgW="4447875" imgH="32004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71488" y="1441450"/>
                        <a:ext cx="4448175" cy="32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49158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9159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279530"/>
              </p:ext>
            </p:extLst>
          </p:nvPr>
        </p:nvGraphicFramePr>
        <p:xfrm>
          <a:off x="5900090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1536321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+ 16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7591767"/>
              </p:ext>
            </p:extLst>
          </p:nvPr>
        </p:nvGraphicFramePr>
        <p:xfrm>
          <a:off x="5126482" y="1487441"/>
          <a:ext cx="3819525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1" name="Φύλλο εργασίας" r:id="rId6" imgW="3819371" imgH="3143393" progId="Excel.Sheet.12">
                  <p:link updateAutomatic="1"/>
                </p:oleObj>
              </mc:Choice>
              <mc:Fallback>
                <p:oleObj name="Φύλλο εργασίας" r:id="rId6" imgW="3819371" imgH="314339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26482" y="1487441"/>
                        <a:ext cx="3819525" cy="3143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666001"/>
              </p:ext>
            </p:extLst>
          </p:nvPr>
        </p:nvGraphicFramePr>
        <p:xfrm>
          <a:off x="598006" y="1398027"/>
          <a:ext cx="3819525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432" name="Φύλλο εργασίας" r:id="rId8" imgW="3819371" imgH="3143393" progId="Excel.Sheet.12">
                  <p:link updateAutomatic="1"/>
                </p:oleObj>
              </mc:Choice>
              <mc:Fallback>
                <p:oleObj name="Φύλλο εργασίας" r:id="rId8" imgW="3819371" imgH="314339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98006" y="1398027"/>
                        <a:ext cx="3819525" cy="3143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50182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0183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20" name="Picture 19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1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740074"/>
              </p:ext>
            </p:extLst>
          </p:nvPr>
        </p:nvGraphicFramePr>
        <p:xfrm>
          <a:off x="5900090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" name="Πίνακας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045573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5643039"/>
              </p:ext>
            </p:extLst>
          </p:nvPr>
        </p:nvGraphicFramePr>
        <p:xfrm>
          <a:off x="4296743" y="1368152"/>
          <a:ext cx="5000625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5" name="Φύλλο εργασίας" r:id="rId6" imgW="5000455" imgH="3429095" progId="Excel.Sheet.12">
                  <p:link updateAutomatic="1"/>
                </p:oleObj>
              </mc:Choice>
              <mc:Fallback>
                <p:oleObj name="Φύλλο εργασίας" r:id="rId6" imgW="5000455" imgH="34290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296743" y="1368152"/>
                        <a:ext cx="5000625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8334947"/>
              </p:ext>
            </p:extLst>
          </p:nvPr>
        </p:nvGraphicFramePr>
        <p:xfrm>
          <a:off x="97791" y="1395295"/>
          <a:ext cx="5000625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" name="Φύλλο εργασίας" r:id="rId8" imgW="5000455" imgH="3429095" progId="Excel.Sheet.12">
                  <p:link updateAutomatic="1"/>
                </p:oleObj>
              </mc:Choice>
              <mc:Fallback>
                <p:oleObj name="Φύλλο εργασίας" r:id="rId8" imgW="5000455" imgH="34290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7791" y="1395295"/>
                        <a:ext cx="5000625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3"/>
          <p:cNvSpPr>
            <a:spLocks noChangeArrowheads="1" noChangeShapeType="1" noTextEdit="1"/>
          </p:cNvSpPr>
          <p:nvPr/>
        </p:nvSpPr>
        <p:spPr bwMode="gray">
          <a:xfrm>
            <a:off x="428625" y="142875"/>
            <a:ext cx="6786563" cy="7143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Τα χαρακτηριστικά</a:t>
            </a:r>
          </a:p>
        </p:txBody>
      </p:sp>
      <p:sp>
        <p:nvSpPr>
          <p:cNvPr id="5123" name="TextBox 4"/>
          <p:cNvSpPr txBox="1">
            <a:spLocks noChangeArrowheads="1"/>
          </p:cNvSpPr>
          <p:nvPr/>
        </p:nvSpPr>
        <p:spPr bwMode="auto">
          <a:xfrm>
            <a:off x="0" y="1000125"/>
            <a:ext cx="9144000" cy="504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ts val="3000"/>
              </a:lnSpc>
              <a:buFont typeface="Arial" charset="0"/>
              <a:buChar char="•"/>
            </a:pPr>
            <a:r>
              <a:rPr kumimoji="1" lang="el-GR" sz="2000" b="1" dirty="0">
                <a:solidFill>
                  <a:schemeClr val="bg2"/>
                </a:solidFill>
                <a:latin typeface="Calibri" pitchFamily="34" charset="0"/>
                <a:ea typeface="굴림" pitchFamily="34" charset="-127"/>
              </a:rPr>
              <a:t> </a:t>
            </a: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Διεξαγωγή ανά εξάμηνο </a:t>
            </a:r>
            <a:r>
              <a:rPr kumimoji="1" lang="el-GR" altLang="ko-KR" sz="2000" b="1" dirty="0" smtClean="0">
                <a:solidFill>
                  <a:schemeClr val="bg2"/>
                </a:solidFill>
                <a:ea typeface="굴림" pitchFamily="34" charset="-127"/>
              </a:rPr>
              <a:t>(Μάρτιος και Σεπτέμβριος, </a:t>
            </a: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2</a:t>
            </a:r>
            <a:r>
              <a:rPr kumimoji="1" lang="el-GR" altLang="ko-KR" sz="2000" b="1" baseline="30000" dirty="0">
                <a:solidFill>
                  <a:schemeClr val="bg2"/>
                </a:solidFill>
                <a:ea typeface="굴림" pitchFamily="34" charset="-127"/>
              </a:rPr>
              <a:t>ο</a:t>
            </a: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 15ήμερο)</a:t>
            </a:r>
          </a:p>
          <a:p>
            <a:pPr>
              <a:lnSpc>
                <a:spcPts val="3000"/>
              </a:lnSpc>
            </a:pPr>
            <a:endParaRPr kumimoji="1" lang="el-GR" altLang="ko-KR" sz="2000" b="1" dirty="0">
              <a:solidFill>
                <a:schemeClr val="bg2"/>
              </a:solidFill>
              <a:ea typeface="굴림" pitchFamily="34" charset="-127"/>
            </a:endParaRPr>
          </a:p>
          <a:p>
            <a:pPr>
              <a:lnSpc>
                <a:spcPts val="3000"/>
              </a:lnSpc>
              <a:buFont typeface="Arial" charset="0"/>
              <a:buChar char="•"/>
            </a:pP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 Διερεύνηση πέντε (</a:t>
            </a:r>
            <a:r>
              <a:rPr kumimoji="1" lang="en-US" altLang="ko-KR" sz="2000" b="1" dirty="0">
                <a:solidFill>
                  <a:schemeClr val="bg2"/>
                </a:solidFill>
                <a:ea typeface="굴림" pitchFamily="34" charset="-127"/>
              </a:rPr>
              <a:t>5</a:t>
            </a: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) πληθυσμών ενδιαφέροντος:</a:t>
            </a:r>
          </a:p>
          <a:p>
            <a:pPr>
              <a:lnSpc>
                <a:spcPts val="3000"/>
              </a:lnSpc>
            </a:pP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	</a:t>
            </a:r>
            <a:r>
              <a:rPr kumimoji="1" lang="el-GR" altLang="ko-KR" b="1" dirty="0">
                <a:solidFill>
                  <a:schemeClr val="bg2"/>
                </a:solidFill>
                <a:ea typeface="굴림" pitchFamily="34" charset="-127"/>
              </a:rPr>
              <a:t>- Κάτοικοι – καταναλωτές Νομού Θεσ/νίκης (</a:t>
            </a:r>
            <a:r>
              <a:rPr kumimoji="1" lang="en-US" altLang="ko-KR" b="1" dirty="0">
                <a:solidFill>
                  <a:schemeClr val="bg2"/>
                </a:solidFill>
                <a:ea typeface="굴림" pitchFamily="34" charset="-127"/>
              </a:rPr>
              <a:t>Consumer Survey)</a:t>
            </a:r>
            <a:endParaRPr kumimoji="1" lang="el-GR" altLang="ko-KR" b="1" dirty="0">
              <a:solidFill>
                <a:schemeClr val="bg2"/>
              </a:solidFill>
              <a:ea typeface="굴림" pitchFamily="34" charset="-127"/>
            </a:endParaRPr>
          </a:p>
          <a:p>
            <a:pPr>
              <a:lnSpc>
                <a:spcPts val="3000"/>
              </a:lnSpc>
            </a:pPr>
            <a:r>
              <a:rPr kumimoji="1" lang="el-GR" altLang="ko-KR" b="1" dirty="0">
                <a:solidFill>
                  <a:schemeClr val="bg2"/>
                </a:solidFill>
                <a:ea typeface="굴림" pitchFamily="34" charset="-127"/>
              </a:rPr>
              <a:t>	- Εμπορικές επιχειρήσεις Νομού Θεσ/νίκης</a:t>
            </a:r>
            <a:r>
              <a:rPr kumimoji="1" lang="en-US" altLang="ko-KR" b="1" dirty="0">
                <a:solidFill>
                  <a:schemeClr val="bg2"/>
                </a:solidFill>
                <a:ea typeface="굴림" pitchFamily="34" charset="-127"/>
              </a:rPr>
              <a:t> (Retail Trade Survey)</a:t>
            </a:r>
            <a:endParaRPr kumimoji="1" lang="el-GR" altLang="ko-KR" b="1" dirty="0">
              <a:solidFill>
                <a:schemeClr val="bg2"/>
              </a:solidFill>
              <a:ea typeface="굴림" pitchFamily="34" charset="-127"/>
            </a:endParaRPr>
          </a:p>
          <a:p>
            <a:pPr>
              <a:lnSpc>
                <a:spcPts val="3000"/>
              </a:lnSpc>
            </a:pPr>
            <a:r>
              <a:rPr kumimoji="1" lang="el-GR" altLang="ko-KR" b="1" dirty="0">
                <a:solidFill>
                  <a:schemeClr val="bg2"/>
                </a:solidFill>
                <a:ea typeface="굴림" pitchFamily="34" charset="-127"/>
              </a:rPr>
              <a:t>	- Βιομηχανίες – Βιοτεχνίες Νομού Θεσ/νίκης</a:t>
            </a:r>
            <a:r>
              <a:rPr kumimoji="1" lang="en-US" altLang="ko-KR" b="1" dirty="0">
                <a:solidFill>
                  <a:schemeClr val="bg2"/>
                </a:solidFill>
                <a:ea typeface="굴림" pitchFamily="34" charset="-127"/>
              </a:rPr>
              <a:t> (Industry Survey)</a:t>
            </a:r>
            <a:endParaRPr kumimoji="1" lang="el-GR" altLang="ko-KR" b="1" dirty="0">
              <a:solidFill>
                <a:schemeClr val="bg2"/>
              </a:solidFill>
              <a:ea typeface="굴림" pitchFamily="34" charset="-127"/>
            </a:endParaRPr>
          </a:p>
          <a:p>
            <a:pPr>
              <a:lnSpc>
                <a:spcPts val="3000"/>
              </a:lnSpc>
            </a:pPr>
            <a:r>
              <a:rPr kumimoji="1" lang="el-GR" altLang="ko-KR" b="1" dirty="0">
                <a:solidFill>
                  <a:schemeClr val="bg2"/>
                </a:solidFill>
                <a:ea typeface="굴림" pitchFamily="34" charset="-127"/>
              </a:rPr>
              <a:t>	- Υπηρεσίες Νομού Θεσ/νίκης</a:t>
            </a:r>
            <a:r>
              <a:rPr kumimoji="1" lang="en-US" altLang="ko-KR" b="1" dirty="0">
                <a:solidFill>
                  <a:schemeClr val="bg2"/>
                </a:solidFill>
                <a:ea typeface="굴림" pitchFamily="34" charset="-127"/>
              </a:rPr>
              <a:t> (Services Industry)</a:t>
            </a:r>
            <a:endParaRPr kumimoji="1" lang="el-GR" altLang="ko-KR" b="1" dirty="0">
              <a:solidFill>
                <a:schemeClr val="bg2"/>
              </a:solidFill>
              <a:ea typeface="굴림" pitchFamily="34" charset="-127"/>
            </a:endParaRPr>
          </a:p>
          <a:p>
            <a:pPr>
              <a:lnSpc>
                <a:spcPts val="3000"/>
              </a:lnSpc>
            </a:pPr>
            <a:r>
              <a:rPr kumimoji="1" lang="el-GR" altLang="ko-KR" b="1" dirty="0">
                <a:solidFill>
                  <a:schemeClr val="bg2"/>
                </a:solidFill>
                <a:ea typeface="굴림" pitchFamily="34" charset="-127"/>
              </a:rPr>
              <a:t>	- Κατασκευαστικές επιχειρήσεις Νομού Θεσ/νίκης</a:t>
            </a:r>
            <a:r>
              <a:rPr kumimoji="1" lang="en-US" altLang="ko-KR" b="1" dirty="0">
                <a:solidFill>
                  <a:schemeClr val="bg2"/>
                </a:solidFill>
                <a:ea typeface="굴림" pitchFamily="34" charset="-127"/>
              </a:rPr>
              <a:t> (Construction Survey)</a:t>
            </a:r>
            <a:endParaRPr kumimoji="1" lang="el-GR" altLang="ko-KR" b="1" dirty="0">
              <a:solidFill>
                <a:schemeClr val="bg2"/>
              </a:solidFill>
              <a:ea typeface="굴림" pitchFamily="34" charset="-127"/>
            </a:endParaRPr>
          </a:p>
          <a:p>
            <a:pPr>
              <a:lnSpc>
                <a:spcPts val="3000"/>
              </a:lnSpc>
            </a:pPr>
            <a:endParaRPr kumimoji="1" lang="el-GR" altLang="ko-KR" sz="2000" b="1" dirty="0">
              <a:solidFill>
                <a:schemeClr val="bg2"/>
              </a:solidFill>
              <a:ea typeface="굴림" pitchFamily="34" charset="-127"/>
            </a:endParaRPr>
          </a:p>
          <a:p>
            <a:pPr>
              <a:lnSpc>
                <a:spcPts val="3000"/>
              </a:lnSpc>
              <a:buFont typeface="Arial" charset="0"/>
              <a:buChar char="•"/>
            </a:pP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 Διεξαγωγή με τηλεφωνικές συνεντεύξεις (σύστημα </a:t>
            </a:r>
            <a:r>
              <a:rPr kumimoji="1" lang="en-US" altLang="ko-KR" sz="2000" b="1" dirty="0">
                <a:solidFill>
                  <a:schemeClr val="bg2"/>
                </a:solidFill>
                <a:ea typeface="굴림" pitchFamily="34" charset="-127"/>
              </a:rPr>
              <a:t>CATI)</a:t>
            </a:r>
          </a:p>
          <a:p>
            <a:pPr>
              <a:lnSpc>
                <a:spcPts val="3000"/>
              </a:lnSpc>
              <a:buFont typeface="Arial" charset="0"/>
              <a:buChar char="•"/>
            </a:pPr>
            <a:r>
              <a:rPr kumimoji="1" lang="en-US" altLang="ko-KR" sz="2000" b="1" dirty="0">
                <a:solidFill>
                  <a:schemeClr val="bg2"/>
                </a:solidFill>
                <a:ea typeface="굴림" pitchFamily="34" charset="-127"/>
              </a:rPr>
              <a:t> </a:t>
            </a: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Συνολικό δείγμα </a:t>
            </a:r>
            <a:r>
              <a:rPr kumimoji="1" lang="el-GR" altLang="ko-KR" sz="2000" b="1" dirty="0" smtClean="0">
                <a:solidFill>
                  <a:schemeClr val="bg2"/>
                </a:solidFill>
                <a:ea typeface="굴림" pitchFamily="34" charset="-127"/>
              </a:rPr>
              <a:t>1450 </a:t>
            </a: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ατόμων </a:t>
            </a:r>
            <a:r>
              <a:rPr kumimoji="1" lang="el-GR" altLang="ko-KR" sz="2000" b="1" dirty="0" smtClean="0">
                <a:solidFill>
                  <a:schemeClr val="bg2"/>
                </a:solidFill>
                <a:ea typeface="굴림" pitchFamily="34" charset="-127"/>
              </a:rPr>
              <a:t>(700 </a:t>
            </a: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καταναλωτές &amp; </a:t>
            </a:r>
            <a:r>
              <a:rPr kumimoji="1" lang="el-GR" altLang="ko-KR" sz="2000" b="1" dirty="0" smtClean="0">
                <a:solidFill>
                  <a:schemeClr val="bg2"/>
                </a:solidFill>
                <a:ea typeface="굴림" pitchFamily="34" charset="-127"/>
              </a:rPr>
              <a:t>750 επιχειρήσεις</a:t>
            </a: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)</a:t>
            </a:r>
          </a:p>
          <a:p>
            <a:pPr>
              <a:lnSpc>
                <a:spcPts val="3000"/>
              </a:lnSpc>
              <a:buFont typeface="Arial" charset="0"/>
              <a:buChar char="•"/>
            </a:pP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 Ερωτηματολόγιο κατά τα πρότυπα των οδηγιών για τις έρευνες οικονομικής συγκυρίας (</a:t>
            </a:r>
            <a:r>
              <a:rPr kumimoji="1" lang="en-US" altLang="ko-KR" sz="2000" b="1" dirty="0">
                <a:solidFill>
                  <a:schemeClr val="bg2"/>
                </a:solidFill>
                <a:ea typeface="굴림" pitchFamily="34" charset="-127"/>
              </a:rPr>
              <a:t>DG – ECFIN</a:t>
            </a:r>
            <a:r>
              <a:rPr kumimoji="1" lang="el-GR" altLang="ko-KR" sz="2000" b="1" dirty="0">
                <a:solidFill>
                  <a:schemeClr val="bg2"/>
                </a:solidFill>
                <a:ea typeface="굴림" pitchFamily="34" charset="-127"/>
              </a:rPr>
              <a:t>)</a:t>
            </a:r>
          </a:p>
        </p:txBody>
      </p:sp>
      <p:pic>
        <p:nvPicPr>
          <p:cNvPr id="7" name="Picture 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8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1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51206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1207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8613101"/>
              </p:ext>
            </p:extLst>
          </p:nvPr>
        </p:nvGraphicFramePr>
        <p:xfrm>
          <a:off x="6044106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17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681982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</a:rPr>
                        <a:t> 11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9473870"/>
              </p:ext>
            </p:extLst>
          </p:nvPr>
        </p:nvGraphicFramePr>
        <p:xfrm>
          <a:off x="5133975" y="1278630"/>
          <a:ext cx="4010025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8" name="Φύλλο εργασίας" r:id="rId6" imgW="4009693" imgH="3514773" progId="Excel.Sheet.12">
                  <p:link updateAutomatic="1"/>
                </p:oleObj>
              </mc:Choice>
              <mc:Fallback>
                <p:oleObj name="Φύλλο εργασίας" r:id="rId6" imgW="4009693" imgH="351477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33975" y="1278630"/>
                        <a:ext cx="4010025" cy="3514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539380" y="1038225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3013898"/>
              </p:ext>
            </p:extLst>
          </p:nvPr>
        </p:nvGraphicFramePr>
        <p:xfrm>
          <a:off x="503238" y="1366838"/>
          <a:ext cx="4010025" cy="351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9" name="Φύλλο εργασίας" r:id="rId8" imgW="4009693" imgH="3514773" progId="Excel.Sheet.12">
                  <p:link updateAutomatic="1"/>
                </p:oleObj>
              </mc:Choice>
              <mc:Fallback>
                <p:oleObj name="Φύλλο εργασίας" r:id="rId8" imgW="4009693" imgH="351477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03238" y="1366838"/>
                        <a:ext cx="4010025" cy="3514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971600" y="54868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52230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2231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7" name="Picture 16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9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97096632"/>
              </p:ext>
            </p:extLst>
          </p:nvPr>
        </p:nvGraphicFramePr>
        <p:xfrm>
          <a:off x="5076056" y="1408684"/>
          <a:ext cx="4104662" cy="40022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7" name="Φύλλο εργασίας" r:id="rId6" imgW="4876524" imgH="3362420" progId="Excel.Sheet.12">
                  <p:link updateAutomatic="1"/>
                </p:oleObj>
              </mc:Choice>
              <mc:Fallback>
                <p:oleObj name="Φύλλο εργασίας" r:id="rId6" imgW="4876524" imgH="336242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76056" y="1408684"/>
                        <a:ext cx="4104662" cy="400229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0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1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710807"/>
              </p:ext>
            </p:extLst>
          </p:nvPr>
        </p:nvGraphicFramePr>
        <p:xfrm>
          <a:off x="54184" y="1487623"/>
          <a:ext cx="5113549" cy="39233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508" name="Φύλλο εργασίας" r:id="rId8" imgW="4876524" imgH="3362420" progId="Excel.Sheet.12">
                  <p:link updateAutomatic="1"/>
                </p:oleObj>
              </mc:Choice>
              <mc:Fallback>
                <p:oleObj name="Φύλλο εργασίας" r:id="rId8" imgW="4876524" imgH="336242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184" y="1487623"/>
                        <a:ext cx="5113549" cy="39233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53254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3255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7" name="Picture 16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8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298453"/>
              </p:ext>
            </p:extLst>
          </p:nvPr>
        </p:nvGraphicFramePr>
        <p:xfrm>
          <a:off x="4860032" y="1426823"/>
          <a:ext cx="4524375" cy="366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5" name="Φύλλο εργασίας" r:id="rId6" imgW="4228954" imgH="3429095" progId="Excel.Sheet.12">
                  <p:link updateAutomatic="1"/>
                </p:oleObj>
              </mc:Choice>
              <mc:Fallback>
                <p:oleObj name="Φύλλο εργασίας" r:id="rId6" imgW="4228954" imgH="34290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60032" y="1426823"/>
                        <a:ext cx="4524375" cy="3667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0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1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5860229"/>
              </p:ext>
            </p:extLst>
          </p:nvPr>
        </p:nvGraphicFramePr>
        <p:xfrm>
          <a:off x="463550" y="1546225"/>
          <a:ext cx="4229100" cy="342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6" name="Φύλλο εργασίας" r:id="rId8" imgW="4228954" imgH="3429095" progId="Excel.Sheet.12">
                  <p:link updateAutomatic="1"/>
                </p:oleObj>
              </mc:Choice>
              <mc:Fallback>
                <p:oleObj name="Φύλλο εργασίας" r:id="rId8" imgW="4228954" imgH="342909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3550" y="1546225"/>
                        <a:ext cx="4229100" cy="3429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54278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4279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54283" name="TextBox 10"/>
          <p:cNvSpPr txBox="1">
            <a:spLocks noChangeArrowheads="1"/>
          </p:cNvSpPr>
          <p:nvPr/>
        </p:nvSpPr>
        <p:spPr bwMode="auto">
          <a:xfrm>
            <a:off x="1763688" y="5847075"/>
            <a:ext cx="134203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/>
              <a:t>*</a:t>
            </a:r>
            <a:r>
              <a:rPr lang="el-GR" sz="1000" dirty="0" smtClean="0"/>
              <a:t>Στοιχεία Ιουλίου ‘23</a:t>
            </a:r>
            <a:endParaRPr lang="el-GR" sz="1000" dirty="0"/>
          </a:p>
        </p:txBody>
      </p:sp>
      <p:sp>
        <p:nvSpPr>
          <p:cNvPr id="54284" name="TextBox 10"/>
          <p:cNvSpPr txBox="1">
            <a:spLocks noChangeArrowheads="1"/>
          </p:cNvSpPr>
          <p:nvPr/>
        </p:nvSpPr>
        <p:spPr bwMode="auto">
          <a:xfrm>
            <a:off x="6294461" y="5949280"/>
            <a:ext cx="15632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/>
              <a:t>*</a:t>
            </a:r>
            <a:r>
              <a:rPr lang="el-GR" sz="1000" dirty="0"/>
              <a:t>Στοιχεία </a:t>
            </a:r>
            <a:r>
              <a:rPr lang="el-GR" sz="1000" dirty="0" smtClean="0"/>
              <a:t>Ιανουαρίου ‘23</a:t>
            </a:r>
            <a:endParaRPr lang="el-GR" sz="1000" dirty="0"/>
          </a:p>
        </p:txBody>
      </p:sp>
      <p:pic>
        <p:nvPicPr>
          <p:cNvPr id="20" name="Picture 19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1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011565"/>
              </p:ext>
            </p:extLst>
          </p:nvPr>
        </p:nvGraphicFramePr>
        <p:xfrm>
          <a:off x="611611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" name="Πίνακας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3048404"/>
              </p:ext>
            </p:extLst>
          </p:nvPr>
        </p:nvGraphicFramePr>
        <p:xfrm>
          <a:off x="1291578" y="4725144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6650943"/>
              </p:ext>
            </p:extLst>
          </p:nvPr>
        </p:nvGraphicFramePr>
        <p:xfrm>
          <a:off x="4716016" y="1252711"/>
          <a:ext cx="4900762" cy="38281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49" name="Φύλλο εργασίας" r:id="rId6" imgW="5048120" imgH="3943493" progId="Excel.Sheet.12">
                  <p:link updateAutomatic="1"/>
                </p:oleObj>
              </mc:Choice>
              <mc:Fallback>
                <p:oleObj name="Φύλλο εργασίας" r:id="rId6" imgW="5048120" imgH="394349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16016" y="1252711"/>
                        <a:ext cx="4900762" cy="382814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6611388" y="1008669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6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71706755"/>
              </p:ext>
            </p:extLst>
          </p:nvPr>
        </p:nvGraphicFramePr>
        <p:xfrm>
          <a:off x="143117" y="1304099"/>
          <a:ext cx="4824506" cy="37685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50" name="Φύλλο εργασίας" r:id="rId8" imgW="5048120" imgH="3943493" progId="Excel.Sheet.12">
                  <p:link updateAutomatic="1"/>
                </p:oleObj>
              </mc:Choice>
              <mc:Fallback>
                <p:oleObj name="Φύλλο εργασίας" r:id="rId8" imgW="5048120" imgH="394349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43117" y="1304099"/>
                        <a:ext cx="4824506" cy="376857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55302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5303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55307" name="TextBox 10"/>
          <p:cNvSpPr txBox="1">
            <a:spLocks noChangeArrowheads="1"/>
          </p:cNvSpPr>
          <p:nvPr/>
        </p:nvSpPr>
        <p:spPr bwMode="auto">
          <a:xfrm>
            <a:off x="1501774" y="5715000"/>
            <a:ext cx="13773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 smtClean="0"/>
              <a:t>*</a:t>
            </a:r>
            <a:r>
              <a:rPr lang="el-GR" sz="1000" dirty="0" smtClean="0"/>
              <a:t> Στοιχεία</a:t>
            </a:r>
            <a:r>
              <a:rPr lang="en-US" sz="1000" dirty="0" smtClean="0"/>
              <a:t> </a:t>
            </a:r>
            <a:r>
              <a:rPr lang="el-GR" sz="1000" dirty="0" smtClean="0"/>
              <a:t>Ιουλίου ‘23</a:t>
            </a:r>
            <a:endParaRPr lang="el-GR" sz="1000" dirty="0"/>
          </a:p>
        </p:txBody>
      </p:sp>
      <p:sp>
        <p:nvSpPr>
          <p:cNvPr id="55308" name="TextBox 10"/>
          <p:cNvSpPr txBox="1">
            <a:spLocks noChangeArrowheads="1"/>
          </p:cNvSpPr>
          <p:nvPr/>
        </p:nvSpPr>
        <p:spPr bwMode="auto">
          <a:xfrm>
            <a:off x="6230958" y="5715016"/>
            <a:ext cx="156324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 dirty="0"/>
              <a:t>*</a:t>
            </a:r>
            <a:r>
              <a:rPr lang="el-GR" sz="1000" dirty="0"/>
              <a:t>Στοιχεία </a:t>
            </a:r>
            <a:r>
              <a:rPr lang="el-GR" sz="1000" dirty="0" smtClean="0"/>
              <a:t>Ιανουαρίου ‘23</a:t>
            </a:r>
            <a:endParaRPr lang="el-GR" sz="1000" dirty="0"/>
          </a:p>
        </p:txBody>
      </p:sp>
      <p:pic>
        <p:nvPicPr>
          <p:cNvPr id="20" name="Picture 19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1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916892"/>
              </p:ext>
            </p:extLst>
          </p:nvPr>
        </p:nvGraphicFramePr>
        <p:xfrm>
          <a:off x="6188122" y="4653136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+ 33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+ 20 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" name="Πίνακας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442049"/>
              </p:ext>
            </p:extLst>
          </p:nvPr>
        </p:nvGraphicFramePr>
        <p:xfrm>
          <a:off x="1147562" y="4624928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EU*: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601345"/>
              </p:ext>
            </p:extLst>
          </p:nvPr>
        </p:nvGraphicFramePr>
        <p:xfrm>
          <a:off x="4932040" y="1409892"/>
          <a:ext cx="4562475" cy="313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3" name="Φύλλο εργασίας" r:id="rId6" imgW="4562272" imgH="3133725" progId="Excel.Sheet.12">
                  <p:link updateAutomatic="1"/>
                </p:oleObj>
              </mc:Choice>
              <mc:Fallback>
                <p:oleObj name="Φύλλο εργασίας" r:id="rId6" imgW="4562272" imgH="31337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32040" y="1409892"/>
                        <a:ext cx="4562475" cy="313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6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5728691"/>
              </p:ext>
            </p:extLst>
          </p:nvPr>
        </p:nvGraphicFramePr>
        <p:xfrm>
          <a:off x="406400" y="1373188"/>
          <a:ext cx="4562475" cy="313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4" name="Φύλλο εργασίας" r:id="rId8" imgW="4562272" imgH="3133725" progId="Excel.Sheet.12">
                  <p:link updateAutomatic="1"/>
                </p:oleObj>
              </mc:Choice>
              <mc:Fallback>
                <p:oleObj name="Φύλλο εργασίας" r:id="rId8" imgW="4562272" imgH="3133725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06400" y="1373188"/>
                        <a:ext cx="4562475" cy="3133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Βιομηχανίας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56326" name="Oval 56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6327" name="AutoShape 59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14" name="AutoShape 60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985489" y="5013176"/>
            <a:ext cx="3890809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1200" dirty="0">
                <a:latin typeface="Arial" pitchFamily="34" charset="0"/>
                <a:cs typeface="+mn-cs"/>
              </a:rPr>
              <a:t>Πηγή: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Νομός Θεσσαλονίκης	: Βαρόμετρο ΕΒΕΘ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*Ελλάδα	: ΙΟΒΕ </a:t>
            </a:r>
            <a:r>
              <a:rPr lang="el-GR" sz="1200" dirty="0" smtClean="0">
                <a:latin typeface="Arial" pitchFamily="34" charset="0"/>
                <a:cs typeface="+mn-cs"/>
              </a:rPr>
              <a:t>–  Ιούλιος 2023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 smtClean="0">
                <a:latin typeface="Arial" pitchFamily="34" charset="0"/>
                <a:cs typeface="+mn-cs"/>
              </a:rPr>
              <a:t>*Ευρωπαϊκή Ένωση	: </a:t>
            </a:r>
            <a:r>
              <a:rPr lang="en-US" sz="1200" dirty="0" smtClean="0">
                <a:latin typeface="Arial" pitchFamily="34" charset="0"/>
                <a:cs typeface="+mn-cs"/>
              </a:rPr>
              <a:t>DG ECFIN</a:t>
            </a:r>
            <a:r>
              <a:rPr lang="el-GR" sz="1200" dirty="0" smtClean="0">
                <a:latin typeface="Arial" pitchFamily="34" charset="0"/>
                <a:cs typeface="+mn-cs"/>
              </a:rPr>
              <a:t> </a:t>
            </a:r>
            <a:r>
              <a:rPr lang="el-GR" sz="1200" dirty="0" smtClean="0">
                <a:latin typeface="Arial" pitchFamily="34" charset="0"/>
              </a:rPr>
              <a:t>– Ιούλιος 2023</a:t>
            </a:r>
            <a:endParaRPr lang="el-GR" sz="1200" dirty="0">
              <a:latin typeface="Arial" pitchFamily="34" charset="0"/>
            </a:endParaRPr>
          </a:p>
          <a:p>
            <a:pPr marL="342900" indent="-342900">
              <a:buFontTx/>
              <a:buAutoNum type="arabicPeriod"/>
              <a:defRPr/>
            </a:pPr>
            <a:endParaRPr lang="el-GR" sz="1200" dirty="0">
              <a:latin typeface="Arial" pitchFamily="34" charset="0"/>
              <a:cs typeface="+mn-cs"/>
            </a:endParaRPr>
          </a:p>
        </p:txBody>
      </p:sp>
      <p:graphicFrame>
        <p:nvGraphicFramePr>
          <p:cNvPr id="12" name="Group 2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282226980"/>
              </p:ext>
            </p:extLst>
          </p:nvPr>
        </p:nvGraphicFramePr>
        <p:xfrm>
          <a:off x="428625" y="1454150"/>
          <a:ext cx="8357387" cy="2584232"/>
        </p:xfrm>
        <a:graphic>
          <a:graphicData uri="http://schemas.openxmlformats.org/drawingml/2006/table">
            <a:tbl>
              <a:tblPr/>
              <a:tblGrid>
                <a:gridCol w="3571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59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6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82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9463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marL="0" marR="0" marT="0" marB="0" anchor="ctr" horzOverflow="overflow">
                    <a:lnL cap="flat"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Θεσσαλονίκη</a:t>
                      </a:r>
                      <a:endParaRPr kumimoji="0" lang="ko-KR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>
                            <a:gamma/>
                            <a:tint val="35686"/>
                            <a:invGamma/>
                          </a:schemeClr>
                        </a:gs>
                        <a:gs pos="100000">
                          <a:schemeClr val="accent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Ελλάδα*</a:t>
                      </a:r>
                      <a:endParaRPr kumimoji="0" lang="ko-KR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>
                            <a:gamma/>
                            <a:tint val="35686"/>
                            <a:invGamma/>
                          </a:schemeClr>
                        </a:gs>
                        <a:gs pos="100000">
                          <a:schemeClr val="accent2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Ευρωπαϊκή Ένωση*</a:t>
                      </a:r>
                      <a:endParaRPr kumimoji="0" lang="ko-KR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chemeClr val="accent2">
                            <a:gamma/>
                            <a:tint val="35686"/>
                            <a:invGamma/>
                          </a:schemeClr>
                        </a:gs>
                        <a:gs pos="100000">
                          <a:schemeClr val="accent2"/>
                        </a:gs>
                      </a:gsLst>
                      <a:lin ang="54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6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**Πόσοι μήνες παραγωγής είναι εξασφαλισμένοι βάσει του τρέχοντος επιπέδου παραγγελιών της επιχείρησής σας;</a:t>
                      </a:r>
                      <a:endParaRPr kumimoji="0" lang="ko-KR" altLang="en-US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+mn-cs"/>
                        </a:rPr>
                        <a:t>3,7</a:t>
                      </a:r>
                      <a:endParaRPr kumimoji="0" lang="ko-KR" altLang="en-US" sz="2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folHlink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+mn-cs"/>
                        </a:rPr>
                        <a:t>5,2</a:t>
                      </a:r>
                      <a:endParaRPr kumimoji="0" lang="ko-KR" altLang="en-US" sz="2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folHlink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24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+mn-cs"/>
                        </a:rPr>
                        <a:t>5,1</a:t>
                      </a:r>
                      <a:endParaRPr kumimoji="0" lang="ko-KR" altLang="en-US" sz="24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folHlink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69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+mn-cs"/>
                        </a:rPr>
                        <a:t>***Σε ποιο επίπεδο παραγωγικής δυναμικότητας λειτουργεί αυτή τη στιγμή η επιχείρησή σας (% της πλήρους δυναμικότητας);</a:t>
                      </a:r>
                      <a:endParaRPr kumimoji="0" lang="ko-KR" alt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75,7%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folHlink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76,8%</a:t>
                      </a:r>
                      <a:endParaRPr kumimoji="0" lang="ko-KR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folHlink"/>
                        </a:gs>
                      </a:gsLst>
                      <a:lin ang="27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</a:rPr>
                        <a:t>80,4%</a:t>
                      </a:r>
                      <a:endParaRPr kumimoji="0" lang="ko-KR" alt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folHlink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6991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+mn-cs"/>
                        </a:rPr>
                        <a:t>** Ποσοστό όσων απάντησαν:</a:t>
                      </a:r>
                      <a:r>
                        <a:rPr kumimoji="0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+mn-cs"/>
                        </a:rPr>
                        <a:t> 81%</a:t>
                      </a:r>
                      <a:endParaRPr kumimoji="0" lang="el-GR" altLang="ko-KR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+mn-cs"/>
                        </a:rPr>
                        <a:t>*** Ποσοστό όσων απάντησαν:</a:t>
                      </a:r>
                      <a:r>
                        <a:rPr kumimoji="0" lang="en-US" altLang="ko-KR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굴림" charset="-127"/>
                          <a:cs typeface="+mn-cs"/>
                        </a:rPr>
                        <a:t> 95% </a:t>
                      </a:r>
                      <a:endParaRPr kumimoji="0" lang="ko-KR" altLang="en-US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  <a:cs typeface="+mn-cs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blipFill dpi="0" rotWithShape="0">
                      <a:blip r:embed="rId3"/>
                      <a:srcRect/>
                      <a:stretch>
                        <a:fillRect/>
                      </a:stretch>
                    </a:blip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folHlink"/>
                        </a:gs>
                      </a:gsLst>
                      <a:lin ang="27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folHlink"/>
                        </a:gs>
                      </a:gsLst>
                      <a:lin ang="27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굴림" charset="-127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1">
                      <a:gsLst>
                        <a:gs pos="0">
                          <a:schemeClr val="folHlink">
                            <a:gamma/>
                            <a:tint val="0"/>
                            <a:invGamma/>
                          </a:schemeClr>
                        </a:gs>
                        <a:gs pos="100000">
                          <a:schemeClr val="folHlink"/>
                        </a:gs>
                      </a:gsLst>
                      <a:lin ang="2700000" scaled="1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6" name="Picture 15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7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67"/>
          <p:cNvGrpSpPr>
            <a:grpSpLocks/>
          </p:cNvGrpSpPr>
          <p:nvPr/>
        </p:nvGrpSpPr>
        <p:grpSpPr bwMode="auto">
          <a:xfrm>
            <a:off x="612775" y="2422525"/>
            <a:ext cx="2663825" cy="2736850"/>
            <a:chOff x="340" y="1661"/>
            <a:chExt cx="1724" cy="1724"/>
          </a:xfrm>
        </p:grpSpPr>
        <p:sp>
          <p:nvSpPr>
            <p:cNvPr id="57357" name="Oval 68"/>
            <p:cNvSpPr>
              <a:spLocks noChangeArrowheads="1"/>
            </p:cNvSpPr>
            <p:nvPr/>
          </p:nvSpPr>
          <p:spPr bwMode="auto">
            <a:xfrm>
              <a:off x="340" y="1661"/>
              <a:ext cx="1724" cy="1724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57358" name="Group 69"/>
            <p:cNvGrpSpPr>
              <a:grpSpLocks/>
            </p:cNvGrpSpPr>
            <p:nvPr/>
          </p:nvGrpSpPr>
          <p:grpSpPr bwMode="auto">
            <a:xfrm>
              <a:off x="431" y="1752"/>
              <a:ext cx="1542" cy="1535"/>
              <a:chOff x="659" y="1525"/>
              <a:chExt cx="2278" cy="2268"/>
            </a:xfrm>
          </p:grpSpPr>
          <p:sp>
            <p:nvSpPr>
              <p:cNvPr id="57359" name="Oval 70"/>
              <p:cNvSpPr>
                <a:spLocks noChangeArrowheads="1"/>
              </p:cNvSpPr>
              <p:nvPr/>
            </p:nvSpPr>
            <p:spPr bwMode="auto">
              <a:xfrm flipH="1">
                <a:off x="659" y="1525"/>
                <a:ext cx="2278" cy="2268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5" name="Oval 71"/>
              <p:cNvSpPr>
                <a:spLocks noChangeArrowheads="1"/>
              </p:cNvSpPr>
              <p:nvPr/>
            </p:nvSpPr>
            <p:spPr bwMode="auto">
              <a:xfrm flipH="1">
                <a:off x="807" y="1555"/>
                <a:ext cx="1976" cy="164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57361" name="Oval 72"/>
              <p:cNvSpPr>
                <a:spLocks noChangeArrowheads="1"/>
              </p:cNvSpPr>
              <p:nvPr/>
            </p:nvSpPr>
            <p:spPr bwMode="auto">
              <a:xfrm flipH="1">
                <a:off x="850" y="1752"/>
                <a:ext cx="1860" cy="18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7" name="Oval 73"/>
              <p:cNvSpPr>
                <a:spLocks noChangeArrowheads="1"/>
              </p:cNvSpPr>
              <p:nvPr/>
            </p:nvSpPr>
            <p:spPr bwMode="auto">
              <a:xfrm flipH="1">
                <a:off x="1024" y="1804"/>
                <a:ext cx="1504" cy="1207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0980"/>
                      <a:invGamma/>
                    </a:schemeClr>
                  </a:gs>
                  <a:gs pos="100000">
                    <a:schemeClr val="accent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57363" name="Oval 74"/>
              <p:cNvSpPr>
                <a:spLocks noChangeArrowheads="1"/>
              </p:cNvSpPr>
              <p:nvPr/>
            </p:nvSpPr>
            <p:spPr bwMode="auto">
              <a:xfrm flipH="1">
                <a:off x="1077" y="1978"/>
                <a:ext cx="1407" cy="1407"/>
              </a:xfrm>
              <a:prstGeom prst="ellipse">
                <a:avLst/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9" name="Oval 75"/>
              <p:cNvSpPr>
                <a:spLocks noChangeArrowheads="1"/>
              </p:cNvSpPr>
              <p:nvPr/>
            </p:nvSpPr>
            <p:spPr bwMode="auto">
              <a:xfrm flipH="1">
                <a:off x="1206" y="2018"/>
                <a:ext cx="1138" cy="92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24314"/>
                      <a:invGamma/>
                    </a:schemeClr>
                  </a:gs>
                  <a:gs pos="100000">
                    <a:schemeClr val="hlink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57365" name="Oval 76"/>
              <p:cNvSpPr>
                <a:spLocks noChangeArrowheads="1"/>
              </p:cNvSpPr>
              <p:nvPr/>
            </p:nvSpPr>
            <p:spPr bwMode="auto">
              <a:xfrm flipH="1">
                <a:off x="1259" y="2211"/>
                <a:ext cx="998" cy="947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701" name="Oval 77"/>
              <p:cNvSpPr>
                <a:spLocks noChangeArrowheads="1"/>
              </p:cNvSpPr>
              <p:nvPr/>
            </p:nvSpPr>
            <p:spPr bwMode="auto">
              <a:xfrm flipH="1">
                <a:off x="1353" y="2240"/>
                <a:ext cx="806" cy="62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30980"/>
                      <a:invGamma/>
                    </a:schemeClr>
                  </a:gs>
                  <a:gs pos="100000">
                    <a:schemeClr val="bg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</p:grpSp>
      </p:grpSp>
      <p:sp>
        <p:nvSpPr>
          <p:cNvPr id="48" name="WordArt 3"/>
          <p:cNvSpPr>
            <a:spLocks noChangeArrowheads="1" noChangeShapeType="1" noTextEdit="1"/>
          </p:cNvSpPr>
          <p:nvPr/>
        </p:nvSpPr>
        <p:spPr bwMode="gray">
          <a:xfrm>
            <a:off x="428625" y="142875"/>
            <a:ext cx="8070850" cy="7143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7348" name="AutoShape 41"/>
          <p:cNvSpPr>
            <a:spLocks noChangeArrowheads="1"/>
          </p:cNvSpPr>
          <p:nvPr/>
        </p:nvSpPr>
        <p:spPr bwMode="gray">
          <a:xfrm>
            <a:off x="4899025" y="3386138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kumimoji="1" lang="el-GR" altLang="ko-KR" b="1">
                <a:solidFill>
                  <a:schemeClr val="bg2"/>
                </a:solidFill>
                <a:ea typeface="굴림" pitchFamily="34" charset="-127"/>
              </a:rPr>
              <a:t>Έρευνα Υπηρεσιών</a:t>
            </a:r>
            <a:endParaRPr kumimoji="1" lang="en-US" altLang="ko-KR" b="1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57349" name="Oval 49"/>
          <p:cNvSpPr>
            <a:spLocks noChangeArrowheads="1"/>
          </p:cNvSpPr>
          <p:nvPr/>
        </p:nvSpPr>
        <p:spPr bwMode="auto">
          <a:xfrm>
            <a:off x="4219575" y="3567113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7350" name="Rectangle 50"/>
          <p:cNvSpPr>
            <a:spLocks noChangeArrowheads="1"/>
          </p:cNvSpPr>
          <p:nvPr/>
        </p:nvSpPr>
        <p:spPr bwMode="auto">
          <a:xfrm>
            <a:off x="3787775" y="3783013"/>
            <a:ext cx="4894263" cy="730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7351" name="Oval 51"/>
          <p:cNvSpPr>
            <a:spLocks noChangeArrowheads="1"/>
          </p:cNvSpPr>
          <p:nvPr/>
        </p:nvSpPr>
        <p:spPr bwMode="auto">
          <a:xfrm>
            <a:off x="3643313" y="3711575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7352" name="Oval 52"/>
          <p:cNvSpPr>
            <a:spLocks noChangeArrowheads="1"/>
          </p:cNvSpPr>
          <p:nvPr/>
        </p:nvSpPr>
        <p:spPr bwMode="auto">
          <a:xfrm>
            <a:off x="8612188" y="3711575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7353" name="AutoShape 53"/>
          <p:cNvSpPr>
            <a:spLocks noChangeArrowheads="1"/>
          </p:cNvSpPr>
          <p:nvPr/>
        </p:nvSpPr>
        <p:spPr bwMode="gray">
          <a:xfrm>
            <a:off x="4221163" y="3582988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3</a:t>
            </a:r>
          </a:p>
        </p:txBody>
      </p:sp>
      <p:sp>
        <p:nvSpPr>
          <p:cNvPr id="34" name="AutoShape 54"/>
          <p:cNvSpPr>
            <a:spLocks noChangeArrowheads="1"/>
          </p:cNvSpPr>
          <p:nvPr/>
        </p:nvSpPr>
        <p:spPr bwMode="auto">
          <a:xfrm>
            <a:off x="4257675" y="3603625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098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24" name="Picture 23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5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800227" y="3500438"/>
            <a:ext cx="5564408" cy="16004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l-GR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Δείκτης Επιχειρηματικών Προσδοκιών (Υπηρεσίες)</a:t>
            </a:r>
            <a:r>
              <a:rPr lang="en-US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– </a:t>
            </a:r>
            <a:r>
              <a:rPr lang="el-GR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Μάρτιος 2023</a:t>
            </a:r>
            <a:endParaRPr lang="el-GR" sz="1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Νομός Θεσσαλονίκης		:  	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+ 24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Ελλάδα			:	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+ 15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E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υρωπαϊκή Ένωση		:	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+ 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6</a:t>
            </a:r>
          </a:p>
        </p:txBody>
      </p:sp>
      <p:sp>
        <p:nvSpPr>
          <p:cNvPr id="11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Υπηρεσιών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58375" name="Oval 49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8376" name="AutoShape 53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3</a:t>
            </a:r>
          </a:p>
        </p:txBody>
      </p:sp>
      <p:sp>
        <p:nvSpPr>
          <p:cNvPr id="15" name="AutoShape 54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098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75" y="5072063"/>
            <a:ext cx="3314700" cy="822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1200" dirty="0">
                <a:latin typeface="Arial" pitchFamily="34" charset="0"/>
                <a:cs typeface="+mn-cs"/>
              </a:rPr>
              <a:t>Πηγή: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Νομός Θεσσαλονίκης	: Βαρόμετρο ΕΒΕΘ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Ελλάδα	:</a:t>
            </a:r>
            <a:r>
              <a:rPr lang="en-US" sz="1200" dirty="0">
                <a:latin typeface="Arial" pitchFamily="34" charset="0"/>
                <a:cs typeface="+mn-cs"/>
              </a:rPr>
              <a:t>	: </a:t>
            </a:r>
            <a:r>
              <a:rPr lang="el-GR" sz="1200" dirty="0">
                <a:latin typeface="Arial" pitchFamily="34" charset="0"/>
                <a:cs typeface="+mn-cs"/>
              </a:rPr>
              <a:t>ΙΟΒΕ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Ευρωπαϊκή Ένωση	: </a:t>
            </a:r>
            <a:r>
              <a:rPr lang="en-US" sz="1200" dirty="0">
                <a:latin typeface="Arial" pitchFamily="34" charset="0"/>
                <a:cs typeface="+mn-cs"/>
              </a:rPr>
              <a:t>DG ECFIN</a:t>
            </a:r>
            <a:r>
              <a:rPr lang="el-GR" sz="1200" dirty="0">
                <a:latin typeface="Arial" pitchFamily="34" charset="0"/>
                <a:cs typeface="+mn-cs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21820" y="1143000"/>
            <a:ext cx="5421036" cy="2031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l-G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Δείκτης Επιχειρηματικών Προσδοκιών (Υπηρεσίες)</a:t>
            </a:r>
          </a:p>
          <a:p>
            <a:pPr>
              <a:defRPr/>
            </a:pP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Νομός Θεσσαλονίκης	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+ 18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Ελλάδα			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    	+ 38</a:t>
            </a: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		</a:t>
            </a: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E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υρωπαϊκή Ένωση	: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	+ 4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pic>
        <p:nvPicPr>
          <p:cNvPr id="17" name="Picture 1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8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Υπηρεσιών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1031" name="Oval 49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32" name="AutoShape 53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3</a:t>
            </a:r>
          </a:p>
        </p:txBody>
      </p:sp>
      <p:sp>
        <p:nvSpPr>
          <p:cNvPr id="18" name="AutoShape 54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098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757643"/>
              </p:ext>
            </p:extLst>
          </p:nvPr>
        </p:nvGraphicFramePr>
        <p:xfrm>
          <a:off x="5972098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1" name="Πίνακας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323203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261017"/>
              </p:ext>
            </p:extLst>
          </p:nvPr>
        </p:nvGraphicFramePr>
        <p:xfrm>
          <a:off x="4501531" y="1432519"/>
          <a:ext cx="4591050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88" name="Φύλλο εργασίας" r:id="rId6" imgW="4590872" imgH="3352752" progId="Excel.Sheet.12">
                  <p:link updateAutomatic="1"/>
                </p:oleObj>
              </mc:Choice>
              <mc:Fallback>
                <p:oleObj name="Φύλλο εργασίας" r:id="rId6" imgW="4590872" imgH="335275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01531" y="1432519"/>
                        <a:ext cx="4591050" cy="335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69230146"/>
              </p:ext>
            </p:extLst>
          </p:nvPr>
        </p:nvGraphicFramePr>
        <p:xfrm>
          <a:off x="461963" y="1474944"/>
          <a:ext cx="4591050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89" name="Φύλλο εργασίας" r:id="rId8" imgW="4590872" imgH="3352752" progId="Excel.Sheet.12">
                  <p:link updateAutomatic="1"/>
                </p:oleObj>
              </mc:Choice>
              <mc:Fallback>
                <p:oleObj name="Φύλλο εργασίας" r:id="rId8" imgW="4590872" imgH="335275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61963" y="1474944"/>
                        <a:ext cx="4591050" cy="335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Υπηρεσιών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2055" name="Oval 49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056" name="AutoShape 53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3</a:t>
            </a:r>
          </a:p>
        </p:txBody>
      </p:sp>
      <p:sp>
        <p:nvSpPr>
          <p:cNvPr id="18" name="AutoShape 54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098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20" name="Picture 19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1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9" name="Πίνακας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7021307"/>
              </p:ext>
            </p:extLst>
          </p:nvPr>
        </p:nvGraphicFramePr>
        <p:xfrm>
          <a:off x="5900090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2" name="Πίνακας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747333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+ 57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529175"/>
              </p:ext>
            </p:extLst>
          </p:nvPr>
        </p:nvGraphicFramePr>
        <p:xfrm>
          <a:off x="4932040" y="1455197"/>
          <a:ext cx="4314825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12" name="Φύλλο εργασίας" r:id="rId6" imgW="4314752" imgH="3200400" progId="Excel.Sheet.12">
                  <p:link updateAutomatic="1"/>
                </p:oleObj>
              </mc:Choice>
              <mc:Fallback>
                <p:oleObj name="Φύλλο εργασίας" r:id="rId6" imgW="4314752" imgH="32004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32040" y="1455197"/>
                        <a:ext cx="4314825" cy="32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1322545"/>
              </p:ext>
            </p:extLst>
          </p:nvPr>
        </p:nvGraphicFramePr>
        <p:xfrm>
          <a:off x="615950" y="1514475"/>
          <a:ext cx="4314825" cy="3200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13" name="Φύλλο εργασίας" r:id="rId8" imgW="4314752" imgH="3200400" progId="Excel.Sheet.12">
                  <p:link updateAutomatic="1"/>
                </p:oleObj>
              </mc:Choice>
              <mc:Fallback>
                <p:oleObj name="Φύλλο εργασίας" r:id="rId8" imgW="4314752" imgH="32004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15950" y="1514475"/>
                        <a:ext cx="4314825" cy="3200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39"/>
          <p:cNvSpPr>
            <a:spLocks noChangeArrowheads="1"/>
          </p:cNvSpPr>
          <p:nvPr/>
        </p:nvSpPr>
        <p:spPr bwMode="gray">
          <a:xfrm>
            <a:off x="3724275" y="16764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kumimoji="1" lang="el-GR" altLang="ko-KR" b="1">
                <a:solidFill>
                  <a:schemeClr val="bg2"/>
                </a:solidFill>
                <a:ea typeface="굴림" pitchFamily="34" charset="-127"/>
              </a:rPr>
              <a:t>Έρευνα Καταναλωτών</a:t>
            </a:r>
            <a:endParaRPr kumimoji="1" lang="en-US" altLang="ko-KR" b="1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6147" name="AutoShape 40"/>
          <p:cNvSpPr>
            <a:spLocks noChangeArrowheads="1"/>
          </p:cNvSpPr>
          <p:nvPr/>
        </p:nvSpPr>
        <p:spPr bwMode="gray">
          <a:xfrm>
            <a:off x="4614863" y="253365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kumimoji="1" lang="el-GR" altLang="ko-KR" b="1">
                <a:solidFill>
                  <a:schemeClr val="bg2"/>
                </a:solidFill>
                <a:ea typeface="굴림" pitchFamily="34" charset="-127"/>
              </a:rPr>
              <a:t>Έρευνα Βιομηχανίας</a:t>
            </a:r>
            <a:endParaRPr kumimoji="1" lang="en-US" altLang="ko-KR" b="1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6148" name="AutoShape 41"/>
          <p:cNvSpPr>
            <a:spLocks noChangeArrowheads="1"/>
          </p:cNvSpPr>
          <p:nvPr/>
        </p:nvSpPr>
        <p:spPr bwMode="gray">
          <a:xfrm>
            <a:off x="4857750" y="3386138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kumimoji="1" lang="el-GR" altLang="ko-KR" b="1">
                <a:solidFill>
                  <a:schemeClr val="bg2"/>
                </a:solidFill>
                <a:ea typeface="굴림" pitchFamily="34" charset="-127"/>
              </a:rPr>
              <a:t>Έρευνα Υπηρεσιών</a:t>
            </a:r>
            <a:endParaRPr kumimoji="1" lang="en-US" altLang="ko-KR" b="1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6149" name="AutoShape 42"/>
          <p:cNvSpPr>
            <a:spLocks noChangeArrowheads="1"/>
          </p:cNvSpPr>
          <p:nvPr/>
        </p:nvSpPr>
        <p:spPr bwMode="gray">
          <a:xfrm>
            <a:off x="4614863" y="4195763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kumimoji="1" lang="el-GR" altLang="ko-KR" b="1">
                <a:solidFill>
                  <a:schemeClr val="bg2"/>
                </a:solidFill>
                <a:ea typeface="굴림" pitchFamily="34" charset="-127"/>
              </a:rPr>
              <a:t>Έρευνα Λιανικού Εμπορίου</a:t>
            </a:r>
            <a:endParaRPr kumimoji="1" lang="en-US" altLang="ko-KR" b="1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6150" name="Rectangle 43"/>
          <p:cNvSpPr>
            <a:spLocks noChangeArrowheads="1"/>
          </p:cNvSpPr>
          <p:nvPr/>
        </p:nvSpPr>
        <p:spPr bwMode="auto">
          <a:xfrm>
            <a:off x="3430588" y="4568825"/>
            <a:ext cx="4894262" cy="730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51" name="Oval 44"/>
          <p:cNvSpPr>
            <a:spLocks noChangeArrowheads="1"/>
          </p:cNvSpPr>
          <p:nvPr/>
        </p:nvSpPr>
        <p:spPr bwMode="auto">
          <a:xfrm>
            <a:off x="3862388" y="4352925"/>
            <a:ext cx="504825" cy="5048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52" name="Oval 45"/>
          <p:cNvSpPr>
            <a:spLocks noChangeArrowheads="1"/>
          </p:cNvSpPr>
          <p:nvPr/>
        </p:nvSpPr>
        <p:spPr bwMode="auto">
          <a:xfrm>
            <a:off x="3286125" y="4497388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53" name="Oval 46"/>
          <p:cNvSpPr>
            <a:spLocks noChangeArrowheads="1"/>
          </p:cNvSpPr>
          <p:nvPr/>
        </p:nvSpPr>
        <p:spPr bwMode="auto">
          <a:xfrm>
            <a:off x="8255000" y="4497388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54" name="AutoShape 47"/>
          <p:cNvSpPr>
            <a:spLocks noChangeArrowheads="1"/>
          </p:cNvSpPr>
          <p:nvPr/>
        </p:nvSpPr>
        <p:spPr bwMode="gray">
          <a:xfrm>
            <a:off x="3863975" y="4368800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uk-UA" altLang="ko-KR" b="1">
                <a:solidFill>
                  <a:schemeClr val="bg1"/>
                </a:solidFill>
              </a:rPr>
              <a:t>4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282672" name="AutoShape 48"/>
          <p:cNvSpPr>
            <a:spLocks noChangeArrowheads="1"/>
          </p:cNvSpPr>
          <p:nvPr/>
        </p:nvSpPr>
        <p:spPr bwMode="auto">
          <a:xfrm>
            <a:off x="3900488" y="4389438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3098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6156" name="Oval 49"/>
          <p:cNvSpPr>
            <a:spLocks noChangeArrowheads="1"/>
          </p:cNvSpPr>
          <p:nvPr/>
        </p:nvSpPr>
        <p:spPr bwMode="auto">
          <a:xfrm>
            <a:off x="4178300" y="3567113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57" name="Rectangle 50"/>
          <p:cNvSpPr>
            <a:spLocks noChangeArrowheads="1"/>
          </p:cNvSpPr>
          <p:nvPr/>
        </p:nvSpPr>
        <p:spPr bwMode="auto">
          <a:xfrm>
            <a:off x="3746500" y="3783013"/>
            <a:ext cx="4894263" cy="7302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58" name="Oval 51"/>
          <p:cNvSpPr>
            <a:spLocks noChangeArrowheads="1"/>
          </p:cNvSpPr>
          <p:nvPr/>
        </p:nvSpPr>
        <p:spPr bwMode="auto">
          <a:xfrm>
            <a:off x="3602038" y="3711575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59" name="Oval 52"/>
          <p:cNvSpPr>
            <a:spLocks noChangeArrowheads="1"/>
          </p:cNvSpPr>
          <p:nvPr/>
        </p:nvSpPr>
        <p:spPr bwMode="auto">
          <a:xfrm>
            <a:off x="8570913" y="3711575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60" name="AutoShape 53"/>
          <p:cNvSpPr>
            <a:spLocks noChangeArrowheads="1"/>
          </p:cNvSpPr>
          <p:nvPr/>
        </p:nvSpPr>
        <p:spPr bwMode="gray">
          <a:xfrm>
            <a:off x="4179888" y="3582988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3</a:t>
            </a:r>
          </a:p>
        </p:txBody>
      </p:sp>
      <p:sp>
        <p:nvSpPr>
          <p:cNvPr id="282678" name="AutoShape 54"/>
          <p:cNvSpPr>
            <a:spLocks noChangeArrowheads="1"/>
          </p:cNvSpPr>
          <p:nvPr/>
        </p:nvSpPr>
        <p:spPr bwMode="auto">
          <a:xfrm>
            <a:off x="4216400" y="3603625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098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6162" name="Rectangle 55"/>
          <p:cNvSpPr>
            <a:spLocks noChangeArrowheads="1"/>
          </p:cNvSpPr>
          <p:nvPr/>
        </p:nvSpPr>
        <p:spPr bwMode="auto">
          <a:xfrm>
            <a:off x="3430588" y="2921000"/>
            <a:ext cx="4894262" cy="73025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63" name="Oval 56"/>
          <p:cNvSpPr>
            <a:spLocks noChangeArrowheads="1"/>
          </p:cNvSpPr>
          <p:nvPr/>
        </p:nvSpPr>
        <p:spPr bwMode="auto">
          <a:xfrm>
            <a:off x="3862388" y="2705100"/>
            <a:ext cx="504825" cy="504825"/>
          </a:xfrm>
          <a:prstGeom prst="ellipse">
            <a:avLst/>
          </a:prstGeom>
          <a:solidFill>
            <a:schemeClr val="hlink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64" name="Oval 57"/>
          <p:cNvSpPr>
            <a:spLocks noChangeArrowheads="1"/>
          </p:cNvSpPr>
          <p:nvPr/>
        </p:nvSpPr>
        <p:spPr bwMode="auto">
          <a:xfrm>
            <a:off x="3286125" y="2849563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65" name="Oval 58"/>
          <p:cNvSpPr>
            <a:spLocks noChangeArrowheads="1"/>
          </p:cNvSpPr>
          <p:nvPr/>
        </p:nvSpPr>
        <p:spPr bwMode="auto">
          <a:xfrm>
            <a:off x="8255000" y="2849563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66" name="AutoShape 59"/>
          <p:cNvSpPr>
            <a:spLocks noChangeArrowheads="1"/>
          </p:cNvSpPr>
          <p:nvPr/>
        </p:nvSpPr>
        <p:spPr bwMode="gray">
          <a:xfrm>
            <a:off x="3863975" y="2720975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2</a:t>
            </a:r>
          </a:p>
        </p:txBody>
      </p:sp>
      <p:sp>
        <p:nvSpPr>
          <p:cNvPr id="282684" name="AutoShape 60"/>
          <p:cNvSpPr>
            <a:spLocks noChangeArrowheads="1"/>
          </p:cNvSpPr>
          <p:nvPr/>
        </p:nvSpPr>
        <p:spPr bwMode="auto">
          <a:xfrm>
            <a:off x="3900488" y="2741613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30980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6168" name="Rectangle 61"/>
          <p:cNvSpPr>
            <a:spLocks noChangeArrowheads="1"/>
          </p:cNvSpPr>
          <p:nvPr/>
        </p:nvSpPr>
        <p:spPr bwMode="auto">
          <a:xfrm>
            <a:off x="2573338" y="2074863"/>
            <a:ext cx="4894262" cy="730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69" name="Oval 62"/>
          <p:cNvSpPr>
            <a:spLocks noChangeArrowheads="1"/>
          </p:cNvSpPr>
          <p:nvPr/>
        </p:nvSpPr>
        <p:spPr bwMode="auto">
          <a:xfrm>
            <a:off x="3005138" y="1858963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70" name="Oval 63"/>
          <p:cNvSpPr>
            <a:spLocks noChangeArrowheads="1"/>
          </p:cNvSpPr>
          <p:nvPr/>
        </p:nvSpPr>
        <p:spPr bwMode="auto">
          <a:xfrm>
            <a:off x="2428875" y="2003425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71" name="Oval 64"/>
          <p:cNvSpPr>
            <a:spLocks noChangeArrowheads="1"/>
          </p:cNvSpPr>
          <p:nvPr/>
        </p:nvSpPr>
        <p:spPr bwMode="auto">
          <a:xfrm>
            <a:off x="7397750" y="2003425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72" name="AutoShape 65"/>
          <p:cNvSpPr>
            <a:spLocks noChangeArrowheads="1"/>
          </p:cNvSpPr>
          <p:nvPr/>
        </p:nvSpPr>
        <p:spPr bwMode="gray">
          <a:xfrm>
            <a:off x="3006725" y="1874838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282690" name="AutoShape 66"/>
          <p:cNvSpPr>
            <a:spLocks noChangeArrowheads="1"/>
          </p:cNvSpPr>
          <p:nvPr/>
        </p:nvSpPr>
        <p:spPr bwMode="auto">
          <a:xfrm>
            <a:off x="3043238" y="1895475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grpSp>
        <p:nvGrpSpPr>
          <p:cNvPr id="2" name="Group 67"/>
          <p:cNvGrpSpPr>
            <a:grpSpLocks/>
          </p:cNvGrpSpPr>
          <p:nvPr/>
        </p:nvGrpSpPr>
        <p:grpSpPr bwMode="auto">
          <a:xfrm>
            <a:off x="612775" y="2422525"/>
            <a:ext cx="2663825" cy="2736850"/>
            <a:chOff x="340" y="1661"/>
            <a:chExt cx="1724" cy="1724"/>
          </a:xfrm>
        </p:grpSpPr>
        <p:sp>
          <p:nvSpPr>
            <p:cNvPr id="24617" name="Oval 68"/>
            <p:cNvSpPr>
              <a:spLocks noChangeArrowheads="1"/>
            </p:cNvSpPr>
            <p:nvPr/>
          </p:nvSpPr>
          <p:spPr bwMode="auto">
            <a:xfrm>
              <a:off x="340" y="1661"/>
              <a:ext cx="1724" cy="1724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24618" name="Group 69"/>
            <p:cNvGrpSpPr>
              <a:grpSpLocks/>
            </p:cNvGrpSpPr>
            <p:nvPr/>
          </p:nvGrpSpPr>
          <p:grpSpPr bwMode="auto">
            <a:xfrm>
              <a:off x="431" y="1752"/>
              <a:ext cx="1542" cy="1535"/>
              <a:chOff x="659" y="1525"/>
              <a:chExt cx="2278" cy="2268"/>
            </a:xfrm>
          </p:grpSpPr>
          <p:sp>
            <p:nvSpPr>
              <p:cNvPr id="24619" name="Oval 70"/>
              <p:cNvSpPr>
                <a:spLocks noChangeArrowheads="1"/>
              </p:cNvSpPr>
              <p:nvPr/>
            </p:nvSpPr>
            <p:spPr bwMode="auto">
              <a:xfrm flipH="1">
                <a:off x="659" y="1525"/>
                <a:ext cx="2278" cy="2268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5" name="Oval 71"/>
              <p:cNvSpPr>
                <a:spLocks noChangeArrowheads="1"/>
              </p:cNvSpPr>
              <p:nvPr/>
            </p:nvSpPr>
            <p:spPr bwMode="auto">
              <a:xfrm flipH="1">
                <a:off x="807" y="1555"/>
                <a:ext cx="1976" cy="164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24621" name="Oval 72"/>
              <p:cNvSpPr>
                <a:spLocks noChangeArrowheads="1"/>
              </p:cNvSpPr>
              <p:nvPr/>
            </p:nvSpPr>
            <p:spPr bwMode="auto">
              <a:xfrm flipH="1">
                <a:off x="850" y="1752"/>
                <a:ext cx="1860" cy="18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7" name="Oval 73"/>
              <p:cNvSpPr>
                <a:spLocks noChangeArrowheads="1"/>
              </p:cNvSpPr>
              <p:nvPr/>
            </p:nvSpPr>
            <p:spPr bwMode="auto">
              <a:xfrm flipH="1">
                <a:off x="1024" y="1804"/>
                <a:ext cx="1504" cy="1207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0980"/>
                      <a:invGamma/>
                    </a:schemeClr>
                  </a:gs>
                  <a:gs pos="100000">
                    <a:schemeClr val="accent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24623" name="Oval 74"/>
              <p:cNvSpPr>
                <a:spLocks noChangeArrowheads="1"/>
              </p:cNvSpPr>
              <p:nvPr/>
            </p:nvSpPr>
            <p:spPr bwMode="auto">
              <a:xfrm flipH="1">
                <a:off x="1077" y="1978"/>
                <a:ext cx="1407" cy="1407"/>
              </a:xfrm>
              <a:prstGeom prst="ellipse">
                <a:avLst/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9" name="Oval 75"/>
              <p:cNvSpPr>
                <a:spLocks noChangeArrowheads="1"/>
              </p:cNvSpPr>
              <p:nvPr/>
            </p:nvSpPr>
            <p:spPr bwMode="auto">
              <a:xfrm flipH="1">
                <a:off x="1206" y="2018"/>
                <a:ext cx="1138" cy="92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24314"/>
                      <a:invGamma/>
                    </a:schemeClr>
                  </a:gs>
                  <a:gs pos="100000">
                    <a:schemeClr val="hlink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24625" name="Oval 76"/>
              <p:cNvSpPr>
                <a:spLocks noChangeArrowheads="1"/>
              </p:cNvSpPr>
              <p:nvPr/>
            </p:nvSpPr>
            <p:spPr bwMode="auto">
              <a:xfrm flipH="1">
                <a:off x="1259" y="2211"/>
                <a:ext cx="998" cy="947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701" name="Oval 77"/>
              <p:cNvSpPr>
                <a:spLocks noChangeArrowheads="1"/>
              </p:cNvSpPr>
              <p:nvPr/>
            </p:nvSpPr>
            <p:spPr bwMode="auto">
              <a:xfrm flipH="1">
                <a:off x="1353" y="2240"/>
                <a:ext cx="806" cy="62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30980"/>
                      <a:invGamma/>
                    </a:schemeClr>
                  </a:gs>
                  <a:gs pos="100000">
                    <a:schemeClr val="bg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</p:grpSp>
      </p:grpSp>
      <p:sp>
        <p:nvSpPr>
          <p:cNvPr id="6175" name="AutoShape 39"/>
          <p:cNvSpPr>
            <a:spLocks noChangeArrowheads="1"/>
          </p:cNvSpPr>
          <p:nvPr/>
        </p:nvSpPr>
        <p:spPr bwMode="gray">
          <a:xfrm>
            <a:off x="3900488" y="5033963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kumimoji="1" lang="el-GR" altLang="ko-KR" b="1">
                <a:solidFill>
                  <a:schemeClr val="bg2"/>
                </a:solidFill>
                <a:ea typeface="굴림" pitchFamily="34" charset="-127"/>
              </a:rPr>
              <a:t>Έρευνα Κατασκευών</a:t>
            </a:r>
            <a:endParaRPr kumimoji="1" lang="en-US" altLang="ko-KR" b="1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6176" name="Rectangle 61"/>
          <p:cNvSpPr>
            <a:spLocks noChangeArrowheads="1"/>
          </p:cNvSpPr>
          <p:nvPr/>
        </p:nvSpPr>
        <p:spPr bwMode="auto">
          <a:xfrm>
            <a:off x="2644775" y="5426075"/>
            <a:ext cx="4894263" cy="730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77" name="Oval 62"/>
          <p:cNvSpPr>
            <a:spLocks noChangeArrowheads="1"/>
          </p:cNvSpPr>
          <p:nvPr/>
        </p:nvSpPr>
        <p:spPr bwMode="auto">
          <a:xfrm>
            <a:off x="3076575" y="5210175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78" name="Oval 63"/>
          <p:cNvSpPr>
            <a:spLocks noChangeArrowheads="1"/>
          </p:cNvSpPr>
          <p:nvPr/>
        </p:nvSpPr>
        <p:spPr bwMode="auto">
          <a:xfrm>
            <a:off x="2500313" y="5354638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79" name="Oval 64"/>
          <p:cNvSpPr>
            <a:spLocks noChangeArrowheads="1"/>
          </p:cNvSpPr>
          <p:nvPr/>
        </p:nvSpPr>
        <p:spPr bwMode="auto">
          <a:xfrm>
            <a:off x="7469188" y="5354638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80" name="AutoShape 65"/>
          <p:cNvSpPr>
            <a:spLocks noChangeArrowheads="1"/>
          </p:cNvSpPr>
          <p:nvPr/>
        </p:nvSpPr>
        <p:spPr bwMode="gray">
          <a:xfrm>
            <a:off x="3078163" y="5226050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l-GR" altLang="ko-KR" b="1">
                <a:solidFill>
                  <a:schemeClr val="bg1"/>
                </a:solidFill>
                <a:ea typeface="굴림" pitchFamily="34" charset="-127"/>
              </a:rPr>
              <a:t>5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47" name="AutoShape 66"/>
          <p:cNvSpPr>
            <a:spLocks noChangeArrowheads="1"/>
          </p:cNvSpPr>
          <p:nvPr/>
        </p:nvSpPr>
        <p:spPr bwMode="auto">
          <a:xfrm>
            <a:off x="3114675" y="5246688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48" name="WordArt 3"/>
          <p:cNvSpPr>
            <a:spLocks noChangeArrowheads="1" noChangeShapeType="1" noTextEdit="1"/>
          </p:cNvSpPr>
          <p:nvPr/>
        </p:nvSpPr>
        <p:spPr bwMode="gray">
          <a:xfrm>
            <a:off x="428625" y="142875"/>
            <a:ext cx="8358188" cy="7143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52" name="Picture 51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53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26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26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282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82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82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82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1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82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82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82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6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6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82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82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28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6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1000"/>
                                        <p:tgtEl>
                                          <p:spTgt spid="6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6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6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6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6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6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6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6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/>
      <p:bldP spid="6148" grpId="0"/>
      <p:bldP spid="6149" grpId="0"/>
      <p:bldP spid="6150" grpId="0" animBg="1"/>
      <p:bldP spid="6151" grpId="0" animBg="1"/>
      <p:bldP spid="6152" grpId="0" animBg="1"/>
      <p:bldP spid="6153" grpId="0" animBg="1"/>
      <p:bldP spid="6154" grpId="0"/>
      <p:bldP spid="6156" grpId="0" animBg="1"/>
      <p:bldP spid="6157" grpId="0" animBg="1"/>
      <p:bldP spid="6158" grpId="0" animBg="1"/>
      <p:bldP spid="6159" grpId="0" animBg="1"/>
      <p:bldP spid="6160" grpId="0"/>
      <p:bldP spid="6162" grpId="0" animBg="1"/>
      <p:bldP spid="6163" grpId="0" animBg="1"/>
      <p:bldP spid="6164" grpId="0" animBg="1"/>
      <p:bldP spid="6165" grpId="0" animBg="1"/>
      <p:bldP spid="6166" grpId="0"/>
      <p:bldP spid="6168" grpId="0" animBg="1"/>
      <p:bldP spid="6169" grpId="0" animBg="1"/>
      <p:bldP spid="6170" grpId="0" animBg="1"/>
      <p:bldP spid="6171" grpId="0" animBg="1"/>
      <p:bldP spid="6172" grpId="0"/>
      <p:bldP spid="6175" grpId="0"/>
      <p:bldP spid="6176" grpId="0" animBg="1"/>
      <p:bldP spid="6177" grpId="0" animBg="1"/>
      <p:bldP spid="6178" grpId="0" animBg="1"/>
      <p:bldP spid="6179" grpId="0" animBg="1"/>
      <p:bldP spid="6180" grpId="0"/>
      <p:bldP spid="4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Υπηρεσιών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3079" name="Oval 49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3080" name="AutoShape 53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3</a:t>
            </a:r>
          </a:p>
        </p:txBody>
      </p:sp>
      <p:sp>
        <p:nvSpPr>
          <p:cNvPr id="18" name="AutoShape 54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098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2414690"/>
              </p:ext>
            </p:extLst>
          </p:nvPr>
        </p:nvGraphicFramePr>
        <p:xfrm>
          <a:off x="6044106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+ 39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0603316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540993"/>
              </p:ext>
            </p:extLst>
          </p:nvPr>
        </p:nvGraphicFramePr>
        <p:xfrm>
          <a:off x="4788024" y="1385460"/>
          <a:ext cx="4475744" cy="33897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35" name="Φύλλο εργασίας" r:id="rId6" imgW="4200355" imgH="3181398" progId="Excel.Sheet.12">
                  <p:link updateAutomatic="1"/>
                </p:oleObj>
              </mc:Choice>
              <mc:Fallback>
                <p:oleObj name="Φύλλο εργασίας" r:id="rId6" imgW="4200355" imgH="31813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88024" y="1385460"/>
                        <a:ext cx="4475744" cy="33897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45878476"/>
              </p:ext>
            </p:extLst>
          </p:nvPr>
        </p:nvGraphicFramePr>
        <p:xfrm>
          <a:off x="374650" y="1344613"/>
          <a:ext cx="4457700" cy="336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36" name="Φύλλο εργασίας" r:id="rId8" imgW="4457408" imgH="3362420" progId="Excel.Sheet.12">
                  <p:link updateAutomatic="1"/>
                </p:oleObj>
              </mc:Choice>
              <mc:Fallback>
                <p:oleObj name="Φύλλο εργασίας" r:id="rId8" imgW="4457408" imgH="336242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4650" y="1344613"/>
                        <a:ext cx="4457700" cy="3362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Υπηρεσιών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4103" name="Oval 49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4104" name="AutoShape 53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3</a:t>
            </a:r>
          </a:p>
        </p:txBody>
      </p:sp>
      <p:sp>
        <p:nvSpPr>
          <p:cNvPr id="18" name="AutoShape 54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098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2278432"/>
              </p:ext>
            </p:extLst>
          </p:nvPr>
        </p:nvGraphicFramePr>
        <p:xfrm>
          <a:off x="6084168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1" name="Πίνακας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93670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54759321"/>
              </p:ext>
            </p:extLst>
          </p:nvPr>
        </p:nvGraphicFramePr>
        <p:xfrm>
          <a:off x="4972050" y="1420758"/>
          <a:ext cx="4171950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58" name="Φύλλο εργασίας" r:id="rId6" imgW="4171755" imgH="3276743" progId="Excel.Sheet.12">
                  <p:link updateAutomatic="1"/>
                </p:oleObj>
              </mc:Choice>
              <mc:Fallback>
                <p:oleObj name="Φύλλο εργασίας" r:id="rId6" imgW="4171755" imgH="327674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72050" y="1420758"/>
                        <a:ext cx="4171950" cy="327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0943306"/>
              </p:ext>
            </p:extLst>
          </p:nvPr>
        </p:nvGraphicFramePr>
        <p:xfrm>
          <a:off x="508091" y="1462465"/>
          <a:ext cx="4171950" cy="327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59" name="Φύλλο εργασίας" r:id="rId8" imgW="4171755" imgH="3276743" progId="Excel.Sheet.12">
                  <p:link updateAutomatic="1"/>
                </p:oleObj>
              </mc:Choice>
              <mc:Fallback>
                <p:oleObj name="Φύλλο εργασίας" r:id="rId8" imgW="4171755" imgH="327674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08091" y="1462465"/>
                        <a:ext cx="4171950" cy="3276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Υπηρεσιών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5127" name="Oval 49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128" name="AutoShape 53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3</a:t>
            </a:r>
          </a:p>
        </p:txBody>
      </p:sp>
      <p:sp>
        <p:nvSpPr>
          <p:cNvPr id="18" name="AutoShape 54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098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216738"/>
              </p:ext>
            </p:extLst>
          </p:nvPr>
        </p:nvGraphicFramePr>
        <p:xfrm>
          <a:off x="6044106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+ 32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1" name="Πίνακας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642257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+ 14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2191736"/>
              </p:ext>
            </p:extLst>
          </p:nvPr>
        </p:nvGraphicFramePr>
        <p:xfrm>
          <a:off x="4716016" y="1412310"/>
          <a:ext cx="4591050" cy="334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82" name="Φύλλο εργασίας" r:id="rId6" imgW="4590872" imgH="3343418" progId="Excel.Sheet.12">
                  <p:link updateAutomatic="1"/>
                </p:oleObj>
              </mc:Choice>
              <mc:Fallback>
                <p:oleObj name="Φύλλο εργασίας" r:id="rId6" imgW="4590872" imgH="33434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16016" y="1412310"/>
                        <a:ext cx="4591050" cy="3343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1746149"/>
              </p:ext>
            </p:extLst>
          </p:nvPr>
        </p:nvGraphicFramePr>
        <p:xfrm>
          <a:off x="438150" y="1339850"/>
          <a:ext cx="4591050" cy="334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83" name="Φύλλο εργασίας" r:id="rId8" imgW="4590872" imgH="3343418" progId="Excel.Sheet.12">
                  <p:link updateAutomatic="1"/>
                </p:oleObj>
              </mc:Choice>
              <mc:Fallback>
                <p:oleObj name="Φύλλο εργασίας" r:id="rId8" imgW="4590872" imgH="33434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38150" y="1339850"/>
                        <a:ext cx="4591050" cy="33432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Υπηρεσιών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6151" name="Oval 49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152" name="AutoShape 53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3</a:t>
            </a:r>
          </a:p>
        </p:txBody>
      </p:sp>
      <p:sp>
        <p:nvSpPr>
          <p:cNvPr id="18" name="AutoShape 54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098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819241"/>
              </p:ext>
            </p:extLst>
          </p:nvPr>
        </p:nvGraphicFramePr>
        <p:xfrm>
          <a:off x="6044106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+ 38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1" name="Πίνακας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176978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12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370256"/>
              </p:ext>
            </p:extLst>
          </p:nvPr>
        </p:nvGraphicFramePr>
        <p:xfrm>
          <a:off x="4832348" y="1301477"/>
          <a:ext cx="4695825" cy="349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06" name="Φύλλο εργασίας" r:id="rId6" imgW="4695736" imgH="3495770" progId="Excel.Sheet.12">
                  <p:link updateAutomatic="1"/>
                </p:oleObj>
              </mc:Choice>
              <mc:Fallback>
                <p:oleObj name="Φύλλο εργασίας" r:id="rId6" imgW="4695736" imgH="34957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32348" y="1301477"/>
                        <a:ext cx="4695825" cy="349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34198679"/>
              </p:ext>
            </p:extLst>
          </p:nvPr>
        </p:nvGraphicFramePr>
        <p:xfrm>
          <a:off x="420221" y="1366999"/>
          <a:ext cx="4695825" cy="349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707" name="Φύλλο εργασίας" r:id="rId8" imgW="4695736" imgH="3495770" progId="Excel.Sheet.12">
                  <p:link updateAutomatic="1"/>
                </p:oleObj>
              </mc:Choice>
              <mc:Fallback>
                <p:oleObj name="Φύλλο εργασίας" r:id="rId8" imgW="4695736" imgH="349577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20221" y="1366999"/>
                        <a:ext cx="4695825" cy="3495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Υπηρεσιών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7175" name="Oval 49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176" name="AutoShape 53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3</a:t>
            </a:r>
          </a:p>
        </p:txBody>
      </p:sp>
      <p:sp>
        <p:nvSpPr>
          <p:cNvPr id="18" name="AutoShape 54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1">
                  <a:gamma/>
                  <a:tint val="30980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7" name="Picture 16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9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2307379"/>
              </p:ext>
            </p:extLst>
          </p:nvPr>
        </p:nvGraphicFramePr>
        <p:xfrm>
          <a:off x="4605114" y="1405392"/>
          <a:ext cx="4762500" cy="3709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0" name="Φύλλο εργασίας" r:id="rId6" imgW="4762468" imgH="3181398" progId="Excel.Sheet.12">
                  <p:link updateAutomatic="1"/>
                </p:oleObj>
              </mc:Choice>
              <mc:Fallback>
                <p:oleObj name="Φύλλο εργασίας" r:id="rId6" imgW="4762468" imgH="31813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05114" y="1405392"/>
                        <a:ext cx="4762500" cy="3709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0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1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0673023"/>
              </p:ext>
            </p:extLst>
          </p:nvPr>
        </p:nvGraphicFramePr>
        <p:xfrm>
          <a:off x="184150" y="1800225"/>
          <a:ext cx="4762500" cy="318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31" name="Φύλλο εργασίας" r:id="rId8" imgW="4762468" imgH="3181398" progId="Excel.Sheet.12">
                  <p:link updateAutomatic="1"/>
                </p:oleObj>
              </mc:Choice>
              <mc:Fallback>
                <p:oleObj name="Φύλλο εργασίας" r:id="rId8" imgW="4762468" imgH="318139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4150" y="1800225"/>
                        <a:ext cx="4762500" cy="31813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7"/>
          <p:cNvGrpSpPr>
            <a:grpSpLocks/>
          </p:cNvGrpSpPr>
          <p:nvPr/>
        </p:nvGrpSpPr>
        <p:grpSpPr bwMode="auto">
          <a:xfrm>
            <a:off x="612775" y="2422525"/>
            <a:ext cx="2663825" cy="2736850"/>
            <a:chOff x="340" y="1661"/>
            <a:chExt cx="1724" cy="1724"/>
          </a:xfrm>
        </p:grpSpPr>
        <p:sp>
          <p:nvSpPr>
            <p:cNvPr id="59405" name="Oval 68"/>
            <p:cNvSpPr>
              <a:spLocks noChangeArrowheads="1"/>
            </p:cNvSpPr>
            <p:nvPr/>
          </p:nvSpPr>
          <p:spPr bwMode="auto">
            <a:xfrm>
              <a:off x="340" y="1661"/>
              <a:ext cx="1724" cy="1724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59406" name="Group 69"/>
            <p:cNvGrpSpPr>
              <a:grpSpLocks/>
            </p:cNvGrpSpPr>
            <p:nvPr/>
          </p:nvGrpSpPr>
          <p:grpSpPr bwMode="auto">
            <a:xfrm>
              <a:off x="431" y="1752"/>
              <a:ext cx="1542" cy="1535"/>
              <a:chOff x="659" y="1525"/>
              <a:chExt cx="2278" cy="2268"/>
            </a:xfrm>
          </p:grpSpPr>
          <p:sp>
            <p:nvSpPr>
              <p:cNvPr id="59407" name="Oval 70"/>
              <p:cNvSpPr>
                <a:spLocks noChangeArrowheads="1"/>
              </p:cNvSpPr>
              <p:nvPr/>
            </p:nvSpPr>
            <p:spPr bwMode="auto">
              <a:xfrm flipH="1">
                <a:off x="659" y="1525"/>
                <a:ext cx="2278" cy="2268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5" name="Oval 71"/>
              <p:cNvSpPr>
                <a:spLocks noChangeArrowheads="1"/>
              </p:cNvSpPr>
              <p:nvPr/>
            </p:nvSpPr>
            <p:spPr bwMode="auto">
              <a:xfrm flipH="1">
                <a:off x="807" y="1555"/>
                <a:ext cx="1976" cy="164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59409" name="Oval 72"/>
              <p:cNvSpPr>
                <a:spLocks noChangeArrowheads="1"/>
              </p:cNvSpPr>
              <p:nvPr/>
            </p:nvSpPr>
            <p:spPr bwMode="auto">
              <a:xfrm flipH="1">
                <a:off x="850" y="1752"/>
                <a:ext cx="1860" cy="18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7" name="Oval 73"/>
              <p:cNvSpPr>
                <a:spLocks noChangeArrowheads="1"/>
              </p:cNvSpPr>
              <p:nvPr/>
            </p:nvSpPr>
            <p:spPr bwMode="auto">
              <a:xfrm flipH="1">
                <a:off x="1024" y="1804"/>
                <a:ext cx="1504" cy="1207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0980"/>
                      <a:invGamma/>
                    </a:schemeClr>
                  </a:gs>
                  <a:gs pos="100000">
                    <a:schemeClr val="accent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59411" name="Oval 74"/>
              <p:cNvSpPr>
                <a:spLocks noChangeArrowheads="1"/>
              </p:cNvSpPr>
              <p:nvPr/>
            </p:nvSpPr>
            <p:spPr bwMode="auto">
              <a:xfrm flipH="1">
                <a:off x="1077" y="1978"/>
                <a:ext cx="1407" cy="1407"/>
              </a:xfrm>
              <a:prstGeom prst="ellipse">
                <a:avLst/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9" name="Oval 75"/>
              <p:cNvSpPr>
                <a:spLocks noChangeArrowheads="1"/>
              </p:cNvSpPr>
              <p:nvPr/>
            </p:nvSpPr>
            <p:spPr bwMode="auto">
              <a:xfrm flipH="1">
                <a:off x="1206" y="2018"/>
                <a:ext cx="1138" cy="92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24314"/>
                      <a:invGamma/>
                    </a:schemeClr>
                  </a:gs>
                  <a:gs pos="100000">
                    <a:schemeClr val="hlink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59413" name="Oval 76"/>
              <p:cNvSpPr>
                <a:spLocks noChangeArrowheads="1"/>
              </p:cNvSpPr>
              <p:nvPr/>
            </p:nvSpPr>
            <p:spPr bwMode="auto">
              <a:xfrm flipH="1">
                <a:off x="1259" y="2211"/>
                <a:ext cx="998" cy="947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701" name="Oval 77"/>
              <p:cNvSpPr>
                <a:spLocks noChangeArrowheads="1"/>
              </p:cNvSpPr>
              <p:nvPr/>
            </p:nvSpPr>
            <p:spPr bwMode="auto">
              <a:xfrm flipH="1">
                <a:off x="1353" y="2240"/>
                <a:ext cx="806" cy="62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30980"/>
                      <a:invGamma/>
                    </a:schemeClr>
                  </a:gs>
                  <a:gs pos="100000">
                    <a:schemeClr val="bg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</p:grpSp>
      </p:grpSp>
      <p:sp>
        <p:nvSpPr>
          <p:cNvPr id="48" name="WordArt 3"/>
          <p:cNvSpPr>
            <a:spLocks noChangeArrowheads="1" noChangeShapeType="1" noTextEdit="1"/>
          </p:cNvSpPr>
          <p:nvPr/>
        </p:nvSpPr>
        <p:spPr bwMode="gray">
          <a:xfrm>
            <a:off x="428624" y="142875"/>
            <a:ext cx="8291513" cy="7143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4276" name="AutoShape 42"/>
          <p:cNvSpPr>
            <a:spLocks noChangeArrowheads="1"/>
          </p:cNvSpPr>
          <p:nvPr/>
        </p:nvSpPr>
        <p:spPr bwMode="gray">
          <a:xfrm>
            <a:off x="4972050" y="340995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kumimoji="1" lang="el-GR" altLang="ko-KR" b="1">
                <a:solidFill>
                  <a:schemeClr val="bg2"/>
                </a:solidFill>
                <a:ea typeface="굴림" pitchFamily="34" charset="-127"/>
              </a:rPr>
              <a:t>Έρευνα Λιανικού Εμπορίου</a:t>
            </a:r>
            <a:endParaRPr kumimoji="1" lang="en-US" altLang="ko-KR" b="1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54277" name="Rectangle 43"/>
          <p:cNvSpPr>
            <a:spLocks noChangeArrowheads="1"/>
          </p:cNvSpPr>
          <p:nvPr/>
        </p:nvSpPr>
        <p:spPr bwMode="auto">
          <a:xfrm>
            <a:off x="3787775" y="3783013"/>
            <a:ext cx="4894263" cy="73025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4278" name="Oval 44"/>
          <p:cNvSpPr>
            <a:spLocks noChangeArrowheads="1"/>
          </p:cNvSpPr>
          <p:nvPr/>
        </p:nvSpPr>
        <p:spPr bwMode="auto">
          <a:xfrm>
            <a:off x="4219575" y="3567113"/>
            <a:ext cx="504825" cy="5048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4279" name="Oval 45"/>
          <p:cNvSpPr>
            <a:spLocks noChangeArrowheads="1"/>
          </p:cNvSpPr>
          <p:nvPr/>
        </p:nvSpPr>
        <p:spPr bwMode="auto">
          <a:xfrm>
            <a:off x="3643313" y="3711575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4280" name="Oval 46"/>
          <p:cNvSpPr>
            <a:spLocks noChangeArrowheads="1"/>
          </p:cNvSpPr>
          <p:nvPr/>
        </p:nvSpPr>
        <p:spPr bwMode="auto">
          <a:xfrm>
            <a:off x="8612188" y="3711575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54281" name="AutoShape 47"/>
          <p:cNvSpPr>
            <a:spLocks noChangeArrowheads="1"/>
          </p:cNvSpPr>
          <p:nvPr/>
        </p:nvSpPr>
        <p:spPr bwMode="gray">
          <a:xfrm>
            <a:off x="4221163" y="3582988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uk-UA" altLang="ko-KR" b="1">
                <a:solidFill>
                  <a:schemeClr val="bg1"/>
                </a:solidFill>
              </a:rPr>
              <a:t>4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27" name="AutoShape 48"/>
          <p:cNvSpPr>
            <a:spLocks noChangeArrowheads="1"/>
          </p:cNvSpPr>
          <p:nvPr/>
        </p:nvSpPr>
        <p:spPr bwMode="auto">
          <a:xfrm>
            <a:off x="4257675" y="3603625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3098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24" name="Picture 23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5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4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4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4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54276" grpId="0"/>
      <p:bldP spid="54277" grpId="0" animBg="1"/>
      <p:bldP spid="54278" grpId="0" animBg="1"/>
      <p:bldP spid="54279" grpId="0" animBg="1"/>
      <p:bldP spid="54280" grpId="0" animBg="1"/>
      <p:bldP spid="5428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66347" y="3500438"/>
            <a:ext cx="6041527" cy="160043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l-GR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Δείκτης Επιχειρηματικών Προσδοκιών (Λιανικό Εμπόριο)</a:t>
            </a:r>
            <a:r>
              <a:rPr lang="en-US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– </a:t>
            </a:r>
            <a:r>
              <a:rPr lang="el-GR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Μάρτιος 2023</a:t>
            </a:r>
            <a:endParaRPr lang="el-GR" sz="1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Νομός Θεσσαλονίκης		:  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+ 11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Ελλάδα			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  + 24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E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υρωπαϊκή Ένωση		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  - 3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14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Λιανικού Εμπορίου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60423" name="Oval 44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0424" name="AutoShape 47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uk-UA" altLang="ko-KR" b="1">
                <a:solidFill>
                  <a:schemeClr val="bg1"/>
                </a:solidFill>
              </a:rPr>
              <a:t>4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8" name="AutoShape 48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3098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86375" y="5072063"/>
            <a:ext cx="3314700" cy="822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1200" dirty="0">
                <a:latin typeface="Arial" pitchFamily="34" charset="0"/>
                <a:cs typeface="+mn-cs"/>
              </a:rPr>
              <a:t>Πηγή: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Νομός Θεσσαλονίκης	: Βαρόμετρο ΕΒΕΘ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Ελλάδα	</a:t>
            </a:r>
            <a:r>
              <a:rPr lang="en-US" sz="1200" dirty="0">
                <a:latin typeface="Arial" pitchFamily="34" charset="0"/>
                <a:cs typeface="+mn-cs"/>
              </a:rPr>
              <a:t>	</a:t>
            </a:r>
            <a:r>
              <a:rPr lang="el-GR" sz="1200" dirty="0">
                <a:latin typeface="Arial" pitchFamily="34" charset="0"/>
                <a:cs typeface="+mn-cs"/>
              </a:rPr>
              <a:t>: ΙΟΒΕ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Ευρωπαϊκή Ένωση	: </a:t>
            </a:r>
            <a:r>
              <a:rPr lang="en-US" sz="1200" dirty="0">
                <a:latin typeface="Arial" pitchFamily="34" charset="0"/>
                <a:cs typeface="+mn-cs"/>
              </a:rPr>
              <a:t>DG ECFIN</a:t>
            </a:r>
            <a:r>
              <a:rPr lang="el-GR" sz="1200" dirty="0">
                <a:latin typeface="Arial" pitchFamily="34" charset="0"/>
                <a:cs typeface="+mn-cs"/>
              </a:rPr>
              <a:t>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74976" y="1071563"/>
            <a:ext cx="6038576" cy="2031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l-G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Δείκτης Επιχειρηματικών Προσδοκιών (Λιανικό Εμπόριο)</a:t>
            </a:r>
          </a:p>
          <a:p>
            <a:pPr>
              <a:defRPr/>
            </a:pP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Νομός 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Θεσσαλονίκης	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+ 1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		</a:t>
            </a: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Ελλάδα			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	+ 31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		</a:t>
            </a: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E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υρωπαϊκή Ένωση	: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	- 4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pic>
        <p:nvPicPr>
          <p:cNvPr id="16" name="Picture 1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7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Λιανικού Εμπορίου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8199" name="Oval 44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8200" name="AutoShape 47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uk-UA" altLang="ko-KR" b="1">
                <a:solidFill>
                  <a:schemeClr val="bg1"/>
                </a:solidFill>
              </a:rPr>
              <a:t>4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4" name="AutoShape 48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3098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1774"/>
              </p:ext>
            </p:extLst>
          </p:nvPr>
        </p:nvGraphicFramePr>
        <p:xfrm>
          <a:off x="611611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+ 40 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8944782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+ 65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2588896"/>
              </p:ext>
            </p:extLst>
          </p:nvPr>
        </p:nvGraphicFramePr>
        <p:xfrm>
          <a:off x="4788024" y="1425787"/>
          <a:ext cx="4772025" cy="347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7" name="Φύλλο εργασίας" r:id="rId6" imgW="4772001" imgH="3476768" progId="Excel.Sheet.12">
                  <p:link updateAutomatic="1"/>
                </p:oleObj>
              </mc:Choice>
              <mc:Fallback>
                <p:oleObj name="Φύλλο εργασίας" r:id="rId6" imgW="4772001" imgH="34767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88024" y="1425787"/>
                        <a:ext cx="4772025" cy="347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1016775"/>
              </p:ext>
            </p:extLst>
          </p:nvPr>
        </p:nvGraphicFramePr>
        <p:xfrm>
          <a:off x="414337" y="1452431"/>
          <a:ext cx="4772025" cy="347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48" name="Φύλλο εργασίας" r:id="rId8" imgW="4772001" imgH="3476768" progId="Excel.Sheet.12">
                  <p:link updateAutomatic="1"/>
                </p:oleObj>
              </mc:Choice>
              <mc:Fallback>
                <p:oleObj name="Φύλλο εργασίας" r:id="rId8" imgW="4772001" imgH="34767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14337" y="1452431"/>
                        <a:ext cx="4772025" cy="34766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Λιανικού Εμπορίου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9223" name="Oval 44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9224" name="AutoShape 47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uk-UA" altLang="ko-KR" b="1">
                <a:solidFill>
                  <a:schemeClr val="bg1"/>
                </a:solidFill>
              </a:rPr>
              <a:t>4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4" name="AutoShape 48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3098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279695"/>
              </p:ext>
            </p:extLst>
          </p:nvPr>
        </p:nvGraphicFramePr>
        <p:xfrm>
          <a:off x="6260130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2415368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13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025515"/>
              </p:ext>
            </p:extLst>
          </p:nvPr>
        </p:nvGraphicFramePr>
        <p:xfrm>
          <a:off x="4838700" y="1434639"/>
          <a:ext cx="4305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1" name="Φύλλο εργασίας" r:id="rId6" imgW="4305219" imgH="3143393" progId="Excel.Sheet.12">
                  <p:link updateAutomatic="1"/>
                </p:oleObj>
              </mc:Choice>
              <mc:Fallback>
                <p:oleObj name="Φύλλο εργασίας" r:id="rId6" imgW="4305219" imgH="314339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838700" y="1434639"/>
                        <a:ext cx="4305300" cy="3143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3724593"/>
              </p:ext>
            </p:extLst>
          </p:nvPr>
        </p:nvGraphicFramePr>
        <p:xfrm>
          <a:off x="578427" y="1468112"/>
          <a:ext cx="4305300" cy="314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2" name="Φύλλο εργασίας" r:id="rId8" imgW="4305219" imgH="3143393" progId="Excel.Sheet.12">
                  <p:link updateAutomatic="1"/>
                </p:oleObj>
              </mc:Choice>
              <mc:Fallback>
                <p:oleObj name="Φύλλο εργασίας" r:id="rId8" imgW="4305219" imgH="314339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78427" y="1468112"/>
                        <a:ext cx="4305300" cy="3143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Λιανικού Εμπορίου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10247" name="Oval 44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0248" name="AutoShape 47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uk-UA" altLang="ko-KR" b="1">
                <a:solidFill>
                  <a:schemeClr val="bg1"/>
                </a:solidFill>
              </a:rPr>
              <a:t>4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4" name="AutoShape 48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3098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Πίνακας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334288"/>
              </p:ext>
            </p:extLst>
          </p:nvPr>
        </p:nvGraphicFramePr>
        <p:xfrm>
          <a:off x="622818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369460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9322913"/>
              </p:ext>
            </p:extLst>
          </p:nvPr>
        </p:nvGraphicFramePr>
        <p:xfrm>
          <a:off x="4659365" y="1391027"/>
          <a:ext cx="4476750" cy="336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5" name="Φύλλο εργασίας" r:id="rId6" imgW="4476474" imgH="3362420" progId="Excel.Sheet.12">
                  <p:link updateAutomatic="1"/>
                </p:oleObj>
              </mc:Choice>
              <mc:Fallback>
                <p:oleObj name="Φύλλο εργασίας" r:id="rId6" imgW="4476474" imgH="336242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59365" y="1391027"/>
                        <a:ext cx="4476750" cy="3362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7169753"/>
              </p:ext>
            </p:extLst>
          </p:nvPr>
        </p:nvGraphicFramePr>
        <p:xfrm>
          <a:off x="207232" y="1346661"/>
          <a:ext cx="4476750" cy="336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796" name="Φύλλο εργασίας" r:id="rId8" imgW="4476474" imgH="3362420" progId="Excel.Sheet.12">
                  <p:link updateAutomatic="1"/>
                </p:oleObj>
              </mc:Choice>
              <mc:Fallback>
                <p:oleObj name="Φύλλο εργασίας" r:id="rId8" imgW="4476474" imgH="336242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7232" y="1346661"/>
                        <a:ext cx="4476750" cy="3362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39"/>
          <p:cNvSpPr>
            <a:spLocks noChangeArrowheads="1"/>
          </p:cNvSpPr>
          <p:nvPr/>
        </p:nvSpPr>
        <p:spPr bwMode="gray">
          <a:xfrm>
            <a:off x="4794250" y="3316288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kumimoji="1" lang="el-GR" altLang="ko-KR" b="1">
                <a:solidFill>
                  <a:schemeClr val="bg2"/>
                </a:solidFill>
                <a:ea typeface="굴림" pitchFamily="34" charset="-127"/>
              </a:rPr>
              <a:t>Έρευνα Καταναλωτών</a:t>
            </a:r>
            <a:endParaRPr kumimoji="1" lang="en-US" altLang="ko-KR" b="1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7171" name="Rectangle 61"/>
          <p:cNvSpPr>
            <a:spLocks noChangeArrowheads="1"/>
          </p:cNvSpPr>
          <p:nvPr/>
        </p:nvSpPr>
        <p:spPr bwMode="auto">
          <a:xfrm>
            <a:off x="3643313" y="3714750"/>
            <a:ext cx="4894262" cy="730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172" name="Oval 62"/>
          <p:cNvSpPr>
            <a:spLocks noChangeArrowheads="1"/>
          </p:cNvSpPr>
          <p:nvPr/>
        </p:nvSpPr>
        <p:spPr bwMode="auto">
          <a:xfrm>
            <a:off x="4075113" y="3498850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173" name="Oval 63"/>
          <p:cNvSpPr>
            <a:spLocks noChangeArrowheads="1"/>
          </p:cNvSpPr>
          <p:nvPr/>
        </p:nvSpPr>
        <p:spPr bwMode="auto">
          <a:xfrm>
            <a:off x="3498850" y="3643313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174" name="Oval 64"/>
          <p:cNvSpPr>
            <a:spLocks noChangeArrowheads="1"/>
          </p:cNvSpPr>
          <p:nvPr/>
        </p:nvSpPr>
        <p:spPr bwMode="auto">
          <a:xfrm>
            <a:off x="8467725" y="3643313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7175" name="AutoShape 65"/>
          <p:cNvSpPr>
            <a:spLocks noChangeArrowheads="1"/>
          </p:cNvSpPr>
          <p:nvPr/>
        </p:nvSpPr>
        <p:spPr bwMode="gray">
          <a:xfrm>
            <a:off x="4076700" y="3514725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282690" name="AutoShape 66"/>
          <p:cNvSpPr>
            <a:spLocks noChangeArrowheads="1"/>
          </p:cNvSpPr>
          <p:nvPr/>
        </p:nvSpPr>
        <p:spPr bwMode="auto">
          <a:xfrm>
            <a:off x="4113213" y="3535363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grpSp>
        <p:nvGrpSpPr>
          <p:cNvPr id="2" name="Group 67"/>
          <p:cNvGrpSpPr>
            <a:grpSpLocks/>
          </p:cNvGrpSpPr>
          <p:nvPr/>
        </p:nvGrpSpPr>
        <p:grpSpPr bwMode="auto">
          <a:xfrm>
            <a:off x="612775" y="2422525"/>
            <a:ext cx="2663825" cy="2736850"/>
            <a:chOff x="340" y="1661"/>
            <a:chExt cx="1724" cy="1724"/>
          </a:xfrm>
        </p:grpSpPr>
        <p:sp>
          <p:nvSpPr>
            <p:cNvPr id="25613" name="Oval 68"/>
            <p:cNvSpPr>
              <a:spLocks noChangeArrowheads="1"/>
            </p:cNvSpPr>
            <p:nvPr/>
          </p:nvSpPr>
          <p:spPr bwMode="auto">
            <a:xfrm>
              <a:off x="340" y="1661"/>
              <a:ext cx="1724" cy="1724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25614" name="Group 69"/>
            <p:cNvGrpSpPr>
              <a:grpSpLocks/>
            </p:cNvGrpSpPr>
            <p:nvPr/>
          </p:nvGrpSpPr>
          <p:grpSpPr bwMode="auto">
            <a:xfrm>
              <a:off x="431" y="1752"/>
              <a:ext cx="1542" cy="1535"/>
              <a:chOff x="659" y="1525"/>
              <a:chExt cx="2278" cy="2268"/>
            </a:xfrm>
          </p:grpSpPr>
          <p:sp>
            <p:nvSpPr>
              <p:cNvPr id="25615" name="Oval 70"/>
              <p:cNvSpPr>
                <a:spLocks noChangeArrowheads="1"/>
              </p:cNvSpPr>
              <p:nvPr/>
            </p:nvSpPr>
            <p:spPr bwMode="auto">
              <a:xfrm flipH="1">
                <a:off x="659" y="1525"/>
                <a:ext cx="2278" cy="2268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5" name="Oval 71"/>
              <p:cNvSpPr>
                <a:spLocks noChangeArrowheads="1"/>
              </p:cNvSpPr>
              <p:nvPr/>
            </p:nvSpPr>
            <p:spPr bwMode="auto">
              <a:xfrm flipH="1">
                <a:off x="807" y="1555"/>
                <a:ext cx="1976" cy="164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25617" name="Oval 72"/>
              <p:cNvSpPr>
                <a:spLocks noChangeArrowheads="1"/>
              </p:cNvSpPr>
              <p:nvPr/>
            </p:nvSpPr>
            <p:spPr bwMode="auto">
              <a:xfrm flipH="1">
                <a:off x="850" y="1752"/>
                <a:ext cx="1860" cy="18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7" name="Oval 73"/>
              <p:cNvSpPr>
                <a:spLocks noChangeArrowheads="1"/>
              </p:cNvSpPr>
              <p:nvPr/>
            </p:nvSpPr>
            <p:spPr bwMode="auto">
              <a:xfrm flipH="1">
                <a:off x="1024" y="1804"/>
                <a:ext cx="1504" cy="1207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0980"/>
                      <a:invGamma/>
                    </a:schemeClr>
                  </a:gs>
                  <a:gs pos="100000">
                    <a:schemeClr val="accent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25619" name="Oval 74"/>
              <p:cNvSpPr>
                <a:spLocks noChangeArrowheads="1"/>
              </p:cNvSpPr>
              <p:nvPr/>
            </p:nvSpPr>
            <p:spPr bwMode="auto">
              <a:xfrm flipH="1">
                <a:off x="1077" y="1978"/>
                <a:ext cx="1407" cy="1407"/>
              </a:xfrm>
              <a:prstGeom prst="ellipse">
                <a:avLst/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9" name="Oval 75"/>
              <p:cNvSpPr>
                <a:spLocks noChangeArrowheads="1"/>
              </p:cNvSpPr>
              <p:nvPr/>
            </p:nvSpPr>
            <p:spPr bwMode="auto">
              <a:xfrm flipH="1">
                <a:off x="1206" y="2018"/>
                <a:ext cx="1138" cy="92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24314"/>
                      <a:invGamma/>
                    </a:schemeClr>
                  </a:gs>
                  <a:gs pos="100000">
                    <a:schemeClr val="hlink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25621" name="Oval 76"/>
              <p:cNvSpPr>
                <a:spLocks noChangeArrowheads="1"/>
              </p:cNvSpPr>
              <p:nvPr/>
            </p:nvSpPr>
            <p:spPr bwMode="auto">
              <a:xfrm flipH="1">
                <a:off x="1259" y="2211"/>
                <a:ext cx="998" cy="947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701" name="Oval 77"/>
              <p:cNvSpPr>
                <a:spLocks noChangeArrowheads="1"/>
              </p:cNvSpPr>
              <p:nvPr/>
            </p:nvSpPr>
            <p:spPr bwMode="auto">
              <a:xfrm flipH="1">
                <a:off x="1353" y="2240"/>
                <a:ext cx="806" cy="62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30980"/>
                      <a:invGamma/>
                    </a:schemeClr>
                  </a:gs>
                  <a:gs pos="100000">
                    <a:schemeClr val="bg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</p:grpSp>
      </p:grpSp>
      <p:pic>
        <p:nvPicPr>
          <p:cNvPr id="24" name="Picture 23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5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WordArt 3"/>
          <p:cNvSpPr>
            <a:spLocks noChangeArrowheads="1" noChangeShapeType="1" noTextEdit="1"/>
          </p:cNvSpPr>
          <p:nvPr/>
        </p:nvSpPr>
        <p:spPr bwMode="gray">
          <a:xfrm>
            <a:off x="428625" y="142875"/>
            <a:ext cx="8358188" cy="7143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826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826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2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animBg="1"/>
      <p:bldP spid="7172" grpId="0" animBg="1"/>
      <p:bldP spid="7173" grpId="0" animBg="1"/>
      <p:bldP spid="7174" grpId="0" animBg="1"/>
      <p:bldP spid="7175" grpId="0"/>
      <p:bldP spid="2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Λιανικού Εμπορίου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11271" name="Oval 44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1272" name="AutoShape 47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uk-UA" altLang="ko-KR" b="1">
                <a:solidFill>
                  <a:schemeClr val="bg1"/>
                </a:solidFill>
              </a:rPr>
              <a:t>4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4" name="AutoShape 48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3098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23921"/>
              </p:ext>
            </p:extLst>
          </p:nvPr>
        </p:nvGraphicFramePr>
        <p:xfrm>
          <a:off x="6084168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+ 32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+ 30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3720103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+ 31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4013203"/>
              </p:ext>
            </p:extLst>
          </p:nvPr>
        </p:nvGraphicFramePr>
        <p:xfrm>
          <a:off x="4427984" y="1406063"/>
          <a:ext cx="4972051" cy="317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18" name="Φύλλο εργασίας" r:id="rId6" imgW="4971855" imgH="3172063" progId="Excel.Sheet.12">
                  <p:link updateAutomatic="1"/>
                </p:oleObj>
              </mc:Choice>
              <mc:Fallback>
                <p:oleObj name="Φύλλο εργασίας" r:id="rId6" imgW="4971855" imgH="31720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427984" y="1406063"/>
                        <a:ext cx="4972051" cy="317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1568645"/>
              </p:ext>
            </p:extLst>
          </p:nvPr>
        </p:nvGraphicFramePr>
        <p:xfrm>
          <a:off x="-161925" y="1452563"/>
          <a:ext cx="4972050" cy="317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19" name="Φύλλο εργασίας" r:id="rId8" imgW="4971855" imgH="3172063" progId="Excel.Sheet.12">
                  <p:link updateAutomatic="1"/>
                </p:oleObj>
              </mc:Choice>
              <mc:Fallback>
                <p:oleObj name="Φύλλο εργασίας" r:id="rId8" imgW="4971855" imgH="31720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161925" y="1452563"/>
                        <a:ext cx="4972050" cy="3171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Λιανικού Εμπορίου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12295" name="Oval 44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2296" name="AutoShape 47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uk-UA" altLang="ko-KR" b="1">
                <a:solidFill>
                  <a:schemeClr val="bg1"/>
                </a:solidFill>
              </a:rPr>
              <a:t>4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4" name="AutoShape 48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3098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937380"/>
              </p:ext>
            </p:extLst>
          </p:nvPr>
        </p:nvGraphicFramePr>
        <p:xfrm>
          <a:off x="611611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+ 18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1" name="Πίνακας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522649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+ 36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0270812"/>
              </p:ext>
            </p:extLst>
          </p:nvPr>
        </p:nvGraphicFramePr>
        <p:xfrm>
          <a:off x="4932040" y="1339577"/>
          <a:ext cx="4038600" cy="345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1" name="Φύλλο εργασίας" r:id="rId6" imgW="4038292" imgH="3457766" progId="Excel.Sheet.12">
                  <p:link updateAutomatic="1"/>
                </p:oleObj>
              </mc:Choice>
              <mc:Fallback>
                <p:oleObj name="Φύλλο εργασίας" r:id="rId6" imgW="4038292" imgH="345776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32040" y="1339577"/>
                        <a:ext cx="4038600" cy="3457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6160677"/>
              </p:ext>
            </p:extLst>
          </p:nvPr>
        </p:nvGraphicFramePr>
        <p:xfrm>
          <a:off x="500063" y="1449388"/>
          <a:ext cx="4038600" cy="345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2" name="Φύλλο εργασίας" r:id="rId8" imgW="4038292" imgH="3457766" progId="Excel.Sheet.12">
                  <p:link updateAutomatic="1"/>
                </p:oleObj>
              </mc:Choice>
              <mc:Fallback>
                <p:oleObj name="Φύλλο εργασίας" r:id="rId8" imgW="4038292" imgH="3457766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00063" y="1449388"/>
                        <a:ext cx="4038600" cy="3457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Λιανικού Εμπορίου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13319" name="Oval 44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bg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3320" name="AutoShape 47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uk-UA" altLang="ko-KR" b="1">
                <a:solidFill>
                  <a:schemeClr val="bg1"/>
                </a:solidFill>
              </a:rPr>
              <a:t>4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4" name="AutoShape 48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30980"/>
                  <a:invGamma/>
                </a:schemeClr>
              </a:gs>
              <a:gs pos="100000">
                <a:schemeClr val="bg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702591"/>
              </p:ext>
            </p:extLst>
          </p:nvPr>
        </p:nvGraphicFramePr>
        <p:xfrm>
          <a:off x="5900090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+ 58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065002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+ 31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7709408"/>
              </p:ext>
            </p:extLst>
          </p:nvPr>
        </p:nvGraphicFramePr>
        <p:xfrm>
          <a:off x="4605114" y="1403150"/>
          <a:ext cx="4608512" cy="3405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65" name="Φύλλο εργασίας" r:id="rId6" imgW="4743401" imgH="3505438" progId="Excel.Sheet.12">
                  <p:link updateAutomatic="1"/>
                </p:oleObj>
              </mc:Choice>
              <mc:Fallback>
                <p:oleObj name="Φύλλο εργασίας" r:id="rId6" imgW="4743401" imgH="350543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05114" y="1403150"/>
                        <a:ext cx="4608512" cy="34054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0126755"/>
              </p:ext>
            </p:extLst>
          </p:nvPr>
        </p:nvGraphicFramePr>
        <p:xfrm>
          <a:off x="379413" y="1301750"/>
          <a:ext cx="4743450" cy="350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866" name="Φύλλο εργασίας" r:id="rId8" imgW="4743401" imgH="3505438" progId="Excel.Sheet.12">
                  <p:link updateAutomatic="1"/>
                </p:oleObj>
              </mc:Choice>
              <mc:Fallback>
                <p:oleObj name="Φύλλο εργασίας" r:id="rId8" imgW="4743401" imgH="350543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79413" y="1301750"/>
                        <a:ext cx="4743450" cy="3505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67"/>
          <p:cNvGrpSpPr>
            <a:grpSpLocks/>
          </p:cNvGrpSpPr>
          <p:nvPr/>
        </p:nvGrpSpPr>
        <p:grpSpPr bwMode="auto">
          <a:xfrm>
            <a:off x="612775" y="2422525"/>
            <a:ext cx="2663825" cy="2736850"/>
            <a:chOff x="340" y="1661"/>
            <a:chExt cx="1724" cy="1724"/>
          </a:xfrm>
        </p:grpSpPr>
        <p:sp>
          <p:nvSpPr>
            <p:cNvPr id="61453" name="Oval 68"/>
            <p:cNvSpPr>
              <a:spLocks noChangeArrowheads="1"/>
            </p:cNvSpPr>
            <p:nvPr/>
          </p:nvSpPr>
          <p:spPr bwMode="auto">
            <a:xfrm>
              <a:off x="340" y="1661"/>
              <a:ext cx="1724" cy="1724"/>
            </a:xfrm>
            <a:prstGeom prst="ellipse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l-GR"/>
            </a:p>
          </p:txBody>
        </p:sp>
        <p:grpSp>
          <p:nvGrpSpPr>
            <p:cNvPr id="61454" name="Group 69"/>
            <p:cNvGrpSpPr>
              <a:grpSpLocks/>
            </p:cNvGrpSpPr>
            <p:nvPr/>
          </p:nvGrpSpPr>
          <p:grpSpPr bwMode="auto">
            <a:xfrm>
              <a:off x="431" y="1752"/>
              <a:ext cx="1542" cy="1535"/>
              <a:chOff x="659" y="1525"/>
              <a:chExt cx="2278" cy="2268"/>
            </a:xfrm>
          </p:grpSpPr>
          <p:sp>
            <p:nvSpPr>
              <p:cNvPr id="61455" name="Oval 70"/>
              <p:cNvSpPr>
                <a:spLocks noChangeArrowheads="1"/>
              </p:cNvSpPr>
              <p:nvPr/>
            </p:nvSpPr>
            <p:spPr bwMode="auto">
              <a:xfrm flipH="1">
                <a:off x="659" y="1525"/>
                <a:ext cx="2278" cy="2268"/>
              </a:xfrm>
              <a:prstGeom prst="ellipse">
                <a:avLst/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5" name="Oval 71"/>
              <p:cNvSpPr>
                <a:spLocks noChangeArrowheads="1"/>
              </p:cNvSpPr>
              <p:nvPr/>
            </p:nvSpPr>
            <p:spPr bwMode="auto">
              <a:xfrm flipH="1">
                <a:off x="807" y="1555"/>
                <a:ext cx="1976" cy="164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gamma/>
                      <a:tint val="33333"/>
                      <a:invGamma/>
                    </a:schemeClr>
                  </a:gs>
                  <a:gs pos="100000">
                    <a:schemeClr val="accent1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61457" name="Oval 72"/>
              <p:cNvSpPr>
                <a:spLocks noChangeArrowheads="1"/>
              </p:cNvSpPr>
              <p:nvPr/>
            </p:nvSpPr>
            <p:spPr bwMode="auto">
              <a:xfrm flipH="1">
                <a:off x="850" y="1752"/>
                <a:ext cx="1860" cy="1847"/>
              </a:xfrm>
              <a:prstGeom prst="ellipse">
                <a:avLst/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7" name="Oval 73"/>
              <p:cNvSpPr>
                <a:spLocks noChangeArrowheads="1"/>
              </p:cNvSpPr>
              <p:nvPr/>
            </p:nvSpPr>
            <p:spPr bwMode="auto">
              <a:xfrm flipH="1">
                <a:off x="1024" y="1804"/>
                <a:ext cx="1504" cy="1207"/>
              </a:xfrm>
              <a:prstGeom prst="ellipse">
                <a:avLst/>
              </a:prstGeom>
              <a:gradFill rotWithShape="1">
                <a:gsLst>
                  <a:gs pos="0">
                    <a:schemeClr val="accent2">
                      <a:gamma/>
                      <a:tint val="30980"/>
                      <a:invGamma/>
                    </a:schemeClr>
                  </a:gs>
                  <a:gs pos="100000">
                    <a:schemeClr val="accent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61459" name="Oval 74"/>
              <p:cNvSpPr>
                <a:spLocks noChangeArrowheads="1"/>
              </p:cNvSpPr>
              <p:nvPr/>
            </p:nvSpPr>
            <p:spPr bwMode="auto">
              <a:xfrm flipH="1">
                <a:off x="1077" y="1978"/>
                <a:ext cx="1407" cy="1407"/>
              </a:xfrm>
              <a:prstGeom prst="ellipse">
                <a:avLst/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699" name="Oval 75"/>
              <p:cNvSpPr>
                <a:spLocks noChangeArrowheads="1"/>
              </p:cNvSpPr>
              <p:nvPr/>
            </p:nvSpPr>
            <p:spPr bwMode="auto">
              <a:xfrm flipH="1">
                <a:off x="1206" y="2018"/>
                <a:ext cx="1138" cy="925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24314"/>
                      <a:invGamma/>
                    </a:schemeClr>
                  </a:gs>
                  <a:gs pos="100000">
                    <a:schemeClr val="hlink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  <p:sp>
            <p:nvSpPr>
              <p:cNvPr id="61461" name="Oval 76"/>
              <p:cNvSpPr>
                <a:spLocks noChangeArrowheads="1"/>
              </p:cNvSpPr>
              <p:nvPr/>
            </p:nvSpPr>
            <p:spPr bwMode="auto">
              <a:xfrm flipH="1">
                <a:off x="1259" y="2211"/>
                <a:ext cx="998" cy="947"/>
              </a:xfrm>
              <a:prstGeom prst="ellipse">
                <a:avLst/>
              </a:pr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lang="en-US" sz="2000" b="1">
                  <a:solidFill>
                    <a:schemeClr val="bg1"/>
                  </a:solidFill>
                </a:endParaRPr>
              </a:p>
            </p:txBody>
          </p:sp>
          <p:sp>
            <p:nvSpPr>
              <p:cNvPr id="282701" name="Oval 77"/>
              <p:cNvSpPr>
                <a:spLocks noChangeArrowheads="1"/>
              </p:cNvSpPr>
              <p:nvPr/>
            </p:nvSpPr>
            <p:spPr bwMode="auto">
              <a:xfrm flipH="1">
                <a:off x="1353" y="2240"/>
                <a:ext cx="806" cy="624"/>
              </a:xfrm>
              <a:prstGeom prst="ellipse">
                <a:avLst/>
              </a:prstGeom>
              <a:gradFill rotWithShape="1">
                <a:gsLst>
                  <a:gs pos="0">
                    <a:schemeClr val="bg2">
                      <a:gamma/>
                      <a:tint val="30980"/>
                      <a:invGamma/>
                    </a:schemeClr>
                  </a:gs>
                  <a:gs pos="100000">
                    <a:schemeClr val="bg2">
                      <a:alpha val="37000"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 b="1">
                  <a:solidFill>
                    <a:schemeClr val="bg1"/>
                  </a:solidFill>
                  <a:cs typeface="+mn-cs"/>
                </a:endParaRPr>
              </a:p>
            </p:txBody>
          </p:sp>
        </p:grpSp>
      </p:grpSp>
      <p:sp>
        <p:nvSpPr>
          <p:cNvPr id="48" name="WordArt 3"/>
          <p:cNvSpPr>
            <a:spLocks noChangeArrowheads="1" noChangeShapeType="1" noTextEdit="1"/>
          </p:cNvSpPr>
          <p:nvPr/>
        </p:nvSpPr>
        <p:spPr bwMode="gray">
          <a:xfrm>
            <a:off x="428625" y="142875"/>
            <a:ext cx="8358188" cy="7143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63492" name="AutoShape 39"/>
          <p:cNvSpPr>
            <a:spLocks noChangeArrowheads="1"/>
          </p:cNvSpPr>
          <p:nvPr/>
        </p:nvSpPr>
        <p:spPr bwMode="gray">
          <a:xfrm>
            <a:off x="5002213" y="3319463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latinLnBrk="1"/>
            <a:r>
              <a:rPr kumimoji="1" lang="el-GR" altLang="ko-KR" b="1">
                <a:solidFill>
                  <a:schemeClr val="bg2"/>
                </a:solidFill>
                <a:ea typeface="굴림" pitchFamily="34" charset="-127"/>
              </a:rPr>
              <a:t>Έρευνα Κατασκευών</a:t>
            </a:r>
            <a:endParaRPr kumimoji="1" lang="en-US" altLang="ko-KR" b="1">
              <a:solidFill>
                <a:schemeClr val="bg2"/>
              </a:solidFill>
              <a:ea typeface="굴림" pitchFamily="34" charset="-127"/>
            </a:endParaRPr>
          </a:p>
        </p:txBody>
      </p:sp>
      <p:sp>
        <p:nvSpPr>
          <p:cNvPr id="63493" name="Rectangle 61"/>
          <p:cNvSpPr>
            <a:spLocks noChangeArrowheads="1"/>
          </p:cNvSpPr>
          <p:nvPr/>
        </p:nvSpPr>
        <p:spPr bwMode="auto">
          <a:xfrm>
            <a:off x="3746500" y="3711575"/>
            <a:ext cx="4894263" cy="73025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494" name="Oval 62"/>
          <p:cNvSpPr>
            <a:spLocks noChangeArrowheads="1"/>
          </p:cNvSpPr>
          <p:nvPr/>
        </p:nvSpPr>
        <p:spPr bwMode="auto">
          <a:xfrm>
            <a:off x="4178300" y="3495675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495" name="Oval 63"/>
          <p:cNvSpPr>
            <a:spLocks noChangeArrowheads="1"/>
          </p:cNvSpPr>
          <p:nvPr/>
        </p:nvSpPr>
        <p:spPr bwMode="auto">
          <a:xfrm>
            <a:off x="3602038" y="3640138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496" name="Oval 64"/>
          <p:cNvSpPr>
            <a:spLocks noChangeArrowheads="1"/>
          </p:cNvSpPr>
          <p:nvPr/>
        </p:nvSpPr>
        <p:spPr bwMode="auto">
          <a:xfrm>
            <a:off x="8570913" y="3640138"/>
            <a:ext cx="215900" cy="215900"/>
          </a:xfrm>
          <a:prstGeom prst="ellipse">
            <a:avLst/>
          </a:prstGeom>
          <a:solidFill>
            <a:schemeClr val="bg1"/>
          </a:solidFill>
          <a:ln w="19050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3497" name="AutoShape 65"/>
          <p:cNvSpPr>
            <a:spLocks noChangeArrowheads="1"/>
          </p:cNvSpPr>
          <p:nvPr/>
        </p:nvSpPr>
        <p:spPr bwMode="gray">
          <a:xfrm>
            <a:off x="4179888" y="3511550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l-GR" altLang="ko-KR" b="1">
                <a:solidFill>
                  <a:schemeClr val="bg1"/>
                </a:solidFill>
                <a:ea typeface="굴림" pitchFamily="34" charset="-127"/>
              </a:rPr>
              <a:t>5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34" name="AutoShape 66"/>
          <p:cNvSpPr>
            <a:spLocks noChangeArrowheads="1"/>
          </p:cNvSpPr>
          <p:nvPr/>
        </p:nvSpPr>
        <p:spPr bwMode="auto">
          <a:xfrm>
            <a:off x="4216400" y="3532188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24" name="Picture 23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5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3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3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3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34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3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34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63492" grpId="0"/>
      <p:bldP spid="63493" grpId="0" animBg="1"/>
      <p:bldP spid="63494" grpId="0" animBg="1"/>
      <p:bldP spid="63495" grpId="0" animBg="1"/>
      <p:bldP spid="63496" grpId="0" animBg="1"/>
      <p:bldP spid="6349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85938" y="3471863"/>
            <a:ext cx="6157912" cy="1600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sz="14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Δείκτης Επιχειρηματικών Προσδοκιών (Κατασκευές)</a:t>
            </a:r>
            <a:r>
              <a:rPr lang="en-US" sz="14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 – </a:t>
            </a:r>
            <a:r>
              <a:rPr lang="el-GR" sz="1400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sz="1400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Μάρτιος 2023</a:t>
            </a:r>
            <a:endParaRPr lang="el-GR" sz="1400" u="sng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sz="1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	Νομός </a:t>
            </a:r>
            <a:r>
              <a:rPr lang="el-G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Θεσσαλονίκης	</a:t>
            </a:r>
            <a:r>
              <a:rPr lang="el-G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:  </a:t>
            </a:r>
            <a:r>
              <a:rPr lang="el-G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	</a:t>
            </a:r>
            <a:r>
              <a:rPr lang="el-G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- 1</a:t>
            </a:r>
          </a:p>
          <a:p>
            <a:pPr>
              <a:defRPr/>
            </a:pPr>
            <a:endParaRPr lang="el-GR" sz="1400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	Ελλάδα</a:t>
            </a:r>
            <a:r>
              <a:rPr lang="el-G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		</a:t>
            </a:r>
            <a:r>
              <a:rPr lang="el-G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:	+ 12</a:t>
            </a:r>
          </a:p>
          <a:p>
            <a:pPr>
              <a:defRPr/>
            </a:pPr>
            <a:endParaRPr lang="el-GR" sz="1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	</a:t>
            </a:r>
            <a:r>
              <a:rPr lang="en-US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E</a:t>
            </a:r>
            <a:r>
              <a:rPr lang="el-G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υρωπαϊκή Ένωση	</a:t>
            </a:r>
            <a:r>
              <a:rPr lang="el-G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:</a:t>
            </a:r>
            <a:r>
              <a:rPr lang="el-GR" sz="1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	</a:t>
            </a:r>
            <a:r>
              <a:rPr lang="el-GR" sz="1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+mn-cs"/>
              </a:rPr>
              <a:t>- 2</a:t>
            </a:r>
            <a:endParaRPr lang="el-GR" sz="14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11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Κατασκευές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62471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62472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l-GR" altLang="ko-KR" b="1">
                <a:solidFill>
                  <a:schemeClr val="bg1"/>
                </a:solidFill>
                <a:ea typeface="굴림" pitchFamily="34" charset="-127"/>
              </a:rPr>
              <a:t>5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5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86375" y="5072063"/>
            <a:ext cx="3314700" cy="822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1200" dirty="0">
                <a:latin typeface="Arial" pitchFamily="34" charset="0"/>
                <a:cs typeface="+mn-cs"/>
              </a:rPr>
              <a:t>Πηγή: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Νομός Θεσσαλονίκης	: Βαρόμετρο ΕΒΕΘ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Ελλάδα	</a:t>
            </a:r>
            <a:r>
              <a:rPr lang="en-US" sz="1200" dirty="0">
                <a:latin typeface="Arial" pitchFamily="34" charset="0"/>
                <a:cs typeface="+mn-cs"/>
              </a:rPr>
              <a:t>	</a:t>
            </a:r>
            <a:r>
              <a:rPr lang="el-GR" sz="1200" dirty="0">
                <a:latin typeface="Arial" pitchFamily="34" charset="0"/>
                <a:cs typeface="+mn-cs"/>
              </a:rPr>
              <a:t>: ΙΟΒΕ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Ευρωπαϊκή Ένωση	: </a:t>
            </a:r>
            <a:r>
              <a:rPr lang="en-US" sz="1200" dirty="0">
                <a:latin typeface="Arial" pitchFamily="34" charset="0"/>
                <a:cs typeface="+mn-cs"/>
              </a:rPr>
              <a:t>DG ECFIN</a:t>
            </a:r>
            <a:r>
              <a:rPr lang="el-GR" sz="1200" dirty="0">
                <a:latin typeface="Arial" pitchFamily="34" charset="0"/>
                <a:cs typeface="+mn-cs"/>
              </a:rPr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027238" y="1071563"/>
            <a:ext cx="5538787" cy="203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l-G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Δείκτης Επιχειρηματικών Προσδοκιών (Κατασκευές)</a:t>
            </a:r>
          </a:p>
          <a:p>
            <a:pPr>
              <a:defRPr/>
            </a:pP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Νομός Θεσσαλονίκης	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    	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- 2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		</a:t>
            </a: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Ελλάδα			: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	- 19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		</a:t>
            </a:r>
          </a:p>
          <a:p>
            <a:pPr>
              <a:defRPr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E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υρωπαϊκή Ένωση	: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	- 7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pic>
        <p:nvPicPr>
          <p:cNvPr id="17" name="Picture 16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8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Κατασκευές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14343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4344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l-GR" altLang="ko-KR" b="1">
                <a:solidFill>
                  <a:schemeClr val="bg1"/>
                </a:solidFill>
                <a:ea typeface="굴림" pitchFamily="34" charset="-127"/>
              </a:rPr>
              <a:t>5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Πίνακας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823505"/>
              </p:ext>
            </p:extLst>
          </p:nvPr>
        </p:nvGraphicFramePr>
        <p:xfrm>
          <a:off x="611611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- 17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404905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4060424"/>
              </p:ext>
            </p:extLst>
          </p:nvPr>
        </p:nvGraphicFramePr>
        <p:xfrm>
          <a:off x="4587974" y="1432519"/>
          <a:ext cx="4772025" cy="315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84" name="Φύλλο εργασίας" r:id="rId6" imgW="4772001" imgH="3152727" progId="Excel.Sheet.12">
                  <p:link updateAutomatic="1"/>
                </p:oleObj>
              </mc:Choice>
              <mc:Fallback>
                <p:oleObj name="Φύλλο εργασίας" r:id="rId6" imgW="4772001" imgH="315272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87974" y="1432519"/>
                        <a:ext cx="4772025" cy="3152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9309727"/>
              </p:ext>
            </p:extLst>
          </p:nvPr>
        </p:nvGraphicFramePr>
        <p:xfrm>
          <a:off x="251520" y="1452563"/>
          <a:ext cx="4772025" cy="3152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85" name="Φύλλο εργασίας" r:id="rId8" imgW="4772001" imgH="3152727" progId="Excel.Sheet.12">
                  <p:link updateAutomatic="1"/>
                </p:oleObj>
              </mc:Choice>
              <mc:Fallback>
                <p:oleObj name="Φύλλο εργασίας" r:id="rId8" imgW="4772001" imgH="3152727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1520" y="1452563"/>
                        <a:ext cx="4772025" cy="3152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Κατασκευές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15367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5368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l-GR" altLang="ko-KR" b="1">
                <a:solidFill>
                  <a:schemeClr val="bg1"/>
                </a:solidFill>
                <a:ea typeface="굴림" pitchFamily="34" charset="-127"/>
              </a:rPr>
              <a:t>5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7" name="Picture 16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9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8473198"/>
              </p:ext>
            </p:extLst>
          </p:nvPr>
        </p:nvGraphicFramePr>
        <p:xfrm>
          <a:off x="4633902" y="1326377"/>
          <a:ext cx="4795961" cy="4029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31" name="Φύλλο εργασίας" r:id="rId6" imgW="5181584" imgH="3657791" progId="Excel.Sheet.12">
                  <p:link updateAutomatic="1"/>
                </p:oleObj>
              </mc:Choice>
              <mc:Fallback>
                <p:oleObj name="Φύλλο εργασίας" r:id="rId6" imgW="5181584" imgH="365779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33902" y="1326377"/>
                        <a:ext cx="4795961" cy="40292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0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1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0737266"/>
              </p:ext>
            </p:extLst>
          </p:nvPr>
        </p:nvGraphicFramePr>
        <p:xfrm>
          <a:off x="-83031" y="1464795"/>
          <a:ext cx="5181600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932" name="Φύλλο εργασίας" r:id="rId8" imgW="5181584" imgH="3657791" progId="Excel.Sheet.12">
                  <p:link updateAutomatic="1"/>
                </p:oleObj>
              </mc:Choice>
              <mc:Fallback>
                <p:oleObj name="Φύλλο εργασίας" r:id="rId8" imgW="5181584" imgH="3657791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-83031" y="1464795"/>
                        <a:ext cx="5181600" cy="365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Κατασκευές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16391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6392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l-GR" altLang="ko-KR" b="1">
                <a:solidFill>
                  <a:schemeClr val="bg1"/>
                </a:solidFill>
                <a:ea typeface="굴림" pitchFamily="34" charset="-127"/>
              </a:rPr>
              <a:t>5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Πίνακας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824787"/>
              </p:ext>
            </p:extLst>
          </p:nvPr>
        </p:nvGraphicFramePr>
        <p:xfrm>
          <a:off x="6188122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- 26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- 41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- 11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557469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- 28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57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- 14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5038039"/>
              </p:ext>
            </p:extLst>
          </p:nvPr>
        </p:nvGraphicFramePr>
        <p:xfrm>
          <a:off x="4932040" y="1523213"/>
          <a:ext cx="4552950" cy="307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55" name="Φύλλο εργασίας" r:id="rId6" imgW="4552739" imgH="3076718" progId="Excel.Sheet.12">
                  <p:link updateAutomatic="1"/>
                </p:oleObj>
              </mc:Choice>
              <mc:Fallback>
                <p:oleObj name="Φύλλο εργασίας" r:id="rId6" imgW="4552739" imgH="30767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32040" y="1523213"/>
                        <a:ext cx="4552950" cy="307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0017858"/>
              </p:ext>
            </p:extLst>
          </p:nvPr>
        </p:nvGraphicFramePr>
        <p:xfrm>
          <a:off x="231294" y="1477560"/>
          <a:ext cx="4552950" cy="307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956" name="Φύλλο εργασίας" r:id="rId8" imgW="4552739" imgH="3076718" progId="Excel.Sheet.12">
                  <p:link updateAutomatic="1"/>
                </p:oleObj>
              </mc:Choice>
              <mc:Fallback>
                <p:oleObj name="Φύλλο εργασίας" r:id="rId8" imgW="4552739" imgH="307671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1294" y="1477560"/>
                        <a:ext cx="4552950" cy="3076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Κατασκευές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17415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7416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l-GR" altLang="ko-KR" b="1">
                <a:solidFill>
                  <a:schemeClr val="bg1"/>
                </a:solidFill>
                <a:ea typeface="굴림" pitchFamily="34" charset="-127"/>
              </a:rPr>
              <a:t>5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Πίνακας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7848184"/>
              </p:ext>
            </p:extLst>
          </p:nvPr>
        </p:nvGraphicFramePr>
        <p:xfrm>
          <a:off x="6012160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6183213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+ 25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658012"/>
              </p:ext>
            </p:extLst>
          </p:nvPr>
        </p:nvGraphicFramePr>
        <p:xfrm>
          <a:off x="4788024" y="1344903"/>
          <a:ext cx="4819650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07" name="Φύλλο εργασίας" r:id="rId6" imgW="4819326" imgH="3600450" progId="Excel.Sheet.12">
                  <p:link updateAutomatic="1"/>
                </p:oleObj>
              </mc:Choice>
              <mc:Fallback>
                <p:oleObj name="Φύλλο εργασίας" r:id="rId6" imgW="4819326" imgH="36004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88024" y="1344903"/>
                        <a:ext cx="4819650" cy="360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6507434" y="1037126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3698614"/>
              </p:ext>
            </p:extLst>
          </p:nvPr>
        </p:nvGraphicFramePr>
        <p:xfrm>
          <a:off x="137364" y="1355410"/>
          <a:ext cx="4819650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08" name="Φύλλο εργασίας" r:id="rId8" imgW="4819326" imgH="3600450" progId="Excel.Sheet.12">
                  <p:link updateAutomatic="1"/>
                </p:oleObj>
              </mc:Choice>
              <mc:Fallback>
                <p:oleObj name="Φύλλο εργασίας" r:id="rId8" imgW="4819326" imgH="360045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37364" y="1355410"/>
                        <a:ext cx="4819650" cy="3600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Κατασκευές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18439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18440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l-GR" altLang="ko-KR" b="1">
                <a:solidFill>
                  <a:schemeClr val="bg1"/>
                </a:solidFill>
                <a:ea typeface="굴림" pitchFamily="34" charset="-127"/>
              </a:rPr>
              <a:t>5</a:t>
            </a:r>
            <a:endParaRPr kumimoji="1" lang="en-US" altLang="ko-KR" b="1">
              <a:solidFill>
                <a:schemeClr val="bg1"/>
              </a:solidFill>
              <a:ea typeface="굴림" pitchFamily="34" charset="-127"/>
            </a:endParaRPr>
          </a:p>
        </p:txBody>
      </p:sp>
      <p:sp>
        <p:nvSpPr>
          <p:cNvPr id="1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9" name="Picture 18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6" name="Picture 16" descr="ΛΟΓΟΤΥΠΟ ΕΛΛΗΝΙΚΟ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0170502"/>
              </p:ext>
            </p:extLst>
          </p:nvPr>
        </p:nvGraphicFramePr>
        <p:xfrm>
          <a:off x="6188122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+ 65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Πίνακας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790790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+ 52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+ 20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7351863"/>
              </p:ext>
            </p:extLst>
          </p:nvPr>
        </p:nvGraphicFramePr>
        <p:xfrm>
          <a:off x="5004048" y="1476319"/>
          <a:ext cx="4191000" cy="300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78" name="Φύλλο εργασίας" r:id="rId6" imgW="4190822" imgH="3010043" progId="Excel.Sheet.12">
                  <p:link updateAutomatic="1"/>
                </p:oleObj>
              </mc:Choice>
              <mc:Fallback>
                <p:oleObj name="Φύλλο εργασίας" r:id="rId6" imgW="4190822" imgH="301004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04048" y="1476319"/>
                        <a:ext cx="4191000" cy="3009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5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477981"/>
              </p:ext>
            </p:extLst>
          </p:nvPr>
        </p:nvGraphicFramePr>
        <p:xfrm>
          <a:off x="257175" y="1439863"/>
          <a:ext cx="4819650" cy="331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979" name="Φύλλο εργασίας" r:id="rId8" imgW="4819326" imgH="3314748" progId="Excel.Sheet.12">
                  <p:link updateAutomatic="1"/>
                </p:oleObj>
              </mc:Choice>
              <mc:Fallback>
                <p:oleObj name="Φύλλο εργασίας" r:id="rId8" imgW="4819326" imgH="331474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57175" y="1439863"/>
                        <a:ext cx="4819650" cy="3314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0723" y="1143000"/>
            <a:ext cx="4465453" cy="20313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l-GR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Δείκτης Καταναλωτικής Εμπιστοσύνης</a:t>
            </a:r>
          </a:p>
          <a:p>
            <a:pPr>
              <a:defRPr/>
            </a:pP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Νομός Θεσσαλονίκης	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 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- 35</a:t>
            </a:r>
            <a:endParaRPr lang="el-G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Ελλάδα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			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- 45</a:t>
            </a:r>
          </a:p>
          <a:p>
            <a:pPr>
              <a:defRPr/>
            </a:pPr>
            <a:endParaRPr lang="el-GR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E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υρωπαϊκή Ένωση	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</a:t>
            </a:r>
            <a:r>
              <a:rPr lang="el-G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- 19</a:t>
            </a:r>
            <a:endParaRPr lang="el-G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sp>
        <p:nvSpPr>
          <p:cNvPr id="11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26631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6632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15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96136" y="5270971"/>
            <a:ext cx="3314700" cy="8223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el-GR" sz="1200" dirty="0">
                <a:latin typeface="Arial" pitchFamily="34" charset="0"/>
                <a:cs typeface="+mn-cs"/>
              </a:rPr>
              <a:t>Πηγή: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Νομός Θεσσαλονίκης	: Βαρόμετρο ΕΒΕΘ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Ελλάδα	</a:t>
            </a:r>
            <a:r>
              <a:rPr lang="en-US" sz="1200" dirty="0">
                <a:latin typeface="Arial" pitchFamily="34" charset="0"/>
                <a:cs typeface="+mn-cs"/>
              </a:rPr>
              <a:t>	</a:t>
            </a:r>
            <a:r>
              <a:rPr lang="el-GR" sz="1200" dirty="0">
                <a:latin typeface="Arial" pitchFamily="34" charset="0"/>
                <a:cs typeface="+mn-cs"/>
              </a:rPr>
              <a:t>: ΙΟΒΕ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l-GR" sz="1200" dirty="0">
                <a:latin typeface="Arial" pitchFamily="34" charset="0"/>
                <a:cs typeface="+mn-cs"/>
              </a:rPr>
              <a:t>Ευρωπαϊκή Ένωση	: </a:t>
            </a:r>
            <a:r>
              <a:rPr lang="en-US" sz="1200" dirty="0">
                <a:latin typeface="Arial" pitchFamily="34" charset="0"/>
                <a:cs typeface="+mn-cs"/>
              </a:rPr>
              <a:t>DG ECFIN</a:t>
            </a:r>
            <a:endParaRPr lang="el-GR" sz="1200" dirty="0">
              <a:latin typeface="Arial" pitchFamily="34" charset="0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3125" y="3429000"/>
            <a:ext cx="5000625" cy="16004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l-GR" sz="1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Δείκτης Καταναλωτικής Εμπιστοσύνης </a:t>
            </a:r>
            <a:r>
              <a:rPr lang="el-GR" sz="1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(Μάρτιος 2023)</a:t>
            </a:r>
            <a:endParaRPr lang="el-GR" sz="14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Νομός Θεσσαλονίκης	:  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                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- 30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Ελλάδα		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                  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- 47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  <a:p>
            <a:pPr>
              <a:defRPr/>
            </a:pPr>
            <a:r>
              <a:rPr lang="en-US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E</a:t>
            </a:r>
            <a:r>
              <a:rPr lang="el-GR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υρωπαϊκή Ένωση	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:</a:t>
            </a:r>
            <a:r>
              <a:rPr lang="en-US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                        </a:t>
            </a:r>
            <a:r>
              <a:rPr lang="el-GR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+mn-cs"/>
              </a:rPr>
              <a:t>- 21</a:t>
            </a:r>
            <a:endParaRPr lang="el-GR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+mn-cs"/>
            </a:endParaRPr>
          </a:p>
        </p:txBody>
      </p:sp>
      <p:pic>
        <p:nvPicPr>
          <p:cNvPr id="16" name="Picture 1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6271999"/>
            <a:ext cx="2088232" cy="335253"/>
          </a:xfrm>
          <a:prstGeom prst="rect">
            <a:avLst/>
          </a:prstGeom>
        </p:spPr>
      </p:pic>
      <p:pic>
        <p:nvPicPr>
          <p:cNvPr id="17" name="Picture 16" descr="ΛΟΓΟΤΥΠΟ ΕΛΛΗΝΙΚΟ.jpg"/>
          <p:cNvPicPr>
            <a:picLocks noChangeAspect="1"/>
          </p:cNvPicPr>
          <p:nvPr/>
        </p:nvPicPr>
        <p:blipFill>
          <a:blip r:embed="rId4" cstate="print"/>
          <a:srcRect l="13332" t="15099" r="13332" b="20131"/>
          <a:stretch>
            <a:fillRect/>
          </a:stretch>
        </p:blipFill>
        <p:spPr bwMode="auto">
          <a:xfrm>
            <a:off x="4355976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ChangeArrowheads="1"/>
          </p:cNvSpPr>
          <p:nvPr/>
        </p:nvSpPr>
        <p:spPr bwMode="gray">
          <a:xfrm>
            <a:off x="2916238" y="1268413"/>
            <a:ext cx="30956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en-US" altLang="ko-KR" sz="1600">
                <a:solidFill>
                  <a:schemeClr val="bg1"/>
                </a:solidFill>
                <a:ea typeface="굴림" pitchFamily="34" charset="-127"/>
              </a:rPr>
              <a:t>www.ebeth-barometer.gr</a:t>
            </a:r>
          </a:p>
        </p:txBody>
      </p:sp>
      <p:sp>
        <p:nvSpPr>
          <p:cNvPr id="300035" name="WordArt 3"/>
          <p:cNvSpPr>
            <a:spLocks noChangeArrowheads="1" noChangeShapeType="1" noTextEdit="1"/>
          </p:cNvSpPr>
          <p:nvPr/>
        </p:nvSpPr>
        <p:spPr bwMode="gray">
          <a:xfrm>
            <a:off x="2987675" y="620713"/>
            <a:ext cx="2894013" cy="39211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Ευχαριστούμε!</a:t>
            </a:r>
          </a:p>
        </p:txBody>
      </p:sp>
      <p:pic>
        <p:nvPicPr>
          <p:cNvPr id="6" name="Picture 5" descr="logo-palmos_dark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7" name="Picture 16" descr="ΛΟΓΟΤΥΠΟ ΕΛΛΗΝΙΚΟ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332" t="15099" r="13332" b="20131"/>
          <a:stretch>
            <a:fillRect/>
          </a:stretch>
        </p:blipFill>
        <p:spPr bwMode="auto">
          <a:xfrm>
            <a:off x="4932040" y="5805264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0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0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0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3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latin typeface="+mn-lt"/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latin typeface="+mn-lt"/>
              <a:ea typeface="굴림" charset="-127"/>
              <a:cs typeface="+mn-cs"/>
            </a:endParaRPr>
          </a:p>
        </p:txBody>
      </p:sp>
      <p:sp>
        <p:nvSpPr>
          <p:cNvPr id="27652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>
              <a:latin typeface="+mn-lt"/>
            </a:endParaRPr>
          </a:p>
        </p:txBody>
      </p:sp>
      <p:sp>
        <p:nvSpPr>
          <p:cNvPr id="27653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latin typeface="+mn-lt"/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latin typeface="+mn-lt"/>
              <a:cs typeface="+mn-cs"/>
            </a:endParaRPr>
          </a:p>
        </p:txBody>
      </p:sp>
      <p:sp>
        <p:nvSpPr>
          <p:cNvPr id="17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sp>
        <p:nvSpPr>
          <p:cNvPr id="19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pic>
        <p:nvPicPr>
          <p:cNvPr id="15" name="Picture 14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2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040286"/>
              </p:ext>
            </p:extLst>
          </p:nvPr>
        </p:nvGraphicFramePr>
        <p:xfrm>
          <a:off x="6156176" y="4869160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- 32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- 53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- 21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Πίνακας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2333113"/>
              </p:ext>
            </p:extLst>
          </p:nvPr>
        </p:nvGraphicFramePr>
        <p:xfrm>
          <a:off x="1518589" y="4867261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- 35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- 47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- 18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3806728"/>
              </p:ext>
            </p:extLst>
          </p:nvPr>
        </p:nvGraphicFramePr>
        <p:xfrm>
          <a:off x="4644436" y="1538461"/>
          <a:ext cx="4705350" cy="337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7" name="Φύλλο εργασίας" r:id="rId6" imgW="4705269" imgH="3372088" progId="Excel.Sheet.12">
                  <p:link updateAutomatic="1"/>
                </p:oleObj>
              </mc:Choice>
              <mc:Fallback>
                <p:oleObj name="Φύλλο εργασίας" r:id="rId6" imgW="4705269" imgH="337208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644436" y="1538461"/>
                        <a:ext cx="4705350" cy="3371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5714587"/>
              </p:ext>
            </p:extLst>
          </p:nvPr>
        </p:nvGraphicFramePr>
        <p:xfrm>
          <a:off x="155575" y="1546225"/>
          <a:ext cx="4705350" cy="3371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978" name="Φύλλο εργασίας" r:id="rId8" imgW="4705269" imgH="3372088" progId="Excel.Sheet.12">
                  <p:link updateAutomatic="1"/>
                </p:oleObj>
              </mc:Choice>
              <mc:Fallback>
                <p:oleObj name="Φύλλο εργασίας" r:id="rId8" imgW="4705269" imgH="337208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5575" y="1546225"/>
                        <a:ext cx="4705350" cy="33718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28676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8677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8" name="Picture 17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20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4810384"/>
              </p:ext>
            </p:extLst>
          </p:nvPr>
        </p:nvGraphicFramePr>
        <p:xfrm>
          <a:off x="647615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- 22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- 43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- 11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9" name="Πίνακας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0124252"/>
              </p:ext>
            </p:extLst>
          </p:nvPr>
        </p:nvGraphicFramePr>
        <p:xfrm>
          <a:off x="1331640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- 28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- 42 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- 9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7468359"/>
              </p:ext>
            </p:extLst>
          </p:nvPr>
        </p:nvGraphicFramePr>
        <p:xfrm>
          <a:off x="4788024" y="1462525"/>
          <a:ext cx="4552950" cy="343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14" name="Φύλλο εργασίας" r:id="rId6" imgW="4552739" imgH="3438763" progId="Excel.Sheet.12">
                  <p:link updateAutomatic="1"/>
                </p:oleObj>
              </mc:Choice>
              <mc:Fallback>
                <p:oleObj name="Φύλλο εργασίας" r:id="rId6" imgW="4552739" imgH="34387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88024" y="1462525"/>
                        <a:ext cx="4552950" cy="343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4302518"/>
              </p:ext>
            </p:extLst>
          </p:nvPr>
        </p:nvGraphicFramePr>
        <p:xfrm>
          <a:off x="231775" y="1444625"/>
          <a:ext cx="4552950" cy="343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015" name="Φύλλο εργασίας" r:id="rId8" imgW="4552739" imgH="3438763" progId="Excel.Sheet.12">
                  <p:link updateAutomatic="1"/>
                </p:oleObj>
              </mc:Choice>
              <mc:Fallback>
                <p:oleObj name="Φύλλο εργασίας" r:id="rId8" imgW="4552739" imgH="343876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1775" y="1444625"/>
                        <a:ext cx="4552950" cy="3438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39"/>
          <p:cNvSpPr>
            <a:spLocks noChangeArrowheads="1"/>
          </p:cNvSpPr>
          <p:nvPr/>
        </p:nvSpPr>
        <p:spPr bwMode="gray">
          <a:xfrm>
            <a:off x="1000125" y="571500"/>
            <a:ext cx="3600450" cy="46672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latinLnBrk="1">
              <a:defRPr/>
            </a:pPr>
            <a:r>
              <a:rPr kumimoji="1" lang="el-GR" altLang="ko-KR" b="1" dirty="0">
                <a:solidFill>
                  <a:schemeClr val="bg1">
                    <a:lumMod val="95000"/>
                  </a:schemeClr>
                </a:solidFill>
                <a:ea typeface="굴림" charset="-127"/>
                <a:cs typeface="+mn-cs"/>
              </a:rPr>
              <a:t>Έρευνα Καταναλωτών</a:t>
            </a:r>
            <a:endParaRPr kumimoji="1" lang="en-US" altLang="ko-KR" b="1" dirty="0">
              <a:solidFill>
                <a:schemeClr val="bg1">
                  <a:lumMod val="95000"/>
                </a:schemeClr>
              </a:solidFill>
              <a:ea typeface="굴림" charset="-127"/>
              <a:cs typeface="+mn-cs"/>
            </a:endParaRPr>
          </a:p>
        </p:txBody>
      </p:sp>
      <p:sp>
        <p:nvSpPr>
          <p:cNvPr id="29700" name="Oval 62"/>
          <p:cNvSpPr>
            <a:spLocks noChangeArrowheads="1"/>
          </p:cNvSpPr>
          <p:nvPr/>
        </p:nvSpPr>
        <p:spPr bwMode="auto">
          <a:xfrm>
            <a:off x="461963" y="534988"/>
            <a:ext cx="504825" cy="504825"/>
          </a:xfrm>
          <a:prstGeom prst="ellipse">
            <a:avLst/>
          </a:prstGeom>
          <a:solidFill>
            <a:schemeClr val="accent2"/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  <p:sp>
        <p:nvSpPr>
          <p:cNvPr id="29701" name="AutoShape 65"/>
          <p:cNvSpPr>
            <a:spLocks noChangeArrowheads="1"/>
          </p:cNvSpPr>
          <p:nvPr/>
        </p:nvSpPr>
        <p:spPr bwMode="gray">
          <a:xfrm>
            <a:off x="463550" y="550863"/>
            <a:ext cx="504825" cy="473075"/>
          </a:xfrm>
          <a:prstGeom prst="roundRect">
            <a:avLst>
              <a:gd name="adj" fmla="val 16667"/>
            </a:avLst>
          </a:prstGeom>
          <a:noFill/>
          <a:ln w="38100">
            <a:noFill/>
            <a:round/>
            <a:headEnd/>
            <a:tailEnd/>
          </a:ln>
        </p:spPr>
        <p:txBody>
          <a:bodyPr wrap="none" anchor="ctr"/>
          <a:lstStyle/>
          <a:p>
            <a:pPr algn="ctr" latinLnBrk="1"/>
            <a:r>
              <a:rPr kumimoji="1" lang="en-US" altLang="ko-KR" b="1">
                <a:solidFill>
                  <a:schemeClr val="bg1"/>
                </a:solidFill>
                <a:ea typeface="굴림" pitchFamily="34" charset="-127"/>
              </a:rPr>
              <a:t>1</a:t>
            </a:r>
          </a:p>
        </p:txBody>
      </p:sp>
      <p:sp>
        <p:nvSpPr>
          <p:cNvPr id="8" name="AutoShape 66"/>
          <p:cNvSpPr>
            <a:spLocks noChangeArrowheads="1"/>
          </p:cNvSpPr>
          <p:nvPr/>
        </p:nvSpPr>
        <p:spPr bwMode="auto">
          <a:xfrm>
            <a:off x="500063" y="571500"/>
            <a:ext cx="431800" cy="431800"/>
          </a:xfrm>
          <a:custGeom>
            <a:avLst/>
            <a:gdLst>
              <a:gd name="G0" fmla="+- 4685 0 0"/>
              <a:gd name="G1" fmla="+- 21600 0 4685"/>
              <a:gd name="G2" fmla="+- 21600 0 4685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685" y="10800"/>
                </a:moveTo>
                <a:cubicBezTo>
                  <a:pt x="4685" y="14177"/>
                  <a:pt x="7423" y="16915"/>
                  <a:pt x="10800" y="16915"/>
                </a:cubicBezTo>
                <a:cubicBezTo>
                  <a:pt x="14177" y="16915"/>
                  <a:pt x="16915" y="14177"/>
                  <a:pt x="16915" y="10800"/>
                </a:cubicBezTo>
                <a:cubicBezTo>
                  <a:pt x="16915" y="7423"/>
                  <a:pt x="14177" y="4685"/>
                  <a:pt x="10800" y="4685"/>
                </a:cubicBezTo>
                <a:cubicBezTo>
                  <a:pt x="7423" y="4685"/>
                  <a:pt x="4685" y="7423"/>
                  <a:pt x="4685" y="10800"/>
                </a:cubicBezTo>
                <a:close/>
              </a:path>
            </a:pathLst>
          </a:custGeom>
          <a:gradFill rotWithShape="1">
            <a:gsLst>
              <a:gs pos="0">
                <a:schemeClr val="accent2">
                  <a:gamma/>
                  <a:tint val="30980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l-GR">
              <a:cs typeface="+mn-cs"/>
            </a:endParaRPr>
          </a:p>
        </p:txBody>
      </p:sp>
      <p:pic>
        <p:nvPicPr>
          <p:cNvPr id="18" name="Picture 17" descr="logo-palmos_dark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6271999"/>
            <a:ext cx="2088232" cy="335253"/>
          </a:xfrm>
          <a:prstGeom prst="rect">
            <a:avLst/>
          </a:prstGeom>
        </p:spPr>
      </p:pic>
      <p:pic>
        <p:nvPicPr>
          <p:cNvPr id="19" name="Picture 16" descr="ΛΟΓΟΤΥΠΟ ΕΛΛΗΝΙΚΟ.jpg"/>
          <p:cNvPicPr>
            <a:picLocks noChangeAspect="1"/>
          </p:cNvPicPr>
          <p:nvPr/>
        </p:nvPicPr>
        <p:blipFill>
          <a:blip r:embed="rId5" cstate="print"/>
          <a:srcRect l="13332" t="15099" r="13332" b="20131"/>
          <a:stretch>
            <a:fillRect/>
          </a:stretch>
        </p:blipFill>
        <p:spPr bwMode="auto">
          <a:xfrm>
            <a:off x="4932040" y="5877272"/>
            <a:ext cx="1362075" cy="79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Πίνακας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800035"/>
              </p:ext>
            </p:extLst>
          </p:nvPr>
        </p:nvGraphicFramePr>
        <p:xfrm>
          <a:off x="611611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- 40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- 53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- 54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7" name="Πίνακας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670902"/>
              </p:ext>
            </p:extLst>
          </p:nvPr>
        </p:nvGraphicFramePr>
        <p:xfrm>
          <a:off x="1187624" y="4797152"/>
          <a:ext cx="2272310" cy="1036320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11361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61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4026">
                <a:tc gridSpan="2">
                  <a:txBody>
                    <a:bodyPr/>
                    <a:lstStyle/>
                    <a:p>
                      <a:pPr algn="ctr"/>
                      <a:r>
                        <a:rPr lang="el-GR" sz="1100" b="1" smtClean="0">
                          <a:solidFill>
                            <a:schemeClr val="tx1"/>
                          </a:solidFill>
                        </a:rPr>
                        <a:t>Ισοζύγια</a:t>
                      </a:r>
                      <a:r>
                        <a:rPr lang="el-GR" sz="1100" b="1" baseline="0" smtClean="0">
                          <a:solidFill>
                            <a:schemeClr val="tx1"/>
                          </a:solidFill>
                        </a:rPr>
                        <a:t> (Θετικά – Αρνητικά)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l-GR" sz="11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THE: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- 45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GR: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</a:t>
                      </a:r>
                      <a:r>
                        <a:rPr lang="el-GR" sz="1100" b="1" baseline="0" dirty="0" smtClean="0">
                          <a:solidFill>
                            <a:schemeClr val="tx1"/>
                          </a:solidFill>
                        </a:rPr>
                        <a:t> 46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4026">
                <a:tc>
                  <a:txBody>
                    <a:bodyPr/>
                    <a:lstStyle/>
                    <a:p>
                      <a:pPr algn="ctr"/>
                      <a:r>
                        <a:rPr lang="en-US" sz="1100" b="1" smtClean="0">
                          <a:solidFill>
                            <a:schemeClr val="tx1"/>
                          </a:solidFill>
                        </a:rPr>
                        <a:t>EU:</a:t>
                      </a:r>
                      <a:endParaRPr lang="el-GR" sz="1100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el-GR" sz="1100" b="1" dirty="0" smtClean="0">
                          <a:solidFill>
                            <a:schemeClr val="tx1"/>
                          </a:solidFill>
                        </a:rPr>
                        <a:t>- 47</a:t>
                      </a:r>
                      <a:endParaRPr lang="el-GR" sz="11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" name="Αντικείμενο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3888492"/>
              </p:ext>
            </p:extLst>
          </p:nvPr>
        </p:nvGraphicFramePr>
        <p:xfrm>
          <a:off x="4788024" y="1525800"/>
          <a:ext cx="4572000" cy="340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37" name="Φύλλο εργασίας" r:id="rId6" imgW="4571805" imgH="3410093" progId="Excel.Sheet.12">
                  <p:link updateAutomatic="1"/>
                </p:oleObj>
              </mc:Choice>
              <mc:Fallback>
                <p:oleObj name="Φύλλο εργασίας" r:id="rId6" imgW="4571805" imgH="341009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788024" y="1525800"/>
                        <a:ext cx="4572000" cy="3409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WordArt 3"/>
          <p:cNvSpPr>
            <a:spLocks noChangeArrowheads="1" noChangeShapeType="1" noTextEdit="1"/>
          </p:cNvSpPr>
          <p:nvPr/>
        </p:nvSpPr>
        <p:spPr bwMode="gray">
          <a:xfrm>
            <a:off x="571500" y="142875"/>
            <a:ext cx="8032948" cy="42862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l-GR" sz="3600" b="1" kern="10" dirty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Βαρόμετρο ΕΒΕΘ – </a:t>
            </a:r>
            <a:r>
              <a:rPr lang="el-GR" sz="3600" b="1" kern="10" dirty="0" smtClean="0">
                <a:ln w="38100">
                  <a:solidFill>
                    <a:srgbClr val="FFFF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107763" dir="2700000" algn="ctr" rotWithShape="0">
                    <a:srgbClr val="868686">
                      <a:alpha val="50000"/>
                    </a:srgbClr>
                  </a:outerShdw>
                </a:effectLst>
                <a:latin typeface="Arial"/>
                <a:cs typeface="Arial"/>
              </a:rPr>
              <a:t>Σεπτέμβριος 2023</a:t>
            </a:r>
            <a:endParaRPr lang="el-GR" sz="3600" b="1" kern="10" dirty="0">
              <a:ln w="38100">
                <a:solidFill>
                  <a:srgbClr val="FFFFFF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2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107763" dir="2700000" algn="ctr" rotWithShape="0">
                  <a:srgbClr val="868686">
                    <a:alpha val="5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23" name="15 - Ορθογώνιο"/>
          <p:cNvSpPr>
            <a:spLocks noChangeArrowheads="1"/>
          </p:cNvSpPr>
          <p:nvPr/>
        </p:nvSpPr>
        <p:spPr bwMode="auto">
          <a:xfrm>
            <a:off x="6156176" y="1124742"/>
            <a:ext cx="128176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/>
              <a:t>Μάρτιος 2023</a:t>
            </a:r>
            <a:endParaRPr lang="en-US" sz="1400" u="sng" dirty="0"/>
          </a:p>
        </p:txBody>
      </p:sp>
      <p:sp>
        <p:nvSpPr>
          <p:cNvPr id="24" name="15 - Ορθογώνιο"/>
          <p:cNvSpPr>
            <a:spLocks noChangeArrowheads="1"/>
          </p:cNvSpPr>
          <p:nvPr/>
        </p:nvSpPr>
        <p:spPr bwMode="auto">
          <a:xfrm>
            <a:off x="1691680" y="1124743"/>
            <a:ext cx="163217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400" u="sng" dirty="0" smtClean="0">
                <a:latin typeface="+mn-lt"/>
              </a:rPr>
              <a:t>Σεπτέμβριος 2023</a:t>
            </a:r>
            <a:endParaRPr lang="en-US" sz="1400" u="sng" dirty="0">
              <a:latin typeface="+mn-lt"/>
            </a:endParaRPr>
          </a:p>
        </p:txBody>
      </p:sp>
      <p:graphicFrame>
        <p:nvGraphicFramePr>
          <p:cNvPr id="3" name="Αντικείμενο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4434932"/>
              </p:ext>
            </p:extLst>
          </p:nvPr>
        </p:nvGraphicFramePr>
        <p:xfrm>
          <a:off x="216024" y="1525800"/>
          <a:ext cx="4572000" cy="340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038" name="Φύλλο εργασίας" r:id="rId8" imgW="4571805" imgH="3410093" progId="Excel.Sheet.12">
                  <p:link updateAutomatic="1"/>
                </p:oleObj>
              </mc:Choice>
              <mc:Fallback>
                <p:oleObj name="Φύλλο εργασίας" r:id="rId8" imgW="4571805" imgH="3410093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16024" y="1525800"/>
                        <a:ext cx="4572000" cy="3409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plate-17">
  <a:themeElements>
    <a:clrScheme name="">
      <a:dk1>
        <a:srgbClr val="111111"/>
      </a:dk1>
      <a:lt1>
        <a:srgbClr val="FFFFFF"/>
      </a:lt1>
      <a:dk2>
        <a:srgbClr val="4D4D4D"/>
      </a:dk2>
      <a:lt2>
        <a:srgbClr val="CC4E02"/>
      </a:lt2>
      <a:accent1>
        <a:srgbClr val="F3A505"/>
      </a:accent1>
      <a:accent2>
        <a:srgbClr val="FCC008"/>
      </a:accent2>
      <a:accent3>
        <a:srgbClr val="FFFFFF"/>
      </a:accent3>
      <a:accent4>
        <a:srgbClr val="0D0D0D"/>
      </a:accent4>
      <a:accent5>
        <a:srgbClr val="F8CFAA"/>
      </a:accent5>
      <a:accent6>
        <a:srgbClr val="E4AE06"/>
      </a:accent6>
      <a:hlink>
        <a:srgbClr val="F3080D"/>
      </a:hlink>
      <a:folHlink>
        <a:srgbClr val="DDDDDD"/>
      </a:folHlink>
    </a:clrScheme>
    <a:fontScheme name="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mplate 1">
        <a:dk1>
          <a:srgbClr val="4D4D4D"/>
        </a:dk1>
        <a:lt1>
          <a:srgbClr val="FFFFFF"/>
        </a:lt1>
        <a:dk2>
          <a:srgbClr val="4D4D4D"/>
        </a:dk2>
        <a:lt2>
          <a:srgbClr val="11163C"/>
        </a:lt2>
        <a:accent1>
          <a:srgbClr val="212B53"/>
        </a:accent1>
        <a:accent2>
          <a:srgbClr val="364481"/>
        </a:accent2>
        <a:accent3>
          <a:srgbClr val="FFFFFF"/>
        </a:accent3>
        <a:accent4>
          <a:srgbClr val="404040"/>
        </a:accent4>
        <a:accent5>
          <a:srgbClr val="ABACB3"/>
        </a:accent5>
        <a:accent6>
          <a:srgbClr val="303D74"/>
        </a:accent6>
        <a:hlink>
          <a:srgbClr val="3E498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2">
        <a:dk1>
          <a:srgbClr val="4D4D4D"/>
        </a:dk1>
        <a:lt1>
          <a:srgbClr val="FFFFFF"/>
        </a:lt1>
        <a:dk2>
          <a:srgbClr val="4D4D4D"/>
        </a:dk2>
        <a:lt2>
          <a:srgbClr val="0D254C"/>
        </a:lt2>
        <a:accent1>
          <a:srgbClr val="1F3F6F"/>
        </a:accent1>
        <a:accent2>
          <a:srgbClr val="3C68A2"/>
        </a:accent2>
        <a:accent3>
          <a:srgbClr val="FFFFFF"/>
        </a:accent3>
        <a:accent4>
          <a:srgbClr val="404040"/>
        </a:accent4>
        <a:accent5>
          <a:srgbClr val="ABAFBB"/>
        </a:accent5>
        <a:accent6>
          <a:srgbClr val="355E92"/>
        </a:accent6>
        <a:hlink>
          <a:srgbClr val="28529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3">
        <a:dk1>
          <a:srgbClr val="4D4D4D"/>
        </a:dk1>
        <a:lt1>
          <a:srgbClr val="FFFFFF"/>
        </a:lt1>
        <a:dk2>
          <a:srgbClr val="4D4D4D"/>
        </a:dk2>
        <a:lt2>
          <a:srgbClr val="363B45"/>
        </a:lt2>
        <a:accent1>
          <a:srgbClr val="A99D9B"/>
        </a:accent1>
        <a:accent2>
          <a:srgbClr val="565A66"/>
        </a:accent2>
        <a:accent3>
          <a:srgbClr val="FFFFFF"/>
        </a:accent3>
        <a:accent4>
          <a:srgbClr val="404040"/>
        </a:accent4>
        <a:accent5>
          <a:srgbClr val="D1CCCB"/>
        </a:accent5>
        <a:accent6>
          <a:srgbClr val="4D515C"/>
        </a:accent6>
        <a:hlink>
          <a:srgbClr val="92715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4">
        <a:dk1>
          <a:srgbClr val="4D4D4D"/>
        </a:dk1>
        <a:lt1>
          <a:srgbClr val="FFFFFF"/>
        </a:lt1>
        <a:dk2>
          <a:srgbClr val="4D4D4D"/>
        </a:dk2>
        <a:lt2>
          <a:srgbClr val="40494F"/>
        </a:lt2>
        <a:accent1>
          <a:srgbClr val="6D7D8A"/>
        </a:accent1>
        <a:accent2>
          <a:srgbClr val="A7A7A7"/>
        </a:accent2>
        <a:accent3>
          <a:srgbClr val="FFFFFF"/>
        </a:accent3>
        <a:accent4>
          <a:srgbClr val="404040"/>
        </a:accent4>
        <a:accent5>
          <a:srgbClr val="BABFC4"/>
        </a:accent5>
        <a:accent6>
          <a:srgbClr val="979797"/>
        </a:accent6>
        <a:hlink>
          <a:srgbClr val="82828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5">
        <a:dk1>
          <a:srgbClr val="4D4D4D"/>
        </a:dk1>
        <a:lt1>
          <a:srgbClr val="FFFFFF"/>
        </a:lt1>
        <a:dk2>
          <a:srgbClr val="4D4D4D"/>
        </a:dk2>
        <a:lt2>
          <a:srgbClr val="454D52"/>
        </a:lt2>
        <a:accent1>
          <a:srgbClr val="7D8B97"/>
        </a:accent1>
        <a:accent2>
          <a:srgbClr val="CBCBCB"/>
        </a:accent2>
        <a:accent3>
          <a:srgbClr val="FFFFFF"/>
        </a:accent3>
        <a:accent4>
          <a:srgbClr val="404040"/>
        </a:accent4>
        <a:accent5>
          <a:srgbClr val="BFC4C9"/>
        </a:accent5>
        <a:accent6>
          <a:srgbClr val="B8B8B8"/>
        </a:accent6>
        <a:hlink>
          <a:srgbClr val="5158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6">
        <a:dk1>
          <a:srgbClr val="4D4D4D"/>
        </a:dk1>
        <a:lt1>
          <a:srgbClr val="FFFFFF"/>
        </a:lt1>
        <a:dk2>
          <a:srgbClr val="4D4D4D"/>
        </a:dk2>
        <a:lt2>
          <a:srgbClr val="393939"/>
        </a:lt2>
        <a:accent1>
          <a:srgbClr val="858585"/>
        </a:accent1>
        <a:accent2>
          <a:srgbClr val="939393"/>
        </a:accent2>
        <a:accent3>
          <a:srgbClr val="FFFFFF"/>
        </a:accent3>
        <a:accent4>
          <a:srgbClr val="404040"/>
        </a:accent4>
        <a:accent5>
          <a:srgbClr val="C2C2C2"/>
        </a:accent5>
        <a:accent6>
          <a:srgbClr val="858585"/>
        </a:accent6>
        <a:hlink>
          <a:srgbClr val="696969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7">
        <a:dk1>
          <a:srgbClr val="4D4D4D"/>
        </a:dk1>
        <a:lt1>
          <a:srgbClr val="FFFFFF"/>
        </a:lt1>
        <a:dk2>
          <a:srgbClr val="4D4D4D"/>
        </a:dk2>
        <a:lt2>
          <a:srgbClr val="4F5054"/>
        </a:lt2>
        <a:accent1>
          <a:srgbClr val="7E7F8E"/>
        </a:accent1>
        <a:accent2>
          <a:srgbClr val="C0C1C5"/>
        </a:accent2>
        <a:accent3>
          <a:srgbClr val="FFFFFF"/>
        </a:accent3>
        <a:accent4>
          <a:srgbClr val="404040"/>
        </a:accent4>
        <a:accent5>
          <a:srgbClr val="C0C0C6"/>
        </a:accent5>
        <a:accent6>
          <a:srgbClr val="AEAFB2"/>
        </a:accent6>
        <a:hlink>
          <a:srgbClr val="ACAFB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8">
        <a:dk1>
          <a:srgbClr val="4D4D4D"/>
        </a:dk1>
        <a:lt1>
          <a:srgbClr val="FFFFFF"/>
        </a:lt1>
        <a:dk2>
          <a:srgbClr val="4D4D4D"/>
        </a:dk2>
        <a:lt2>
          <a:srgbClr val="85978F"/>
        </a:lt2>
        <a:accent1>
          <a:srgbClr val="9DA499"/>
        </a:accent1>
        <a:accent2>
          <a:srgbClr val="A5B9BA"/>
        </a:accent2>
        <a:accent3>
          <a:srgbClr val="FFFFFF"/>
        </a:accent3>
        <a:accent4>
          <a:srgbClr val="404040"/>
        </a:accent4>
        <a:accent5>
          <a:srgbClr val="CCCFCA"/>
        </a:accent5>
        <a:accent6>
          <a:srgbClr val="95A7A8"/>
        </a:accent6>
        <a:hlink>
          <a:srgbClr val="C6CCC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9">
        <a:dk1>
          <a:srgbClr val="4D4D4D"/>
        </a:dk1>
        <a:lt1>
          <a:srgbClr val="FFFFFF"/>
        </a:lt1>
        <a:dk2>
          <a:srgbClr val="4D4D4D"/>
        </a:dk2>
        <a:lt2>
          <a:srgbClr val="484847"/>
        </a:lt2>
        <a:accent1>
          <a:srgbClr val="7C7C74"/>
        </a:accent1>
        <a:accent2>
          <a:srgbClr val="AFB2AA"/>
        </a:accent2>
        <a:accent3>
          <a:srgbClr val="FFFFFF"/>
        </a:accent3>
        <a:accent4>
          <a:srgbClr val="404040"/>
        </a:accent4>
        <a:accent5>
          <a:srgbClr val="BFBFBC"/>
        </a:accent5>
        <a:accent6>
          <a:srgbClr val="9EA19A"/>
        </a:accent6>
        <a:hlink>
          <a:srgbClr val="D4D2C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0">
        <a:dk1>
          <a:srgbClr val="4D4D4D"/>
        </a:dk1>
        <a:lt1>
          <a:srgbClr val="FFFFFF"/>
        </a:lt1>
        <a:dk2>
          <a:srgbClr val="4D4D4D"/>
        </a:dk2>
        <a:lt2>
          <a:srgbClr val="18191C"/>
        </a:lt2>
        <a:accent1>
          <a:srgbClr val="1F2229"/>
        </a:accent1>
        <a:accent2>
          <a:srgbClr val="3B4A61"/>
        </a:accent2>
        <a:accent3>
          <a:srgbClr val="FFFFFF"/>
        </a:accent3>
        <a:accent4>
          <a:srgbClr val="404040"/>
        </a:accent4>
        <a:accent5>
          <a:srgbClr val="ABABAC"/>
        </a:accent5>
        <a:accent6>
          <a:srgbClr val="354257"/>
        </a:accent6>
        <a:hlink>
          <a:srgbClr val="718CAC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1">
        <a:dk1>
          <a:srgbClr val="4D4D4D"/>
        </a:dk1>
        <a:lt1>
          <a:srgbClr val="FFFFFF"/>
        </a:lt1>
        <a:dk2>
          <a:srgbClr val="4D4D4D"/>
        </a:dk2>
        <a:lt2>
          <a:srgbClr val="303030"/>
        </a:lt2>
        <a:accent1>
          <a:srgbClr val="C6714B"/>
        </a:accent1>
        <a:accent2>
          <a:srgbClr val="7FC3C3"/>
        </a:accent2>
        <a:accent3>
          <a:srgbClr val="FFFFFF"/>
        </a:accent3>
        <a:accent4>
          <a:srgbClr val="404040"/>
        </a:accent4>
        <a:accent5>
          <a:srgbClr val="DFBBB1"/>
        </a:accent5>
        <a:accent6>
          <a:srgbClr val="72B0B0"/>
        </a:accent6>
        <a:hlink>
          <a:srgbClr val="5D5D5D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2">
        <a:dk1>
          <a:srgbClr val="4D4D4D"/>
        </a:dk1>
        <a:lt1>
          <a:srgbClr val="FFFFFF"/>
        </a:lt1>
        <a:dk2>
          <a:srgbClr val="4D4D4D"/>
        </a:dk2>
        <a:lt2>
          <a:srgbClr val="292929"/>
        </a:lt2>
        <a:accent1>
          <a:srgbClr val="4D4D4D"/>
        </a:accent1>
        <a:accent2>
          <a:srgbClr val="808080"/>
        </a:accent2>
        <a:accent3>
          <a:srgbClr val="FFFFFF"/>
        </a:accent3>
        <a:accent4>
          <a:srgbClr val="404040"/>
        </a:accent4>
        <a:accent5>
          <a:srgbClr val="B2B2B2"/>
        </a:accent5>
        <a:accent6>
          <a:srgbClr val="737373"/>
        </a:accent6>
        <a:hlink>
          <a:srgbClr val="969696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3">
        <a:dk1>
          <a:srgbClr val="4D4D4D"/>
        </a:dk1>
        <a:lt1>
          <a:srgbClr val="FFFFFF"/>
        </a:lt1>
        <a:dk2>
          <a:srgbClr val="4D4D4D"/>
        </a:dk2>
        <a:lt2>
          <a:srgbClr val="777777"/>
        </a:lt2>
        <a:accent1>
          <a:srgbClr val="969696"/>
        </a:accent1>
        <a:accent2>
          <a:srgbClr val="C0C0C0"/>
        </a:accent2>
        <a:accent3>
          <a:srgbClr val="FFFFFF"/>
        </a:accent3>
        <a:accent4>
          <a:srgbClr val="404040"/>
        </a:accent4>
        <a:accent5>
          <a:srgbClr val="C9C9C9"/>
        </a:accent5>
        <a:accent6>
          <a:srgbClr val="AEAEAE"/>
        </a:accent6>
        <a:hlink>
          <a:srgbClr val="CC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4">
        <a:dk1>
          <a:srgbClr val="4D4D4D"/>
        </a:dk1>
        <a:lt1>
          <a:srgbClr val="FFFFFF"/>
        </a:lt1>
        <a:dk2>
          <a:srgbClr val="4D4D4D"/>
        </a:dk2>
        <a:lt2>
          <a:srgbClr val="5E0000"/>
        </a:lt2>
        <a:accent1>
          <a:srgbClr val="E16A03"/>
        </a:accent1>
        <a:accent2>
          <a:srgbClr val="FCCB0B"/>
        </a:accent2>
        <a:accent3>
          <a:srgbClr val="FFFFFF"/>
        </a:accent3>
        <a:accent4>
          <a:srgbClr val="404040"/>
        </a:accent4>
        <a:accent5>
          <a:srgbClr val="EEB9AA"/>
        </a:accent5>
        <a:accent6>
          <a:srgbClr val="E4B809"/>
        </a:accent6>
        <a:hlink>
          <a:srgbClr val="CC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5">
        <a:dk1>
          <a:srgbClr val="111111"/>
        </a:dk1>
        <a:lt1>
          <a:srgbClr val="FFFFFF"/>
        </a:lt1>
        <a:dk2>
          <a:srgbClr val="4D4D4D"/>
        </a:dk2>
        <a:lt2>
          <a:srgbClr val="5E0000"/>
        </a:lt2>
        <a:accent1>
          <a:srgbClr val="E16A03"/>
        </a:accent1>
        <a:accent2>
          <a:srgbClr val="FCCB0B"/>
        </a:accent2>
        <a:accent3>
          <a:srgbClr val="FFFFFF"/>
        </a:accent3>
        <a:accent4>
          <a:srgbClr val="0D0D0D"/>
        </a:accent4>
        <a:accent5>
          <a:srgbClr val="EEB9AA"/>
        </a:accent5>
        <a:accent6>
          <a:srgbClr val="E4B809"/>
        </a:accent6>
        <a:hlink>
          <a:srgbClr val="CC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plate 16">
        <a:dk1>
          <a:srgbClr val="111111"/>
        </a:dk1>
        <a:lt1>
          <a:srgbClr val="FFFF00"/>
        </a:lt1>
        <a:dk2>
          <a:srgbClr val="4D4D4D"/>
        </a:dk2>
        <a:lt2>
          <a:srgbClr val="5E0000"/>
        </a:lt2>
        <a:accent1>
          <a:srgbClr val="E16A03"/>
        </a:accent1>
        <a:accent2>
          <a:srgbClr val="FCCB0B"/>
        </a:accent2>
        <a:accent3>
          <a:srgbClr val="FFFFAA"/>
        </a:accent3>
        <a:accent4>
          <a:srgbClr val="0D0D0D"/>
        </a:accent4>
        <a:accent5>
          <a:srgbClr val="EEB9AA"/>
        </a:accent5>
        <a:accent6>
          <a:srgbClr val="E4B809"/>
        </a:accent6>
        <a:hlink>
          <a:srgbClr val="CC0000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template-17</Template>
  <TotalTime>12413</TotalTime>
  <Words>2794</Words>
  <Application>Microsoft Office PowerPoint</Application>
  <PresentationFormat>Προβολή στην οθόνη (4:3)</PresentationFormat>
  <Paragraphs>1006</Paragraphs>
  <Slides>60</Slides>
  <Notes>60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Συνδέσεις</vt:lpstr>
      </vt:variant>
      <vt:variant>
        <vt:i4>88</vt:i4>
      </vt:variant>
      <vt:variant>
        <vt:lpstr>Τίτλοι διαφανειών</vt:lpstr>
      </vt:variant>
      <vt:variant>
        <vt:i4>60</vt:i4>
      </vt:variant>
    </vt:vector>
  </HeadingPairs>
  <TitlesOfParts>
    <vt:vector size="153" baseType="lpstr">
      <vt:lpstr>Arial</vt:lpstr>
      <vt:lpstr>Calibri</vt:lpstr>
      <vt:lpstr>굴림</vt:lpstr>
      <vt:lpstr>Verdana</vt:lpstr>
      <vt:lpstr>template-17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201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201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202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202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203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203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204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204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205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205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206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206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207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207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208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208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2016%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2016%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2010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2010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2011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2011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2012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2012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2013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2013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2014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2014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ΝΑΛΩΤΕΣ!%5bΕΠΕΞΕΡΓΑΣΙΑ%20ΑΠΟΤΕΛΕΣΜΑΤΩΝ%20ΒΑΡΟΜΕΤΡΟ%20ΕΒΕΘ_Μάρτιος_2023.xlsx%5dΚΑΤΑΝΑΛΩΤΕΣ%20Chart%2015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ΝΑΛΩΤΕΣ!%5bΕΠΕΞΕΡΓΑΣΙΑ%20ΑΠΟΤΕΛΕΣΜΑΤΩΝ%20ΒΑΡΟΜΕΤΡΟ%20ΕΒΕΘ_Σεπτέμβριος_2023.xlsx%5dΚΑΤΑΝΑΛΩΤΕΣ%20Chart%2015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ΒΙΟΜΗΧΑΝΙΕΣ!%5bΕΠΕΞΕΡΓΑΣΙΑ%20ΑΠΟΤΕΛΕΣΜΑΤΩΝ%20ΒΑΡΟΜΕΤΡΟ%20ΕΒΕΘ_Μάρτιος_2023.xlsx%5dΒΙΟΜΗΧΑΝΙΕΣ%205%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ΒΙΟΜΗΧΑΝΙΕΣ!%5bΕΠΕΞΕΡΓΑΣΙΑ%20ΑΠΟΤΕΛΕΣΜΑΤΩΝ%20ΒΑΡΟΜΕΤΡΟ%20ΕΒΕΘ_Σεπτέμβριος_2023.xlsx%5dΒΙΟΜΗΧΑΝΙΕΣ%205%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ΒΙΟΜΗΧΑΝΙΕΣ!%5bΕΠΕΞΕΡΓΑΣΙΑ%20ΑΠΟΤΕΛΕΣΜΑΤΩΝ%20ΒΑΡΟΜΕΤΡΟ%20ΕΒΕΘ_Μάρτιος_2023.xlsx%5dΒΙΟΜΗΧΑΝΙΕΣ%205%20-%20Γράφημα-1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ΒΙΟΜΗΧΑΝΙΕΣ!%5bΕΠΕΞΕΡΓΑΣΙΑ%20ΑΠΟΤΕΛΕΣΜΑΤΩΝ%20ΒΑΡΟΜΕΤΡΟ%20ΕΒΕΘ_Σεπτέμβριος_2023.xlsx%5dΒΙΟΜΗΧΑΝΙΕΣ%205%20-%20Γράφημα-1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ΒΙΟΜΗΧΑΝΙΕΣ!%5bΕΠΕΞΕΡΓΑΣΙΑ%20ΑΠΟΤΕΛΕΣΜΑΤΩΝ%20ΒΑΡΟΜΕΤΡΟ%20ΕΒΕΘ_Μάρτιος_2023.xlsx%5dΒΙΟΜΗΧΑΝΙΕΣ%205%20-%20Γράφημα-2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ΒΙΟΜΗΧΑΝΙΕΣ!%5bΕΠΕΞΕΡΓΑΣΙΑ%20ΑΠΟΤΕΛΕΣΜΑΤΩΝ%20ΒΑΡΟΜΕΤΡΟ%20ΕΒΕΘ_Σεπτέμβριος_2023.xlsx%5dΒΙΟΜΗΧΑΝΙΕΣ%205%20-%20Γράφημα-2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ΒΙΟΜΗΧΑΝΙΕΣ!%5bΕΠΕΞΕΡΓΑΣΙΑ%20ΑΠΟΤΕΛΕΣΜΑΤΩΝ%20ΒΑΡΟΜΕΤΡΟ%20ΕΒΕΘ_Μάρτιος_2023.xlsx%5dΒΙΟΜΗΧΑΝΙΕΣ%205%20-%20Γράφημα-3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ΒΙΟΜΗΧΑΝΙΕΣ!%5bΕΠΕΞΕΡΓΑΣΙΑ%20ΑΠΟΤΕΛΕΣΜΑΤΩΝ%20ΒΑΡΟΜΕΤΡΟ%20ΕΒΕΘ_Σεπτέμβριος_2023.xlsx%5dΒΙΟΜΗΧΑΝΙΕΣ%205%20-%20Γράφημα-3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ΒΙΟΜΗΧΑΝΙΕΣ!%5bΕΠΕΞΕΡΓΑΣΙΑ%20ΑΠΟΤΕΛΕΣΜΑΤΩΝ%20ΒΑΡΟΜΕΤΡΟ%20ΕΒΕΘ_Μάρτιος_2023.xlsx%5dΒΙΟΜΗΧΑΝΙΕΣ%209%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ΒΙΟΜΗΧΑΝΙΕΣ!%5bΕΠΕΞΕΡΓΑΣΙΑ%20ΑΠΟΤΕΛΕΣΜΑΤΩΝ%20ΒΑΡΟΜΕΤΡΟ%20ΕΒΕΘ_Σεπτέμβριος_2023.xlsx%5dΒΙΟΜΗΧΑΝΙΕΣ%209%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ΒΙΟΜΗΧΑΝΙΕΣ!%5bΕΠΕΞΕΡΓΑΣΙΑ%20ΑΠΟΤΕΛΕΣΜΑΤΩΝ%20ΒΑΡΟΜΕΤΡΟ%20ΕΒΕΘ_Μάρτιος_2023.xlsx%5dΒΙΟΜΗΧΑΝΙΕΣ%2010%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ΒΙΟΜΗΧΑΝΙΕΣ!%5bΕΠΕΞΕΡΓΑΣΙΑ%20ΑΠΟΤΕΛΕΣΜΑΤΩΝ%20ΒΑΡΟΜΕΤΡΟ%20ΕΒΕΘ_Σεπτέμβριος_2023.xlsx%5dΒΙΟΜΗΧΑΝΙΕΣ%2010%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ΒΙΟΜΗΧΑΝΙΕΣ!%5bΕΠΕΞΕΡΓΑΣΙΑ%20ΑΠΟΤΕΛΕΣΜΑΤΩΝ%20ΒΑΡΟΜΕΤΡΟ%20ΕΒΕΘ_Μάρτιος_2023.xlsx%5dΒΙΟΜΗΧΑΝΙΕΣ%2011%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ΒΙΟΜΗΧΑΝΙΕΣ!%5bΕΠΕΞΕΡΓΑΣΙΑ%20ΑΠΟΤΕΛΕΣΜΑΤΩΝ%20ΒΑΡΟΜΕΤΡΟ%20ΕΒΕΘ_Σεπτέμβριος_2023.xlsx%5dΒΙΟΜΗΧΑΝΙΕΣ%2011%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ΒΙΟΜΗΧΑΝΙΕΣ!%5bΕΠΕΞΕΡΓΑΣΙΑ%20ΑΠΟΤΕΛΕΣΜΑΤΩΝ%20ΒΑΡΟΜΕΤΡΟ%20ΕΒΕΘ_Μάρτιος_2023.xlsx%5dΒΙΟΜΗΧΑΝΙΕΣ%2012%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ΒΙΟΜΗΧΑΝΙΕΣ!%5bΕΠΕΞΕΡΓΑΣΙΑ%20ΑΠΟΤΕΛΕΣΜΑΤΩΝ%20ΒΑΡΟΜΕΤΡΟ%20ΕΒΕΘ_Σεπτέμβριος_2023.xlsx%5dΒΙΟΜΗΧΑΝΙΕΣ%2012%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ΒΙΟΜΗΧΑΝΙΕΣ!%5bΕΠΕΞΕΡΓΑΣΙΑ%20ΑΠΟΤΕΛΕΣΜΑΤΩΝ%20ΒΑΡΟΜΕΤΡΟ%20ΕΒΕΘ_Μάρτιος_2023.xlsx%5dΒΙΟΜΗΧΑΝΙΕΣ%2014%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ΒΙΟΜΗΧΑΝΙΕΣ!%5bΕΠΕΞΕΡΓΑΣΙΑ%20ΑΠΟΤΕΛΕΣΜΑΤΩΝ%20ΒΑΡΟΜΕΤΡΟ%20ΕΒΕΘ_Σεπτέμβριος_2023.xlsx%5dΒΙΟΜΗΧΑΝΙΕΣ%2014%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ΒΙΟΜΗΧΑΝΙΕΣ!%5bΕΠΕΞΕΡΓΑΣΙΑ%20ΑΠΟΤΕΛΕΣΜΑΤΩΝ%20ΒΑΡΟΜΕΤΡΟ%20ΕΒΕΘ_Μάρτιος_2023.xlsx%5dΒΙΟΜΗΧΑΝΙΕΣ%2013%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ΒΙΟΜΗΧΑΝΙΕΣ!%5bΕΠΕΞΕΡΓΑΣΙΑ%20ΑΠΟΤΕΛΕΣΜΑΤΩΝ%20ΒΑΡΟΜΕΤΡΟ%20ΕΒΕΘ_Σεπτέμβριος_2023.xlsx%5dΒΙΟΜΗΧΑΝΙΕΣ%2013%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ΒΙΟΜΗΧΑΝΙΕΣ!%5bΕΠΕΞΕΡΓΑΣΙΑ%20ΑΠΟΤΕΛΕΣΜΑΤΩΝ%20ΒΑΡΟΜΕΤΡΟ%20ΕΒΕΘ_Μάρτιος_2023.xlsx%5dΒΙΟΜΗΧΑΝΙΕΣ%2015%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ΒΙΟΜΗΧΑΝΙΕΣ!%5bΕΠΕΞΕΡΓΑΣΙΑ%20ΑΠΟΤΕΛΕΣΜΑΤΩΝ%20ΒΑΡΟΜΕΤΡΟ%20ΕΒΕΘ_Σεπτέμβριος_2023.xlsx%5dΒΙΟΜΗΧΑΝΙΕΣ%2015%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ΥΠΗΡΕΣΙΕΣ!%5bΕΠΕΞΕΡΓΑΣΙΑ%20ΑΠΟΤΕΛΕΣΜΑΤΩΝ%20ΒΑΡΟΜΕΤΡΟ%20ΕΒΕΘ_Μάρτιος_2023.xlsx%5dΥΠΗΡΕΣΙΕΣ%208%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ΥΠΗΡΕΣΙΕΣ!%5bΕΠΕΞΕΡΓΑΣΙΑ%20ΑΠΟΤΕΛΕΣΜΑΤΩΝ%20ΒΑΡΟΜΕΤΡΟ%20ΕΒΕΘ_Σεπτέμβριος_2023.xlsx%5dΥΠΗΡΕΣΙΕΣ%208%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ΥΠΗΡΕΣΙΕΣ!%5bΕΠΕΞΕΡΓΑΣΙΑ%20ΑΠΟΤΕΛΕΣΜΑΤΩΝ%20ΒΑΡΟΜΕΤΡΟ%20ΕΒΕΘ_Μάρτιος_2023.xlsx%5dΥΠΗΡΕΣΙΕΣ%202%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ΥΠΗΡΕΣΙΕΣ!%5bΕΠΕΞΕΡΓΑΣΙΑ%20ΑΠΟΤΕΛΕΣΜΑΤΩΝ%20ΒΑΡΟΜΕΤΡΟ%20ΕΒΕΘ_Σεπτέμβριος_2023.xlsx%5dΥΠΗΡΕΣΙΕΣ%202%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ΥΠΗΡΕΣΙΕΣ!%5bΕΠΕΞΕΡΓΑΣΙΑ%20ΑΠΟΤΕΛΕΣΜΑΤΩΝ%20ΒΑΡΟΜΕΤΡΟ%20ΕΒΕΘ_Μάρτιος_2023.xlsx%5dΥΠΗΡΕΣΙΕΣ%204%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ΥΠΗΡΕΣΙΕΣ!%5bΕΠΕΞΕΡΓΑΣΙΑ%20ΑΠΟΤΕΛΕΣΜΑΤΩΝ%20ΒΑΡΟΜΕΤΡΟ%20ΕΒΕΘ_Σεπτέμβριος_2023.xlsx%5dΥΠΗΡΕΣΙΕΣ%204%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ΥΠΗΡΕΣΙΕΣ!%5bΕΠΕΞΕΡΓΑΣΙΑ%20ΑΠΟΤΕΛΕΣΜΑΤΩΝ%20ΒΑΡΟΜΕΤΡΟ%20ΕΒΕΘ_Μάρτιος_2023.xlsx%5dΥΠΗΡΕΣΙΕΣ%2012%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ΥΠΗΡΕΣΙΕΣ!%5bΕΠΕΞΕΡΓΑΣΙΑ%20ΑΠΟΤΕΛΕΣΜΑΤΩΝ%20ΒΑΡΟΜΕΤΡΟ%20ΕΒΕΘ_Σεπτέμβριος_2023.xlsx%5dΥΠΗΡΕΣΙΕΣ%2012%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ΥΠΗΡΕΣΙΕΣ!%5bΕΠΕΞΕΡΓΑΣΙΑ%20ΑΠΟΤΕΛΕΣΜΑΤΩΝ%20ΒΑΡΟΜΕΤΡΟ%20ΕΒΕΘ_Μάρτιος_2023.xlsx%5dΥΠΗΡΕΣΙΕΣ%2013%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ΥΠΗΡΕΣΙΕΣ!%5bΕΠΕΞΕΡΓΑΣΙΑ%20ΑΠΟΤΕΛΕΣΜΑΤΩΝ%20ΒΑΡΟΜΕΤΡΟ%20ΕΒΕΘ_Σεπτέμβριος_2023.xlsx%5dΥΠΗΡΕΣΙΕΣ%2013%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ΥΠΗΡΕΣΙΕΣ!%5bΕΠΕΞΕΡΓΑΣΙΑ%20ΑΠΟΤΕΛΕΣΜΑΤΩΝ%20ΒΑΡΟΜΕΤΡΟ%20ΕΒΕΘ_Μάρτιος_2023.xlsx%5dΥΠΗΡΕΣΙΕΣ%2014%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ΥΠΗΡΕΣΙΕΣ!%5bΕΠΕΞΕΡΓΑΣΙΑ%20ΑΠΟΤΕΛΕΣΜΑΤΩΝ%20ΒΑΡΟΜΕΤΡΟ%20ΕΒΕΘ_Σεπτέμβριος_2023.xlsx%5dΥΠΗΡΕΣΙΕΣ%2014%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ΥΠΗΡΕΣΙΕΣ!%5bΕΠΕΞΕΡΓΑΣΙΑ%20ΑΠΟΤΕΛΕΣΜΑΤΩΝ%20ΒΑΡΟΜΕΤΡΟ%20ΕΒΕΘ_Μάρτιος_2023.xlsx%5dΥΠΗΡΕΣΙΕΣ%2017%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ΥΠΗΡΕΣΙΕΣ!%5bΕΠΕΞΕΡΓΑΣΙΑ%20ΑΠΟΤΕΛΕΣΜΑΤΩΝ%20ΒΑΡΟΜΕΤΡΟ%20ΕΒΕΘ_Σεπτέμβριος_2023.xlsx%5dΥΠΗΡΕΣΙΕΣ%2017%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ΕΜΠΟΡΙΚΕΣ!%5bΕΠΕΞΕΡΓΑΣΙΑ%20ΑΠΟΤΕΛΕΣΜΑΤΩΝ%20ΒΑΡΟΜΕΤΡΟ%20ΕΒΕΘ_Μάρτιος_2023.xlsx%5dΕΜΠΟΡΙΚΕΣ%201%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ΕΜΠΟΡΙΚΕΣ!%5bΕΠΕΞΕΡΓΑΣΙΑ%20ΑΠΟΤΕΛΕΣΜΑΤΩΝ%20ΒΑΡΟΜΕΤΡΟ%20ΕΒΕΘ_Σεπτέμβριος_2023.xlsx%5dΕΜΠΟΡΙΚΕΣ%201%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ΕΜΠΟΡΙΚΕΣ!%5bΕΠΕΞΕΡΓΑΣΙΑ%20ΑΠΟΤΕΛΕΣΜΑΤΩΝ%20ΒΑΡΟΜΕΤΡΟ%20ΕΒΕΘ_Μάρτιος_2023.xlsx%5dΕΜΠΟΡΙΚΕΣ%201%20-%20Γράφημα-1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ΕΜΠΟΡΙΚΕΣ!%5bΕΠΕΞΕΡΓΑΣΙΑ%20ΑΠΟΤΕΛΕΣΜΑΤΩΝ%20ΒΑΡΟΜΕΤΡΟ%20ΕΒΕΘ_Σεπτέμβριος_2023.xlsx%5dΕΜΠΟΡΙΚΕΣ%201%20-%20Γράφημα-1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ΕΜΠΟΡΙΚΕΣ!%5bΕΠΕΞΕΡΓΑΣΙΑ%20ΑΠΟΤΕΛΕΣΜΑΤΩΝ%20ΒΑΡΟΜΕΤΡΟ%20ΕΒΕΘ_Μάρτιος_2023.xlsx%5dΕΜΠΟΡΙΚΕΣ%203%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ΕΜΠΟΡΙΚΕΣ!%5bΕΠΕΞΕΡΓΑΣΙΑ%20ΑΠΟΤΕΛΕΣΜΑΤΩΝ%20ΒΑΡΟΜΕΤΡΟ%20ΕΒΕΘ_Σεπτέμβριος_2023.xlsx%5dΕΜΠΟΡΙΚΕΣ%203%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ΕΜΠΟΡΙΚΕΣ!%5bΕΠΕΞΕΡΓΑΣΙΑ%20ΑΠΟΤΕΛΕΣΜΑΤΩΝ%20ΒΑΡΟΜΕΤΡΟ%20ΕΒΕΘ_Μάρτιος_2023.xlsx%5dΕΜΠΟΡΙΚΕΣ%204%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ΕΜΠΟΡΙΚΕΣ!%5bΕΠΕΞΕΡΓΑΣΙΑ%20ΑΠΟΤΕΛΕΣΜΑΤΩΝ%20ΒΑΡΟΜΕΤΡΟ%20ΕΒΕΘ_Σεπτέμβριος_2023.xlsx%5dΕΜΠΟΡΙΚΕΣ%204%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ΕΜΠΟΡΙΚΕΣ!%5bΕΠΕΞΕΡΓΑΣΙΑ%20ΑΠΟΤΕΛΕΣΜΑΤΩΝ%20ΒΑΡΟΜΕΤΡΟ%20ΕΒΕΘ_Μάρτιος_2023.xlsx%5dΕΜΠΟΡΙΚΕΣ%205%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ΕΜΠΟΡΙΚΕΣ!%5bΕΠΕΞΕΡΓΑΣΙΑ%20ΑΠΟΤΕΛΕΣΜΑΤΩΝ%20ΒΑΡΟΜΕΤΡΟ%20ΕΒΕΘ_Σεπτέμβριος_2023.xlsx%5dΕΜΠΟΡΙΚΕΣ%205%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ΕΜΠΟΡΙΚΕΣ!%5bΕΠΕΞΕΡΓΑΣΙΑ%20ΑΠΟΤΕΛΕΣΜΑΤΩΝ%20ΒΑΡΟΜΕΤΡΟ%20ΕΒΕΘ_Μάρτιος_2023.xlsx%5dΕΜΠΟΡΙΚΕΣ%207%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ΕΜΠΟΡΙΚΕΣ!%5bΕΠΕΞΕΡΓΑΣΙΑ%20ΑΠΟΤΕΛΕΣΜΑΤΩΝ%20ΒΑΡΟΜΕΤΡΟ%20ΕΒΕΘ_Σεπτέμβριος_2023.xlsx%5dΕΜΠΟΡΙΚΕΣ%207%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ΣΚΕΥΑΣΤΙΚΕΣ!%5bΕΠΕΞΕΡΓΑΣΙΑ%20ΑΠΟΤΕΛΕΣΜΑΤΩΝ%20ΒΑΡΟΜΕΤΡΟ%20ΕΒΕΘ_Μάρτιος_2023.xlsx%5dΚΑΤΑΣΚΕΥΑΣΤΙΚΕΣ%201%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ΣΚΕΥΑΣΤΙΚΕΣ!%5bΕΠΕΞΕΡΓΑΣΙΑ%20ΑΠΟΤΕΛΕΣΜΑΤΩΝ%20ΒΑΡΟΜΕΤΡΟ%20ΕΒΕΘ_Σεπτέμβριος_2023.xlsx%5dΚΑΤΑΣΚΕΥΑΣΤΙΚΕΣ%201%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ΣΚΕΥΑΣΤΙΚΕΣ!%5bΕΠΕΞΕΡΓΑΣΙΑ%20ΑΠΟΤΕΛΕΣΜΑΤΩΝ%20ΒΑΡΟΜΕΤΡΟ%20ΕΒΕΘ_Μάρτιος_2023.xlsx%5dΚΑΤΑΣΚΕΥΑΣΤΙΚΕΣ%203%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ΣΚΕΥΑΣΤΙΚΕΣ!%5bΕΠΕΞΕΡΓΑΣΙΑ%20ΑΠΟΤΕΛΕΣΜΑΤΩΝ%20ΒΑΡΟΜΕΤΡΟ%20ΕΒΕΘ_Σεπτέμβριος_2023.xlsx%5dΚΑΤΑΣΚΕΥΑΣΤΙΚΕΣ%203%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ΣΚΕΥΑΣΤΙΚΕΣ!%5bΕΠΕΞΕΡΓΑΣΙΑ%20ΑΠΟΤΕΛΕΣΜΑΤΩΝ%20ΒΑΡΟΜΕΤΡΟ%20ΕΒΕΘ_Μάρτιος_2023.xlsx%5dΚΑΤΑΣΚΕΥΑΣΤΙΚΕΣ%201%20-%20Γράφημα-1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ΣΚΕΥΑΣΤΙΚΕΣ!%5bΕΠΕΞΕΡΓΑΣΙΑ%20ΑΠΟΤΕΛΕΣΜΑΤΩΝ%20ΒΑΡΟΜΕΤΡΟ%20ΕΒΕΘ_Σεπτέμβριος_2023.xlsx%5dΚΑΤΑΣΚΕΥΑΣΤΙΚΕΣ%201%20-%20Γράφημα-1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ΣΚΕΥΑΣΤΙΚΕΣ!%5bΕΠΕΞΕΡΓΑΣΙΑ%20ΑΠΟΤΕΛΕΣΜΑΤΩΝ%20ΒΑΡΟΜΕΤΡΟ%20ΕΒΕΘ_Μάρτιος_2023.xlsx%5dΚΑΤΑΣΚΕΥΑΣΤΙΚΕΣ%205%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ΣΚΕΥΑΣΤΙΚΕΣ!%5bΕΠΕΞΕΡΓΑΣΙΑ%20ΑΠΟΤΕΛΕΣΜΑΤΩΝ%20ΒΑΡΟΜΕΤΡΟ%20ΕΒΕΘ_Σεπτέμβριος_2023.xlsx%5dΚΑΤΑΣΚΕΥΑΣΤΙΚΕΣ%205%20-%20Γράφημα</vt:lpstr>
      <vt:lpstr>file:///\\PALMOSANALYSIS\Data\Palmos%20Analysis\PrimoQ\ΕΒΕΘ\ΒΑΡΟΜΕΤΡΟ%20ΕΒΕΘ\Βαρόμετρο%20ΕΒΕΘ%20-%20Μάρτιος%202023\ΕΠΕΞΕΡΓΑΣΙΑ%20ΑΠΟΤΕΛΕΣΜΑΤΩΝ%20ΒΑΡΟΜΕΤΡΟ%20ΕΒΕΘ_Μάρτιος_2023.xlsx!ΚΑΤΑΣΚΕΥΑΣΤΙΚΕΣ!%5bΕΠΕΞΕΡΓΑΣΙΑ%20ΑΠΟΤΕΛΕΣΜΑΤΩΝ%20ΒΑΡΟΜΕΤΡΟ%20ΕΒΕΘ_Μάρτιος_2023.xlsx%5dΚΑΤΑΣΚΕΥΑΣΤΙΚΕΣ%206%20-%20Γράφημα</vt:lpstr>
      <vt:lpstr>file:///\\PALMOSANALYSIS\Data\Palmos%20Analysis\PrimoQ\ΕΒΕΘ\ΒΑΡΟΜΕΤΡΟ%20ΕΒΕΘ\Βαρόμετρο%20ΕΒΕΘ%20-%20Σεπτέμβριος%202023\ΑΠΟΤΕΛΕΣΜΑΤΑ\ΕΠΕΞΕΡΓΑΣΙΑ%20ΑΠΟΤΕΛΕΣΜΑΤΩΝ%20ΒΑΡΟΜΕΤΡΟ%20ΕΒΕΘ_Σεπτέμβριος_2023.xlsx!ΚΑΤΑΣΚΕΥΑΣΤΙΚΕΣ!%5bΕΠΕΞΕΡΓΑΣΙΑ%20ΑΠΟΤΕΛΕΣΜΑΤΩΝ%20ΒΑΡΟΜΕΤΡΟ%20ΕΒΕΘ_Σεπτέμβριος_2023.xlsx%5dΚΑΤΑΣΚΕΥΑΣΤΙΚΕΣ%206%20-%20Γράφημα</vt:lpstr>
      <vt:lpstr>Βαρόμετρο ΕΒΕΘ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Βαρόμετρο ΕΒΕΘ</dc:title>
  <dc:creator>User-Direct-Palmos</dc:creator>
  <cp:lastModifiedBy>user</cp:lastModifiedBy>
  <cp:revision>3769</cp:revision>
  <dcterms:created xsi:type="dcterms:W3CDTF">2009-03-30T09:42:08Z</dcterms:created>
  <dcterms:modified xsi:type="dcterms:W3CDTF">2023-10-16T07:04:36Z</dcterms:modified>
</cp:coreProperties>
</file>