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6" r:id="rId2"/>
    <p:sldId id="266" r:id="rId3"/>
    <p:sldId id="410" r:id="rId4"/>
    <p:sldId id="411" r:id="rId5"/>
    <p:sldId id="412" r:id="rId6"/>
    <p:sldId id="415" r:id="rId7"/>
    <p:sldId id="419" r:id="rId8"/>
    <p:sldId id="267" r:id="rId9"/>
    <p:sldId id="268" r:id="rId10"/>
    <p:sldId id="424" r:id="rId11"/>
    <p:sldId id="425" r:id="rId12"/>
    <p:sldId id="428" r:id="rId13"/>
    <p:sldId id="430" r:id="rId14"/>
    <p:sldId id="431" r:id="rId15"/>
    <p:sldId id="434" r:id="rId16"/>
    <p:sldId id="306" r:id="rId17"/>
    <p:sldId id="437" r:id="rId18"/>
    <p:sldId id="438" r:id="rId19"/>
    <p:sldId id="439" r:id="rId20"/>
    <p:sldId id="442" r:id="rId21"/>
    <p:sldId id="443" r:id="rId22"/>
    <p:sldId id="314" r:id="rId23"/>
    <p:sldId id="444" r:id="rId24"/>
    <p:sldId id="446" r:id="rId25"/>
    <p:sldId id="448" r:id="rId26"/>
    <p:sldId id="449" r:id="rId27"/>
    <p:sldId id="450" r:id="rId28"/>
    <p:sldId id="322" r:id="rId29"/>
    <p:sldId id="451" r:id="rId30"/>
    <p:sldId id="452" r:id="rId31"/>
    <p:sldId id="454" r:id="rId32"/>
    <p:sldId id="455" r:id="rId33"/>
    <p:sldId id="328" r:id="rId34"/>
    <p:sldId id="459" r:id="rId35"/>
    <p:sldId id="458" r:id="rId36"/>
    <p:sldId id="460" r:id="rId37"/>
    <p:sldId id="461" r:id="rId38"/>
    <p:sldId id="463" r:id="rId39"/>
    <p:sldId id="462" r:id="rId40"/>
    <p:sldId id="464" r:id="rId41"/>
    <p:sldId id="465" r:id="rId42"/>
    <p:sldId id="467" r:id="rId43"/>
    <p:sldId id="468" r:id="rId44"/>
    <p:sldId id="472" r:id="rId45"/>
    <p:sldId id="473" r:id="rId46"/>
    <p:sldId id="474" r:id="rId47"/>
    <p:sldId id="475" r:id="rId48"/>
    <p:sldId id="477" r:id="rId49"/>
    <p:sldId id="476" r:id="rId50"/>
    <p:sldId id="478" r:id="rId51"/>
    <p:sldId id="479" r:id="rId52"/>
    <p:sldId id="480" r:id="rId53"/>
    <p:sldId id="481" r:id="rId54"/>
    <p:sldId id="482" r:id="rId55"/>
    <p:sldId id="483" r:id="rId56"/>
    <p:sldId id="484" r:id="rId57"/>
    <p:sldId id="486" r:id="rId58"/>
    <p:sldId id="487" r:id="rId59"/>
    <p:sldId id="488" r:id="rId60"/>
    <p:sldId id="489" r:id="rId61"/>
    <p:sldId id="490" r:id="rId62"/>
    <p:sldId id="491" r:id="rId63"/>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3" d="100"/>
          <a:sy n="113" d="100"/>
        </p:scale>
        <p:origin x="-15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_________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_________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_________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_________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________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_________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_________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______________Microsoft_Office_Excel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rgbClr val="FF0000"/>
            </a:solidFill>
            <a:ln>
              <a:noFill/>
            </a:ln>
            <a:effectLst/>
            <a:sp3d/>
          </c:spPr>
          <c:dPt>
            <c:idx val="0"/>
            <c:spPr>
              <a:solidFill>
                <a:srgbClr val="C00000"/>
              </a:solidFill>
              <a:ln>
                <a:noFill/>
              </a:ln>
              <a:effectLst/>
              <a:sp3d/>
            </c:spPr>
            <c:extLst xmlns:c16r2="http://schemas.microsoft.com/office/drawing/2015/06/chart">
              <c:ext xmlns:c16="http://schemas.microsoft.com/office/drawing/2014/chart" uri="{C3380CC4-5D6E-409C-BE32-E72D297353CC}">
                <c16:uniqueId val="{00000001-E098-4467-90DF-53CC89AEFEB4}"/>
              </c:ext>
            </c:extLst>
          </c:dPt>
          <c:dPt>
            <c:idx val="12"/>
            <c:spPr>
              <a:solidFill>
                <a:schemeClr val="accent3">
                  <a:lumMod val="20000"/>
                  <a:lumOff val="80000"/>
                </a:schemeClr>
              </a:solidFill>
              <a:ln>
                <a:noFill/>
              </a:ln>
              <a:effectLst/>
              <a:sp3d/>
            </c:spPr>
            <c:extLst xmlns:c16r2="http://schemas.microsoft.com/office/drawing/2015/06/chart">
              <c:ext xmlns:c16="http://schemas.microsoft.com/office/drawing/2014/chart" uri="{C3380CC4-5D6E-409C-BE32-E72D297353CC}">
                <c16:uniqueId val="{00000002-E098-4467-90DF-53CC89AEFEB4}"/>
              </c:ext>
            </c:extLst>
          </c:dPt>
          <c:dPt>
            <c:idx val="13"/>
            <c:spPr>
              <a:solidFill>
                <a:srgbClr val="0070C0"/>
              </a:solidFill>
              <a:ln>
                <a:noFill/>
              </a:ln>
              <a:effectLst/>
              <a:sp3d/>
            </c:spPr>
            <c:extLst xmlns:c16r2="http://schemas.microsoft.com/office/drawing/2015/06/chart">
              <c:ext xmlns:c16="http://schemas.microsoft.com/office/drawing/2014/chart" uri="{C3380CC4-5D6E-409C-BE32-E72D297353CC}">
                <c16:uniqueId val="{00000003-E098-4467-90DF-53CC89AEFEB4}"/>
              </c:ext>
            </c:extLst>
          </c:dPt>
          <c:dPt>
            <c:idx val="14"/>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4-E098-4467-90DF-53CC89AEFEB4}"/>
              </c:ext>
            </c:extLst>
          </c:dPt>
          <c:dLbls>
            <c:spPr>
              <a:noFill/>
              <a:ln>
                <a:noFill/>
              </a:ln>
              <a:effectLst/>
            </c:spPr>
            <c:txPr>
              <a:bodyPr wrap="square" lIns="38100" tIns="19050" rIns="38100" bIns="19050" anchor="ctr">
                <a:spAutoFit/>
              </a:bodyPr>
              <a:lstStyle/>
              <a:p>
                <a:pPr>
                  <a:defRPr sz="1400" b="1"/>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'EXTRA ΕΠΙΧΕΙΡΗΣΕΩΝ '!$B$98:$B$112</c:f>
              <c:strCache>
                <c:ptCount val="15"/>
                <c:pt idx="0">
                  <c:v>Υψηλό κόστος φορολογίας</c:v>
                </c:pt>
                <c:pt idx="1">
                  <c:v>Υψηλό κόστος ενέργειας/καυσίμων</c:v>
                </c:pt>
                <c:pt idx="2">
                  <c:v>Υψηλό κόστος πρώτων υλών/προϊόντων</c:v>
                </c:pt>
                <c:pt idx="3">
                  <c:v>Γραφειοκρατία/Διαδικασίες συναλλαγής με το δημόσιο</c:v>
                </c:pt>
                <c:pt idx="4">
                  <c:v>Περιορισμένη ζήτηση</c:v>
                </c:pt>
                <c:pt idx="5">
                  <c:v>Ρευστότητα</c:v>
                </c:pt>
                <c:pt idx="6">
                  <c:v>Υψηλό μη μισθολογικό κόστος (ασφαλιστικές εισφορές)</c:v>
                </c:pt>
                <c:pt idx="7">
                  <c:v>Υψηλό κόστος (επιτόκιο) δανεισμού</c:v>
                </c:pt>
                <c:pt idx="8">
                  <c:v>Υψηλό μισθολογικό κόστος</c:v>
                </c:pt>
                <c:pt idx="9">
                  <c:v>Σημαντικές επισφάλειες πελατών</c:v>
                </c:pt>
                <c:pt idx="10">
                  <c:v>Αδυναμία πρόσβασης στον τραπεζικό δανεισμό</c:v>
                </c:pt>
                <c:pt idx="11">
                  <c:v>Ληξιπρόθεσμες φορολογικές/ασφαλιστικές υποχρεώσεις</c:v>
                </c:pt>
                <c:pt idx="12">
                  <c:v>Άλλο (διευκρινίστε)</c:v>
                </c:pt>
                <c:pt idx="13">
                  <c:v>Κανένα από τα παραπάνω (αυθόρμητα)</c:v>
                </c:pt>
                <c:pt idx="14">
                  <c:v>ΔΓ/ΔΑ</c:v>
                </c:pt>
              </c:strCache>
            </c:strRef>
          </c:cat>
          <c:val>
            <c:numRef>
              <c:f>'EXTRA ΕΠΙΧΕΙΡΗΣΕΩΝ '!$E$98:$E$112</c:f>
              <c:numCache>
                <c:formatCode>0%</c:formatCode>
                <c:ptCount val="15"/>
                <c:pt idx="0">
                  <c:v>0.40877914951989031</c:v>
                </c:pt>
                <c:pt idx="1">
                  <c:v>0.26886145404663925</c:v>
                </c:pt>
                <c:pt idx="2">
                  <c:v>0.21947873799725676</c:v>
                </c:pt>
                <c:pt idx="3">
                  <c:v>0.16049382716049407</c:v>
                </c:pt>
                <c:pt idx="4">
                  <c:v>0.15089163237311384</c:v>
                </c:pt>
                <c:pt idx="5">
                  <c:v>0.1152263374485599</c:v>
                </c:pt>
                <c:pt idx="6">
                  <c:v>0.10562414266118</c:v>
                </c:pt>
                <c:pt idx="7">
                  <c:v>0.10288065843621415</c:v>
                </c:pt>
                <c:pt idx="8">
                  <c:v>9.465020576131708E-2</c:v>
                </c:pt>
                <c:pt idx="9">
                  <c:v>5.7613168724279795E-2</c:v>
                </c:pt>
                <c:pt idx="10">
                  <c:v>5.2126200274348493E-2</c:v>
                </c:pt>
                <c:pt idx="11">
                  <c:v>3.429355281207138E-2</c:v>
                </c:pt>
                <c:pt idx="12">
                  <c:v>6.03566529492457E-2</c:v>
                </c:pt>
                <c:pt idx="13">
                  <c:v>1.2345679012345696E-2</c:v>
                </c:pt>
                <c:pt idx="14">
                  <c:v>9.6021947873799855E-3</c:v>
                </c:pt>
              </c:numCache>
            </c:numRef>
          </c:val>
          <c:extLst xmlns:c16r2="http://schemas.microsoft.com/office/drawing/2015/06/chart">
            <c:ext xmlns:c16="http://schemas.microsoft.com/office/drawing/2014/chart" uri="{C3380CC4-5D6E-409C-BE32-E72D297353CC}">
              <c16:uniqueId val="{00000000-E098-4467-90DF-53CC89AEFEB4}"/>
            </c:ext>
          </c:extLst>
        </c:ser>
        <c:shape val="box"/>
        <c:axId val="141081984"/>
        <c:axId val="141083776"/>
        <c:axId val="0"/>
      </c:bar3DChart>
      <c:catAx>
        <c:axId val="141081984"/>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1" i="1" u="none" strike="noStrike" kern="1200" baseline="0">
                <a:solidFill>
                  <a:schemeClr val="tx1"/>
                </a:solidFill>
                <a:latin typeface="+mn-lt"/>
                <a:ea typeface="+mn-ea"/>
                <a:cs typeface="+mn-cs"/>
              </a:defRPr>
            </a:pPr>
            <a:endParaRPr lang="el-GR"/>
          </a:p>
        </c:txPr>
        <c:crossAx val="141083776"/>
        <c:crosses val="autoZero"/>
        <c:auto val="1"/>
        <c:lblAlgn val="ctr"/>
        <c:lblOffset val="100"/>
      </c:catAx>
      <c:valAx>
        <c:axId val="141083776"/>
        <c:scaling>
          <c:orientation val="minMax"/>
        </c:scaling>
        <c:delete val="1"/>
        <c:axPos val="t"/>
        <c:numFmt formatCode="0%" sourceLinked="1"/>
        <c:majorTickMark val="none"/>
        <c:tickLblPos val="none"/>
        <c:crossAx val="14108198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6232449099202552E-2"/>
          <c:y val="0.18617125033283891"/>
          <c:w val="0.82753510180159517"/>
          <c:h val="0.78997633991403249"/>
        </c:manualLayout>
      </c:layout>
      <c:pie3DChart>
        <c:varyColors val="1"/>
        <c:ser>
          <c:idx val="0"/>
          <c:order val="0"/>
          <c:dPt>
            <c:idx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5F3A-4A1B-994A-B199D78B2F71}"/>
              </c:ext>
            </c:extLst>
          </c:dPt>
          <c:dPt>
            <c:idx val="1"/>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5F3A-4A1B-994A-B199D78B2F71}"/>
              </c:ext>
            </c:extLst>
          </c:dPt>
          <c:dPt>
            <c:idx val="2"/>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5F3A-4A1B-994A-B199D78B2F71}"/>
              </c:ext>
            </c:extLst>
          </c:dPt>
          <c:dPt>
            <c:idx val="3"/>
            <c:spPr>
              <a:solidFill>
                <a:srgbClr val="FF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5F3A-4A1B-994A-B199D78B2F71}"/>
              </c:ext>
            </c:extLst>
          </c:dPt>
          <c:dPt>
            <c:idx val="4"/>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5F3A-4A1B-994A-B199D78B2F71}"/>
              </c:ext>
            </c:extLst>
          </c:dPt>
          <c:dPt>
            <c:idx val="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5F3A-4A1B-994A-B199D78B2F71}"/>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dLbl>
              <c:idx val="1"/>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dLbl>
              <c:idx val="3"/>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dLbl>
              <c:idx val="4"/>
              <c:layout>
                <c:manualLayout>
                  <c:x val="-4.1900977772978486E-2"/>
                  <c:y val="-4.1910924827797021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5F3A-4A1B-994A-B199D78B2F71}"/>
                </c:ext>
              </c:extLst>
            </c:dLbl>
            <c:dLbl>
              <c:idx val="5"/>
              <c:layout>
                <c:manualLayout>
                  <c:x val="7.1963317679136413E-2"/>
                  <c:y val="-4.1910924827797021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5F3A-4A1B-994A-B199D78B2F71}"/>
                </c:ext>
              </c:extLst>
            </c:dLbl>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ΞΕΝΟΔΟΧΕΙΑ!$B$68:$B$73</c:f>
              <c:strCache>
                <c:ptCount val="6"/>
                <c:pt idx="0">
                  <c:v>Πολύ καλύτερη</c:v>
                </c:pt>
                <c:pt idx="1">
                  <c:v>Αρκετά καλύτερη</c:v>
                </c:pt>
                <c:pt idx="2">
                  <c:v>Ούτε καλύτερη/Ούτε χειρότερη</c:v>
                </c:pt>
                <c:pt idx="3">
                  <c:v>Αρκετά χειρότερη</c:v>
                </c:pt>
                <c:pt idx="4">
                  <c:v>Πολύ χειρότερη</c:v>
                </c:pt>
                <c:pt idx="5">
                  <c:v>ΔΞ/ΔΑ</c:v>
                </c:pt>
              </c:strCache>
            </c:strRef>
          </c:cat>
          <c:val>
            <c:numRef>
              <c:f>ΞΕΝΟΔΟΧΕΙΑ!$D$68:$D$73</c:f>
              <c:numCache>
                <c:formatCode>0%</c:formatCode>
                <c:ptCount val="6"/>
                <c:pt idx="0">
                  <c:v>0.26</c:v>
                </c:pt>
                <c:pt idx="1">
                  <c:v>0.14000000000000001</c:v>
                </c:pt>
                <c:pt idx="2">
                  <c:v>0.38000000000000045</c:v>
                </c:pt>
                <c:pt idx="3">
                  <c:v>0.2</c:v>
                </c:pt>
                <c:pt idx="4">
                  <c:v>2.0000000000000011E-2</c:v>
                </c:pt>
                <c:pt idx="5">
                  <c:v>0</c:v>
                </c:pt>
              </c:numCache>
            </c:numRef>
          </c:val>
          <c:extLst xmlns:c16r2="http://schemas.microsoft.com/office/drawing/2015/06/chart">
            <c:ext xmlns:c16="http://schemas.microsoft.com/office/drawing/2014/chart" uri="{C3380CC4-5D6E-409C-BE32-E72D297353CC}">
              <c16:uniqueId val="{0000000C-5F3A-4A1B-994A-B199D78B2F71}"/>
            </c:ext>
          </c:extLst>
        </c:ser>
        <c:dLbls>
          <c:showCatName val="1"/>
          <c:showPercent val="1"/>
        </c:dLbls>
      </c:pie3D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l-GR"/>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rgbClr val="0070C0"/>
            </a:solidFill>
            <a:ln>
              <a:noFill/>
            </a:ln>
            <a:effectLst/>
            <a:sp3d/>
          </c:spPr>
          <c:dPt>
            <c:idx val="5"/>
            <c:spPr>
              <a:solidFill>
                <a:srgbClr val="002060"/>
              </a:solidFill>
              <a:ln>
                <a:noFill/>
              </a:ln>
              <a:effectLst/>
              <a:sp3d/>
            </c:spPr>
            <c:extLst xmlns:c16r2="http://schemas.microsoft.com/office/drawing/2015/06/chart">
              <c:ext xmlns:c16="http://schemas.microsoft.com/office/drawing/2014/chart" uri="{C3380CC4-5D6E-409C-BE32-E72D297353CC}">
                <c16:uniqueId val="{00000001-64FF-4688-B368-ECB049B5DF3C}"/>
              </c:ext>
            </c:extLst>
          </c:dPt>
          <c:dPt>
            <c:idx val="6"/>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2-64FF-4688-B368-ECB049B5DF3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ΞΕΝΟΔΟΧΕΙΑ!$B$87:$B$93</c:f>
              <c:strCache>
                <c:ptCount val="7"/>
                <c:pt idx="0">
                  <c:v>Μέχρι 50%</c:v>
                </c:pt>
                <c:pt idx="1">
                  <c:v>51-60%</c:v>
                </c:pt>
                <c:pt idx="2">
                  <c:v>61-70%</c:v>
                </c:pt>
                <c:pt idx="3">
                  <c:v>71-80%</c:v>
                </c:pt>
                <c:pt idx="4">
                  <c:v>81-90%</c:v>
                </c:pt>
                <c:pt idx="5">
                  <c:v>90-100%</c:v>
                </c:pt>
                <c:pt idx="6">
                  <c:v>ΔΞ/ΔΑ</c:v>
                </c:pt>
              </c:strCache>
            </c:strRef>
          </c:cat>
          <c:val>
            <c:numRef>
              <c:f>ΞΕΝΟΔΟΧΕΙΑ!$D$87:$D$93</c:f>
              <c:numCache>
                <c:formatCode>0%</c:formatCode>
                <c:ptCount val="7"/>
                <c:pt idx="0">
                  <c:v>0</c:v>
                </c:pt>
                <c:pt idx="1">
                  <c:v>2.0000000000000011E-2</c:v>
                </c:pt>
                <c:pt idx="2">
                  <c:v>0.1</c:v>
                </c:pt>
                <c:pt idx="3">
                  <c:v>0.26</c:v>
                </c:pt>
                <c:pt idx="4">
                  <c:v>0.16</c:v>
                </c:pt>
                <c:pt idx="5">
                  <c:v>0.46</c:v>
                </c:pt>
                <c:pt idx="6">
                  <c:v>0</c:v>
                </c:pt>
              </c:numCache>
            </c:numRef>
          </c:val>
          <c:extLst xmlns:c16r2="http://schemas.microsoft.com/office/drawing/2015/06/chart">
            <c:ext xmlns:c16="http://schemas.microsoft.com/office/drawing/2014/chart" uri="{C3380CC4-5D6E-409C-BE32-E72D297353CC}">
              <c16:uniqueId val="{00000000-64FF-4688-B368-ECB049B5DF3C}"/>
            </c:ext>
          </c:extLst>
        </c:ser>
        <c:shape val="box"/>
        <c:axId val="150456960"/>
        <c:axId val="150458752"/>
        <c:axId val="0"/>
      </c:bar3DChart>
      <c:catAx>
        <c:axId val="150456960"/>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l-GR"/>
          </a:p>
        </c:txPr>
        <c:crossAx val="150458752"/>
        <c:crosses val="autoZero"/>
        <c:auto val="1"/>
        <c:lblAlgn val="ctr"/>
        <c:lblOffset val="100"/>
      </c:catAx>
      <c:valAx>
        <c:axId val="150458752"/>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l-GR"/>
          </a:p>
        </c:txPr>
        <c:crossAx val="150456960"/>
        <c:crosses val="autoZero"/>
        <c:crossBetween val="between"/>
      </c:valAx>
      <c:spPr>
        <a:noFill/>
        <a:ln>
          <a:noFill/>
        </a:ln>
        <a:effectLst/>
      </c:spPr>
    </c:plotArea>
    <c:plotVisOnly val="1"/>
    <c:dispBlanksAs val="gap"/>
  </c:chart>
  <c:spPr>
    <a:noFill/>
    <a:ln>
      <a:noFill/>
    </a:ln>
    <a:effectLst/>
  </c:spPr>
  <c:txPr>
    <a:bodyPr/>
    <a:lstStyle/>
    <a:p>
      <a:pPr>
        <a:defRPr b="1">
          <a:solidFill>
            <a:schemeClr val="tx2"/>
          </a:solidFill>
        </a:defRPr>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rgbClr val="0070C0"/>
            </a:solidFill>
            <a:ln>
              <a:noFill/>
            </a:ln>
            <a:effectLst/>
            <a:sp3d/>
          </c:spPr>
          <c:dPt>
            <c:idx val="0"/>
            <c:spPr>
              <a:solidFill>
                <a:srgbClr val="C00000"/>
              </a:solidFill>
              <a:ln>
                <a:noFill/>
              </a:ln>
              <a:effectLst/>
              <a:sp3d/>
            </c:spPr>
            <c:extLst xmlns:c16r2="http://schemas.microsoft.com/office/drawing/2015/06/chart">
              <c:ext xmlns:c16="http://schemas.microsoft.com/office/drawing/2014/chart" uri="{C3380CC4-5D6E-409C-BE32-E72D297353CC}">
                <c16:uniqueId val="{00000007-83D7-4CCE-8924-7D4FB35F0CED}"/>
              </c:ext>
            </c:extLst>
          </c:dPt>
          <c:dPt>
            <c:idx val="1"/>
            <c:spPr>
              <a:solidFill>
                <a:srgbClr val="C00000"/>
              </a:solidFill>
              <a:ln>
                <a:noFill/>
              </a:ln>
              <a:effectLst/>
              <a:sp3d/>
            </c:spPr>
            <c:extLst xmlns:c16r2="http://schemas.microsoft.com/office/drawing/2015/06/chart">
              <c:ext xmlns:c16="http://schemas.microsoft.com/office/drawing/2014/chart" uri="{C3380CC4-5D6E-409C-BE32-E72D297353CC}">
                <c16:uniqueId val="{00000006-83D7-4CCE-8924-7D4FB35F0CED}"/>
              </c:ext>
            </c:extLst>
          </c:dPt>
          <c:dPt>
            <c:idx val="2"/>
            <c:spPr>
              <a:solidFill>
                <a:srgbClr val="C00000"/>
              </a:solidFill>
              <a:ln>
                <a:noFill/>
              </a:ln>
              <a:effectLst/>
              <a:sp3d/>
            </c:spPr>
            <c:extLst xmlns:c16r2="http://schemas.microsoft.com/office/drawing/2015/06/chart">
              <c:ext xmlns:c16="http://schemas.microsoft.com/office/drawing/2014/chart" uri="{C3380CC4-5D6E-409C-BE32-E72D297353CC}">
                <c16:uniqueId val="{00000005-83D7-4CCE-8924-7D4FB35F0CED}"/>
              </c:ext>
            </c:extLst>
          </c:dPt>
          <c:dPt>
            <c:idx val="3"/>
            <c:spPr>
              <a:solidFill>
                <a:srgbClr val="C00000"/>
              </a:solidFill>
              <a:ln>
                <a:noFill/>
              </a:ln>
              <a:effectLst/>
              <a:sp3d/>
            </c:spPr>
            <c:extLst xmlns:c16r2="http://schemas.microsoft.com/office/drawing/2015/06/chart">
              <c:ext xmlns:c16="http://schemas.microsoft.com/office/drawing/2014/chart" uri="{C3380CC4-5D6E-409C-BE32-E72D297353CC}">
                <c16:uniqueId val="{00000004-83D7-4CCE-8924-7D4FB35F0CED}"/>
              </c:ext>
            </c:extLst>
          </c:dPt>
          <c:dPt>
            <c:idx val="4"/>
            <c:spPr>
              <a:solidFill>
                <a:srgbClr val="C00000"/>
              </a:solidFill>
              <a:ln>
                <a:noFill/>
              </a:ln>
              <a:effectLst/>
              <a:sp3d/>
            </c:spPr>
            <c:extLst xmlns:c16r2="http://schemas.microsoft.com/office/drawing/2015/06/chart">
              <c:ext xmlns:c16="http://schemas.microsoft.com/office/drawing/2014/chart" uri="{C3380CC4-5D6E-409C-BE32-E72D297353CC}">
                <c16:uniqueId val="{00000003-83D7-4CCE-8924-7D4FB35F0CED}"/>
              </c:ext>
            </c:extLst>
          </c:dPt>
          <c:dPt>
            <c:idx val="5"/>
            <c:spPr>
              <a:solidFill>
                <a:srgbClr val="C00000"/>
              </a:solidFill>
              <a:ln>
                <a:noFill/>
              </a:ln>
              <a:effectLst/>
              <a:sp3d/>
            </c:spPr>
            <c:extLst xmlns:c16r2="http://schemas.microsoft.com/office/drawing/2015/06/chart">
              <c:ext xmlns:c16="http://schemas.microsoft.com/office/drawing/2014/chart" uri="{C3380CC4-5D6E-409C-BE32-E72D297353CC}">
                <c16:uniqueId val="{00000002-83D7-4CCE-8924-7D4FB35F0CED}"/>
              </c:ext>
            </c:extLst>
          </c:dPt>
          <c:dPt>
            <c:idx val="6"/>
            <c:spPr>
              <a:solidFill>
                <a:schemeClr val="accent5">
                  <a:lumMod val="60000"/>
                  <a:lumOff val="40000"/>
                </a:schemeClr>
              </a:solidFill>
              <a:ln>
                <a:noFill/>
              </a:ln>
              <a:effectLst/>
              <a:sp3d/>
            </c:spPr>
            <c:extLst xmlns:c16r2="http://schemas.microsoft.com/office/drawing/2015/06/chart">
              <c:ext xmlns:c16="http://schemas.microsoft.com/office/drawing/2014/chart" uri="{C3380CC4-5D6E-409C-BE32-E72D297353CC}">
                <c16:uniqueId val="{00000001-83D7-4CCE-8924-7D4FB35F0CED}"/>
              </c:ext>
            </c:extLst>
          </c:dPt>
          <c:dPt>
            <c:idx val="13"/>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8-83D7-4CCE-8924-7D4FB35F0CE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ΞΕΝΟΔΟΧΕΙΑ!$B$104:$B$117</c:f>
              <c:strCache>
                <c:ptCount val="14"/>
                <c:pt idx="0">
                  <c:v>Πάνω από -50%</c:v>
                </c:pt>
                <c:pt idx="1">
                  <c:v>-41 έως -50%</c:v>
                </c:pt>
                <c:pt idx="2">
                  <c:v>-31 έως -40%</c:v>
                </c:pt>
                <c:pt idx="3">
                  <c:v>-21 έως -30%</c:v>
                </c:pt>
                <c:pt idx="4">
                  <c:v>-11 έως -20%</c:v>
                </c:pt>
                <c:pt idx="5">
                  <c:v>Μέχρι -10%</c:v>
                </c:pt>
                <c:pt idx="6">
                  <c:v>Δεν μεταβλήθηκε</c:v>
                </c:pt>
                <c:pt idx="7">
                  <c:v>Μέχρι +10%</c:v>
                </c:pt>
                <c:pt idx="8">
                  <c:v>+11 έως +20%</c:v>
                </c:pt>
                <c:pt idx="9">
                  <c:v>+21 έως +30%</c:v>
                </c:pt>
                <c:pt idx="10">
                  <c:v>+31 έως +40%</c:v>
                </c:pt>
                <c:pt idx="11">
                  <c:v>+41 έως +50%</c:v>
                </c:pt>
                <c:pt idx="12">
                  <c:v>Πάνω από +50%</c:v>
                </c:pt>
                <c:pt idx="13">
                  <c:v>ΔΞ/ΔΑ</c:v>
                </c:pt>
              </c:strCache>
            </c:strRef>
          </c:cat>
          <c:val>
            <c:numRef>
              <c:f>ΞΕΝΟΔΟΧΕΙΑ!$D$104:$D$117</c:f>
              <c:numCache>
                <c:formatCode>0%</c:formatCode>
                <c:ptCount val="14"/>
                <c:pt idx="0">
                  <c:v>0</c:v>
                </c:pt>
                <c:pt idx="1">
                  <c:v>0</c:v>
                </c:pt>
                <c:pt idx="2">
                  <c:v>0</c:v>
                </c:pt>
                <c:pt idx="3">
                  <c:v>2.0000000000000011E-2</c:v>
                </c:pt>
                <c:pt idx="4">
                  <c:v>0.1</c:v>
                </c:pt>
                <c:pt idx="5">
                  <c:v>8.0000000000000043E-2</c:v>
                </c:pt>
                <c:pt idx="6">
                  <c:v>0.28000000000000008</c:v>
                </c:pt>
                <c:pt idx="7">
                  <c:v>0.24000000000000019</c:v>
                </c:pt>
                <c:pt idx="8">
                  <c:v>8.0000000000000043E-2</c:v>
                </c:pt>
                <c:pt idx="9">
                  <c:v>2.0000000000000011E-2</c:v>
                </c:pt>
                <c:pt idx="10">
                  <c:v>2.0000000000000011E-2</c:v>
                </c:pt>
                <c:pt idx="11">
                  <c:v>6.0000000000000032E-2</c:v>
                </c:pt>
                <c:pt idx="12">
                  <c:v>8.0000000000000043E-2</c:v>
                </c:pt>
                <c:pt idx="13">
                  <c:v>2.0000000000000011E-2</c:v>
                </c:pt>
              </c:numCache>
            </c:numRef>
          </c:val>
          <c:extLst xmlns:c16r2="http://schemas.microsoft.com/office/drawing/2015/06/chart">
            <c:ext xmlns:c16="http://schemas.microsoft.com/office/drawing/2014/chart" uri="{C3380CC4-5D6E-409C-BE32-E72D297353CC}">
              <c16:uniqueId val="{00000000-83D7-4CCE-8924-7D4FB35F0CED}"/>
            </c:ext>
          </c:extLst>
        </c:ser>
        <c:shape val="box"/>
        <c:axId val="151147264"/>
        <c:axId val="151148800"/>
        <c:axId val="0"/>
      </c:bar3DChart>
      <c:catAx>
        <c:axId val="151147264"/>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2"/>
                </a:solidFill>
                <a:latin typeface="+mn-lt"/>
                <a:ea typeface="+mn-ea"/>
                <a:cs typeface="+mn-cs"/>
              </a:defRPr>
            </a:pPr>
            <a:endParaRPr lang="el-GR"/>
          </a:p>
        </c:txPr>
        <c:crossAx val="151148800"/>
        <c:crosses val="autoZero"/>
        <c:auto val="1"/>
        <c:lblAlgn val="ctr"/>
        <c:lblOffset val="100"/>
      </c:catAx>
      <c:valAx>
        <c:axId val="151148800"/>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l-GR"/>
          </a:p>
        </c:txPr>
        <c:crossAx val="151147264"/>
        <c:crosses val="autoZero"/>
        <c:crossBetween val="between"/>
      </c:valAx>
      <c:spPr>
        <a:noFill/>
        <a:ln>
          <a:noFill/>
        </a:ln>
        <a:effectLst/>
      </c:spPr>
    </c:plotArea>
    <c:plotVisOnly val="1"/>
    <c:dispBlanksAs val="gap"/>
  </c:chart>
  <c:spPr>
    <a:noFill/>
    <a:ln>
      <a:noFill/>
    </a:ln>
    <a:effectLst/>
  </c:spPr>
  <c:txPr>
    <a:bodyPr/>
    <a:lstStyle/>
    <a:p>
      <a:pPr>
        <a:defRPr b="1" i="0">
          <a:solidFill>
            <a:schemeClr val="tx2"/>
          </a:solidFill>
        </a:defRPr>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45844957084279131"/>
          <c:y val="3.4036179215954601E-2"/>
          <c:w val="0.46873741857428675"/>
          <c:h val="0.93192764156809182"/>
        </c:manualLayout>
      </c:layout>
      <c:bar3DChart>
        <c:barDir val="bar"/>
        <c:grouping val="clustered"/>
        <c:ser>
          <c:idx val="0"/>
          <c:order val="0"/>
          <c:spPr>
            <a:solidFill>
              <a:srgbClr val="0070C0"/>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FE53-4ECB-A702-6551ED8E6829}"/>
              </c:ext>
            </c:extLst>
          </c:dPt>
          <c:dPt>
            <c:idx val="2"/>
            <c:spPr>
              <a:solidFill>
                <a:schemeClr val="accent5">
                  <a:lumMod val="60000"/>
                  <a:lumOff val="40000"/>
                </a:schemeClr>
              </a:solidFill>
              <a:ln>
                <a:noFill/>
              </a:ln>
              <a:effectLst/>
              <a:sp3d/>
            </c:spPr>
            <c:extLst xmlns:c16r2="http://schemas.microsoft.com/office/drawing/2015/06/chart">
              <c:ext xmlns:c16="http://schemas.microsoft.com/office/drawing/2014/chart" uri="{C3380CC4-5D6E-409C-BE32-E72D297353CC}">
                <c16:uniqueId val="{00000003-FE53-4ECB-A702-6551ED8E6829}"/>
              </c:ext>
            </c:extLst>
          </c:dPt>
          <c:dPt>
            <c:idx val="3"/>
            <c:spPr>
              <a:solidFill>
                <a:srgbClr val="FF9999"/>
              </a:solidFill>
              <a:ln>
                <a:noFill/>
              </a:ln>
              <a:effectLst/>
              <a:sp3d/>
            </c:spPr>
            <c:extLst xmlns:c16r2="http://schemas.microsoft.com/office/drawing/2015/06/chart">
              <c:ext xmlns:c16="http://schemas.microsoft.com/office/drawing/2014/chart" uri="{C3380CC4-5D6E-409C-BE32-E72D297353CC}">
                <c16:uniqueId val="{00000004-FE53-4ECB-A702-6551ED8E6829}"/>
              </c:ext>
            </c:extLst>
          </c:dPt>
          <c:dPt>
            <c:idx val="4"/>
            <c:spPr>
              <a:solidFill>
                <a:srgbClr val="C00000"/>
              </a:solidFill>
              <a:ln>
                <a:noFill/>
              </a:ln>
              <a:effectLst/>
              <a:sp3d/>
            </c:spPr>
            <c:extLst xmlns:c16r2="http://schemas.microsoft.com/office/drawing/2015/06/chart">
              <c:ext xmlns:c16="http://schemas.microsoft.com/office/drawing/2014/chart" uri="{C3380CC4-5D6E-409C-BE32-E72D297353CC}">
                <c16:uniqueId val="{00000005-FE53-4ECB-A702-6551ED8E6829}"/>
              </c:ext>
            </c:extLst>
          </c:dPt>
          <c:dPt>
            <c:idx val="5"/>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6-FE53-4ECB-A702-6551ED8E6829}"/>
              </c:ext>
            </c:extLst>
          </c:dPt>
          <c:dLbls>
            <c:dLbl>
              <c:idx val="0"/>
              <c:layout>
                <c:manualLayout>
                  <c:x val="8.0903345092134538E-3"/>
                  <c:y val="-6.1883962210826544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E53-4ECB-A702-6551ED8E6829}"/>
                </c:ext>
              </c:extLst>
            </c:dLbl>
            <c:dLbl>
              <c:idx val="1"/>
              <c:layout>
                <c:manualLayout>
                  <c:x val="1.6180669018427147E-3"/>
                  <c:y val="-3.0941981105413277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E53-4ECB-A702-6551ED8E6829}"/>
                </c:ext>
              </c:extLst>
            </c:dLbl>
            <c:dLbl>
              <c:idx val="2"/>
              <c:layout>
                <c:manualLayout>
                  <c:x val="1.2944535214741709E-2"/>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E53-4ECB-A702-6551ED8E6829}"/>
                </c:ext>
              </c:extLst>
            </c:dLbl>
            <c:dLbl>
              <c:idx val="3"/>
              <c:layout>
                <c:manualLayout>
                  <c:x val="1.1326468312898921E-2"/>
                  <c:y val="3.0941981105413277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E53-4ECB-A702-6551ED8E6829}"/>
                </c:ext>
              </c:extLst>
            </c:dLbl>
            <c:dLbl>
              <c:idx val="4"/>
              <c:layout>
                <c:manualLayout>
                  <c:x val="2.1034869723955275E-2"/>
                  <c:y val="6.1883962210827681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E53-4ECB-A702-6551ED8E6829}"/>
                </c:ext>
              </c:extLst>
            </c:dLbl>
            <c:dLbl>
              <c:idx val="5"/>
              <c:layout>
                <c:manualLayout>
                  <c:x val="8.0903345092135526E-3"/>
                  <c:y val="-3.0941981105413277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FE53-4ECB-A702-6551ED8E68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ΞΕΝΟΔΟΧΕΙΑ!$B$127:$B$132</c:f>
              <c:strCache>
                <c:ptCount val="6"/>
                <c:pt idx="0">
                  <c:v>Ναι, ήταν σημαντικά αυξημένα στο 1ο τριήμερο</c:v>
                </c:pt>
                <c:pt idx="1">
                  <c:v>Ναι, ήταν λίγο αυξημένα στο 1ο τριήμερο</c:v>
                </c:pt>
                <c:pt idx="2">
                  <c:v>Δεν υπήρχε ιδιαίτερη διαφορά</c:v>
                </c:pt>
                <c:pt idx="3">
                  <c:v>Ναι, ήταν λίγο μειωμένα στο 1ο τριήμερο</c:v>
                </c:pt>
                <c:pt idx="4">
                  <c:v>Ναι, ήταν σημαντικά μειωμένα στο 1ο τριήμερο</c:v>
                </c:pt>
                <c:pt idx="5">
                  <c:v>ΔΞ/ΔΑ (αυθόρμητα)</c:v>
                </c:pt>
              </c:strCache>
            </c:strRef>
          </c:cat>
          <c:val>
            <c:numRef>
              <c:f>ΞΕΝΟΔΟΧΕΙΑ!$D$127:$D$132</c:f>
              <c:numCache>
                <c:formatCode>0%</c:formatCode>
                <c:ptCount val="6"/>
                <c:pt idx="0">
                  <c:v>0.76744186046511775</c:v>
                </c:pt>
                <c:pt idx="1">
                  <c:v>9.3023255813953501E-2</c:v>
                </c:pt>
                <c:pt idx="2">
                  <c:v>0.11627906976744186</c:v>
                </c:pt>
                <c:pt idx="3">
                  <c:v>0</c:v>
                </c:pt>
                <c:pt idx="4">
                  <c:v>0</c:v>
                </c:pt>
                <c:pt idx="5">
                  <c:v>2.3255813953488372E-2</c:v>
                </c:pt>
              </c:numCache>
            </c:numRef>
          </c:val>
          <c:extLst xmlns:c16r2="http://schemas.microsoft.com/office/drawing/2015/06/chart">
            <c:ext xmlns:c16="http://schemas.microsoft.com/office/drawing/2014/chart" uri="{C3380CC4-5D6E-409C-BE32-E72D297353CC}">
              <c16:uniqueId val="{00000000-FE53-4ECB-A702-6551ED8E6829}"/>
            </c:ext>
          </c:extLst>
        </c:ser>
        <c:shape val="box"/>
        <c:axId val="151988096"/>
        <c:axId val="151989632"/>
        <c:axId val="0"/>
      </c:bar3DChart>
      <c:catAx>
        <c:axId val="151988096"/>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2"/>
                </a:solidFill>
                <a:latin typeface="+mn-lt"/>
                <a:ea typeface="+mn-ea"/>
                <a:cs typeface="+mn-cs"/>
              </a:defRPr>
            </a:pPr>
            <a:endParaRPr lang="el-GR"/>
          </a:p>
        </c:txPr>
        <c:crossAx val="151989632"/>
        <c:crosses val="autoZero"/>
        <c:auto val="1"/>
        <c:lblAlgn val="ctr"/>
        <c:lblOffset val="100"/>
      </c:catAx>
      <c:valAx>
        <c:axId val="151989632"/>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l-GR"/>
          </a:p>
        </c:txPr>
        <c:crossAx val="151988096"/>
        <c:crosses val="autoZero"/>
        <c:crossBetween val="between"/>
      </c:valAx>
      <c:spPr>
        <a:noFill/>
        <a:ln>
          <a:noFill/>
        </a:ln>
        <a:effectLst/>
      </c:spPr>
    </c:plotArea>
    <c:plotVisOnly val="1"/>
    <c:dispBlanksAs val="gap"/>
  </c:chart>
  <c:spPr>
    <a:noFill/>
    <a:ln>
      <a:noFill/>
    </a:ln>
    <a:effectLst/>
  </c:spPr>
  <c:txPr>
    <a:bodyPr/>
    <a:lstStyle/>
    <a:p>
      <a:pPr>
        <a:defRPr b="1">
          <a:solidFill>
            <a:schemeClr val="tx2"/>
          </a:solidFill>
        </a:defRPr>
      </a:pPr>
      <a:endParaRPr lang="el-G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rgbClr val="0070C0"/>
            </a:solidFill>
            <a:ln>
              <a:noFill/>
            </a:ln>
            <a:effectLst/>
            <a:sp3d/>
          </c:spPr>
          <c:dPt>
            <c:idx val="5"/>
            <c:spPr>
              <a:solidFill>
                <a:srgbClr val="002060"/>
              </a:solidFill>
              <a:ln>
                <a:noFill/>
              </a:ln>
              <a:effectLst/>
              <a:sp3d/>
            </c:spPr>
            <c:extLst xmlns:c16r2="http://schemas.microsoft.com/office/drawing/2015/06/chart">
              <c:ext xmlns:c16="http://schemas.microsoft.com/office/drawing/2014/chart" uri="{C3380CC4-5D6E-409C-BE32-E72D297353CC}">
                <c16:uniqueId val="{00000001-0C25-42CB-A16D-40F5696C7A9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ΞΕΝΟΔΟΧΕΙΑ!$B$147:$B$153</c:f>
              <c:strCache>
                <c:ptCount val="7"/>
                <c:pt idx="0">
                  <c:v>Μέχρι 50 ευρώ</c:v>
                </c:pt>
                <c:pt idx="1">
                  <c:v>51-75 ευρώ</c:v>
                </c:pt>
                <c:pt idx="2">
                  <c:v>76-100 ευρώ</c:v>
                </c:pt>
                <c:pt idx="3">
                  <c:v>101-150 ευρώ</c:v>
                </c:pt>
                <c:pt idx="4">
                  <c:v>151-200 ευρώ</c:v>
                </c:pt>
                <c:pt idx="5">
                  <c:v>Πάνω από 200 ευρώ</c:v>
                </c:pt>
                <c:pt idx="6">
                  <c:v>ΔΞ/ΔΑ</c:v>
                </c:pt>
              </c:strCache>
            </c:strRef>
          </c:cat>
          <c:val>
            <c:numRef>
              <c:f>ΞΕΝΟΔΟΧΕΙΑ!$D$147:$D$153</c:f>
              <c:numCache>
                <c:formatCode>0%</c:formatCode>
                <c:ptCount val="7"/>
                <c:pt idx="0">
                  <c:v>2.0000000000000011E-2</c:v>
                </c:pt>
                <c:pt idx="1">
                  <c:v>8.0000000000000043E-2</c:v>
                </c:pt>
                <c:pt idx="2">
                  <c:v>0.26</c:v>
                </c:pt>
                <c:pt idx="3">
                  <c:v>0.16</c:v>
                </c:pt>
                <c:pt idx="4">
                  <c:v>0.12000000000000002</c:v>
                </c:pt>
                <c:pt idx="5">
                  <c:v>0.34</c:v>
                </c:pt>
                <c:pt idx="6">
                  <c:v>2.0000000000000011E-2</c:v>
                </c:pt>
              </c:numCache>
            </c:numRef>
          </c:val>
          <c:extLst xmlns:c16r2="http://schemas.microsoft.com/office/drawing/2015/06/chart">
            <c:ext xmlns:c16="http://schemas.microsoft.com/office/drawing/2014/chart" uri="{C3380CC4-5D6E-409C-BE32-E72D297353CC}">
              <c16:uniqueId val="{00000000-0C25-42CB-A16D-40F5696C7A93}"/>
            </c:ext>
          </c:extLst>
        </c:ser>
        <c:shape val="box"/>
        <c:axId val="152836352"/>
        <c:axId val="152944640"/>
        <c:axId val="0"/>
      </c:bar3DChart>
      <c:catAx>
        <c:axId val="152836352"/>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2"/>
                </a:solidFill>
                <a:latin typeface="+mn-lt"/>
                <a:ea typeface="+mn-ea"/>
                <a:cs typeface="+mn-cs"/>
              </a:defRPr>
            </a:pPr>
            <a:endParaRPr lang="el-GR"/>
          </a:p>
        </c:txPr>
        <c:crossAx val="152944640"/>
        <c:crosses val="autoZero"/>
        <c:auto val="1"/>
        <c:lblAlgn val="ctr"/>
        <c:lblOffset val="100"/>
      </c:catAx>
      <c:valAx>
        <c:axId val="152944640"/>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l-GR"/>
          </a:p>
        </c:txPr>
        <c:crossAx val="152836352"/>
        <c:crosses val="autoZero"/>
        <c:crossBetween val="between"/>
      </c:valAx>
      <c:spPr>
        <a:noFill/>
        <a:ln>
          <a:noFill/>
        </a:ln>
        <a:effectLst/>
      </c:spPr>
    </c:plotArea>
    <c:plotVisOnly val="1"/>
    <c:dispBlanksAs val="gap"/>
  </c:chart>
  <c:spPr>
    <a:noFill/>
    <a:ln>
      <a:noFill/>
    </a:ln>
    <a:effectLst/>
  </c:spPr>
  <c:txPr>
    <a:bodyPr/>
    <a:lstStyle/>
    <a:p>
      <a:pPr>
        <a:defRPr b="1">
          <a:solidFill>
            <a:schemeClr val="tx2"/>
          </a:solidFill>
        </a:defRPr>
      </a:pPr>
      <a:endParaRPr lang="el-G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rgbClr val="0070C0"/>
            </a:solidFill>
            <a:ln>
              <a:noFill/>
            </a:ln>
            <a:effectLst/>
            <a:sp3d/>
          </c:spPr>
          <c:dPt>
            <c:idx val="0"/>
            <c:spPr>
              <a:solidFill>
                <a:srgbClr val="C00000"/>
              </a:solidFill>
              <a:ln>
                <a:noFill/>
              </a:ln>
              <a:effectLst/>
              <a:sp3d/>
            </c:spPr>
            <c:extLst xmlns:c16r2="http://schemas.microsoft.com/office/drawing/2015/06/chart">
              <c:ext xmlns:c16="http://schemas.microsoft.com/office/drawing/2014/chart" uri="{C3380CC4-5D6E-409C-BE32-E72D297353CC}">
                <c16:uniqueId val="{00000009-47A2-4B73-BE4D-C149961EDF5D}"/>
              </c:ext>
            </c:extLst>
          </c:dPt>
          <c:dPt>
            <c:idx val="1"/>
            <c:spPr>
              <a:solidFill>
                <a:srgbClr val="C00000"/>
              </a:solidFill>
              <a:ln>
                <a:noFill/>
              </a:ln>
              <a:effectLst/>
              <a:sp3d/>
            </c:spPr>
            <c:extLst xmlns:c16r2="http://schemas.microsoft.com/office/drawing/2015/06/chart">
              <c:ext xmlns:c16="http://schemas.microsoft.com/office/drawing/2014/chart" uri="{C3380CC4-5D6E-409C-BE32-E72D297353CC}">
                <c16:uniqueId val="{00000008-47A2-4B73-BE4D-C149961EDF5D}"/>
              </c:ext>
            </c:extLst>
          </c:dPt>
          <c:dPt>
            <c:idx val="2"/>
            <c:spPr>
              <a:solidFill>
                <a:srgbClr val="C00000"/>
              </a:solidFill>
              <a:ln>
                <a:noFill/>
              </a:ln>
              <a:effectLst/>
              <a:sp3d/>
            </c:spPr>
            <c:extLst xmlns:c16r2="http://schemas.microsoft.com/office/drawing/2015/06/chart">
              <c:ext xmlns:c16="http://schemas.microsoft.com/office/drawing/2014/chart" uri="{C3380CC4-5D6E-409C-BE32-E72D297353CC}">
                <c16:uniqueId val="{00000007-47A2-4B73-BE4D-C149961EDF5D}"/>
              </c:ext>
            </c:extLst>
          </c:dPt>
          <c:dPt>
            <c:idx val="3"/>
            <c:spPr>
              <a:solidFill>
                <a:srgbClr val="C00000"/>
              </a:solidFill>
              <a:ln>
                <a:noFill/>
              </a:ln>
              <a:effectLst/>
              <a:sp3d/>
            </c:spPr>
            <c:extLst xmlns:c16r2="http://schemas.microsoft.com/office/drawing/2015/06/chart">
              <c:ext xmlns:c16="http://schemas.microsoft.com/office/drawing/2014/chart" uri="{C3380CC4-5D6E-409C-BE32-E72D297353CC}">
                <c16:uniqueId val="{00000006-47A2-4B73-BE4D-C149961EDF5D}"/>
              </c:ext>
            </c:extLst>
          </c:dPt>
          <c:dPt>
            <c:idx val="4"/>
            <c:spPr>
              <a:solidFill>
                <a:srgbClr val="C00000"/>
              </a:solidFill>
              <a:ln>
                <a:noFill/>
              </a:ln>
              <a:effectLst/>
              <a:sp3d/>
            </c:spPr>
            <c:extLst xmlns:c16r2="http://schemas.microsoft.com/office/drawing/2015/06/chart">
              <c:ext xmlns:c16="http://schemas.microsoft.com/office/drawing/2014/chart" uri="{C3380CC4-5D6E-409C-BE32-E72D297353CC}">
                <c16:uniqueId val="{00000004-47A2-4B73-BE4D-C149961EDF5D}"/>
              </c:ext>
            </c:extLst>
          </c:dPt>
          <c:dPt>
            <c:idx val="5"/>
            <c:spPr>
              <a:solidFill>
                <a:srgbClr val="C00000"/>
              </a:solidFill>
              <a:ln>
                <a:noFill/>
              </a:ln>
              <a:effectLst/>
              <a:sp3d/>
            </c:spPr>
            <c:extLst xmlns:c16r2="http://schemas.microsoft.com/office/drawing/2015/06/chart">
              <c:ext xmlns:c16="http://schemas.microsoft.com/office/drawing/2014/chart" uri="{C3380CC4-5D6E-409C-BE32-E72D297353CC}">
                <c16:uniqueId val="{00000005-47A2-4B73-BE4D-C149961EDF5D}"/>
              </c:ext>
            </c:extLst>
          </c:dPt>
          <c:dPt>
            <c:idx val="6"/>
            <c:spPr>
              <a:solidFill>
                <a:schemeClr val="accent5">
                  <a:lumMod val="60000"/>
                  <a:lumOff val="40000"/>
                </a:schemeClr>
              </a:solidFill>
              <a:ln>
                <a:noFill/>
              </a:ln>
              <a:effectLst/>
              <a:sp3d/>
            </c:spPr>
            <c:extLst xmlns:c16r2="http://schemas.microsoft.com/office/drawing/2015/06/chart">
              <c:ext xmlns:c16="http://schemas.microsoft.com/office/drawing/2014/chart" uri="{C3380CC4-5D6E-409C-BE32-E72D297353CC}">
                <c16:uniqueId val="{00000001-47A2-4B73-BE4D-C149961EDF5D}"/>
              </c:ext>
            </c:extLst>
          </c:dPt>
          <c:dPt>
            <c:idx val="8"/>
            <c:spPr>
              <a:solidFill>
                <a:srgbClr val="002060"/>
              </a:solidFill>
              <a:ln>
                <a:noFill/>
              </a:ln>
              <a:effectLst/>
              <a:sp3d/>
            </c:spPr>
            <c:extLst xmlns:c16r2="http://schemas.microsoft.com/office/drawing/2015/06/chart">
              <c:ext xmlns:c16="http://schemas.microsoft.com/office/drawing/2014/chart" uri="{C3380CC4-5D6E-409C-BE32-E72D297353CC}">
                <c16:uniqueId val="{00000002-47A2-4B73-BE4D-C149961EDF5D}"/>
              </c:ext>
            </c:extLst>
          </c:dPt>
          <c:dPt>
            <c:idx val="13"/>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3-47A2-4B73-BE4D-C149961EDF5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ΞΕΝΟΔΟΧΕΙΑ!$B$165:$B$178</c:f>
              <c:strCache>
                <c:ptCount val="14"/>
                <c:pt idx="0">
                  <c:v>Πάνω από -50%</c:v>
                </c:pt>
                <c:pt idx="1">
                  <c:v>-41 έως -50%</c:v>
                </c:pt>
                <c:pt idx="2">
                  <c:v>-31 έως -40%</c:v>
                </c:pt>
                <c:pt idx="3">
                  <c:v>-21 έως -30%</c:v>
                </c:pt>
                <c:pt idx="4">
                  <c:v>-11 έως -20%</c:v>
                </c:pt>
                <c:pt idx="5">
                  <c:v>Μέχρι -10%</c:v>
                </c:pt>
                <c:pt idx="6">
                  <c:v>Δεν μεταβλήθηκε</c:v>
                </c:pt>
                <c:pt idx="7">
                  <c:v>Μέχρι +10%</c:v>
                </c:pt>
                <c:pt idx="8">
                  <c:v>+11 έως +20%</c:v>
                </c:pt>
                <c:pt idx="9">
                  <c:v>+21 έως +30%</c:v>
                </c:pt>
                <c:pt idx="10">
                  <c:v>+31 έως +40%</c:v>
                </c:pt>
                <c:pt idx="11">
                  <c:v>+41 έως +50%</c:v>
                </c:pt>
                <c:pt idx="12">
                  <c:v>Πάνω από +50%</c:v>
                </c:pt>
                <c:pt idx="13">
                  <c:v>ΔΞ/ΔΑ</c:v>
                </c:pt>
              </c:strCache>
            </c:strRef>
          </c:cat>
          <c:val>
            <c:numRef>
              <c:f>ΞΕΝΟΔΟΧΕΙΑ!$D$165:$D$178</c:f>
              <c:numCache>
                <c:formatCode>0%</c:formatCode>
                <c:ptCount val="14"/>
                <c:pt idx="0">
                  <c:v>0</c:v>
                </c:pt>
                <c:pt idx="1">
                  <c:v>0</c:v>
                </c:pt>
                <c:pt idx="2">
                  <c:v>0</c:v>
                </c:pt>
                <c:pt idx="3">
                  <c:v>2.0000000000000011E-2</c:v>
                </c:pt>
                <c:pt idx="4">
                  <c:v>6.0000000000000032E-2</c:v>
                </c:pt>
                <c:pt idx="5">
                  <c:v>0</c:v>
                </c:pt>
                <c:pt idx="6">
                  <c:v>0.22</c:v>
                </c:pt>
                <c:pt idx="7">
                  <c:v>0.22</c:v>
                </c:pt>
                <c:pt idx="8">
                  <c:v>0.28000000000000008</c:v>
                </c:pt>
                <c:pt idx="9">
                  <c:v>0.16</c:v>
                </c:pt>
                <c:pt idx="10">
                  <c:v>0</c:v>
                </c:pt>
                <c:pt idx="11">
                  <c:v>2.0000000000000011E-2</c:v>
                </c:pt>
                <c:pt idx="12">
                  <c:v>2.0000000000000011E-2</c:v>
                </c:pt>
                <c:pt idx="13">
                  <c:v>0</c:v>
                </c:pt>
              </c:numCache>
            </c:numRef>
          </c:val>
          <c:extLst xmlns:c16r2="http://schemas.microsoft.com/office/drawing/2015/06/chart">
            <c:ext xmlns:c16="http://schemas.microsoft.com/office/drawing/2014/chart" uri="{C3380CC4-5D6E-409C-BE32-E72D297353CC}">
              <c16:uniqueId val="{00000000-47A2-4B73-BE4D-C149961EDF5D}"/>
            </c:ext>
          </c:extLst>
        </c:ser>
        <c:shape val="box"/>
        <c:axId val="153150976"/>
        <c:axId val="153152512"/>
        <c:axId val="0"/>
      </c:bar3DChart>
      <c:catAx>
        <c:axId val="153150976"/>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2"/>
                </a:solidFill>
                <a:latin typeface="+mn-lt"/>
                <a:ea typeface="+mn-ea"/>
                <a:cs typeface="+mn-cs"/>
              </a:defRPr>
            </a:pPr>
            <a:endParaRPr lang="el-GR"/>
          </a:p>
        </c:txPr>
        <c:crossAx val="153152512"/>
        <c:crosses val="autoZero"/>
        <c:auto val="1"/>
        <c:lblAlgn val="ctr"/>
        <c:lblOffset val="100"/>
      </c:catAx>
      <c:valAx>
        <c:axId val="153152512"/>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l-GR"/>
          </a:p>
        </c:txPr>
        <c:crossAx val="153150976"/>
        <c:crosses val="autoZero"/>
        <c:crossBetween val="between"/>
      </c:valAx>
      <c:spPr>
        <a:noFill/>
        <a:ln>
          <a:noFill/>
        </a:ln>
        <a:effectLst/>
      </c:spPr>
    </c:plotArea>
    <c:plotVisOnly val="1"/>
    <c:dispBlanksAs val="gap"/>
  </c:chart>
  <c:spPr>
    <a:noFill/>
    <a:ln>
      <a:noFill/>
    </a:ln>
    <a:effectLst/>
  </c:spPr>
  <c:txPr>
    <a:bodyPr/>
    <a:lstStyle/>
    <a:p>
      <a:pPr>
        <a:defRPr b="1">
          <a:solidFill>
            <a:schemeClr val="tx2"/>
          </a:solidFill>
        </a:defRPr>
      </a:pPr>
      <a:endParaRPr lang="el-G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style val="26"/>
  <c:chart>
    <c:autoTitleDeleted val="1"/>
    <c:view3D>
      <c:rAngAx val="1"/>
    </c:view3D>
    <c:plotArea>
      <c:layout/>
      <c:bar3DChart>
        <c:barDir val="bar"/>
        <c:grouping val="percentStacked"/>
        <c:ser>
          <c:idx val="0"/>
          <c:order val="0"/>
          <c:tx>
            <c:strRef>
              <c:f>ΞΕΝΟΔΟΧΕΙΑ!$B$201</c:f>
              <c:strCache>
                <c:ptCount val="1"/>
                <c:pt idx="0">
                  <c:v>Καθόλου σημαντική </c:v>
                </c:pt>
              </c:strCache>
            </c:strRef>
          </c:tx>
          <c:spPr>
            <a:solidFill>
              <a:srgbClr val="C00000"/>
            </a:solidFill>
          </c:spPr>
          <c:dLbls>
            <c:dLbl>
              <c:idx val="1"/>
              <c:layout>
                <c:manualLayout>
                  <c:x val="3.1669353990064039E-3"/>
                  <c:y val="4.641297165811994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F15-47D1-ABDD-C010F8C8BDF7}"/>
                </c:ext>
              </c:extLst>
            </c:dLbl>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(ΞΕΝΟΔΟΧΕΙΑ!$D$200,ΞΕΝΟΔΟΧΕΙΑ!$F$200)</c:f>
              <c:strCache>
                <c:ptCount val="2"/>
                <c:pt idx="0">
                  <c:v>Για τη μονάδα</c:v>
                </c:pt>
                <c:pt idx="1">
                  <c:v>Για τη Θεσσαλονίκη</c:v>
                </c:pt>
              </c:strCache>
            </c:strRef>
          </c:cat>
          <c:val>
            <c:numRef>
              <c:f>(ΞΕΝΟΔΟΧΕΙΑ!$D$201,ΞΕΝΟΔΟΧΕΙΑ!$F$201)</c:f>
              <c:numCache>
                <c:formatCode>0%</c:formatCode>
                <c:ptCount val="2"/>
                <c:pt idx="0">
                  <c:v>4.0000000000000022E-2</c:v>
                </c:pt>
                <c:pt idx="1">
                  <c:v>2.0000000000000011E-2</c:v>
                </c:pt>
              </c:numCache>
            </c:numRef>
          </c:val>
          <c:extLst xmlns:c16r2="http://schemas.microsoft.com/office/drawing/2015/06/chart">
            <c:ext xmlns:c16="http://schemas.microsoft.com/office/drawing/2014/chart" uri="{C3380CC4-5D6E-409C-BE32-E72D297353CC}">
              <c16:uniqueId val="{00000000-EF15-47D1-ABDD-C010F8C8BDF7}"/>
            </c:ext>
          </c:extLst>
        </c:ser>
        <c:ser>
          <c:idx val="1"/>
          <c:order val="1"/>
          <c:tx>
            <c:strRef>
              <c:f>ΞΕΝΟΔΟΧΕΙΑ!$B$202</c:f>
              <c:strCache>
                <c:ptCount val="1"/>
                <c:pt idx="0">
                  <c:v>Όχι και τόσο σημαντική</c:v>
                </c:pt>
              </c:strCache>
            </c:strRef>
          </c:tx>
          <c:spPr>
            <a:solidFill>
              <a:srgbClr val="FF9999"/>
            </a:solidFill>
          </c:spPr>
          <c:dLbls>
            <c:dLbl>
              <c:idx val="0"/>
              <c:layout>
                <c:manualLayout>
                  <c:x val="0"/>
                  <c:y val="6.497816032136785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EF15-47D1-ABDD-C010F8C8BDF7}"/>
                </c:ext>
              </c:extLst>
            </c:dLbl>
            <c:dLbl>
              <c:idx val="1"/>
              <c:layout>
                <c:manualLayout>
                  <c:x val="2.3752015492548226E-2"/>
                  <c:y val="0.17018113971741941"/>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F15-47D1-ABDD-C010F8C8BDF7}"/>
                </c:ext>
              </c:extLst>
            </c:dLbl>
            <c:spPr>
              <a:noFill/>
              <a:ln>
                <a:noFill/>
              </a:ln>
              <a:effectLst/>
            </c:spPr>
            <c:txPr>
              <a:bodyPr wrap="square" lIns="38100" tIns="19050" rIns="38100" bIns="19050" anchor="ctr">
                <a:spAutoFit/>
              </a:bodyPr>
              <a:lstStyle/>
              <a:p>
                <a:pPr>
                  <a:defRPr sz="1400" b="1">
                    <a:solidFill>
                      <a:schemeClr val="tx2"/>
                    </a:solidFill>
                  </a:defRPr>
                </a:pPr>
                <a:endParaRPr lang="el-GR"/>
              </a:p>
            </c:txPr>
            <c:showVal val="1"/>
            <c:extLst xmlns:c16r2="http://schemas.microsoft.com/office/drawing/2015/06/chart">
              <c:ext xmlns:c15="http://schemas.microsoft.com/office/drawing/2012/chart" uri="{CE6537A1-D6FC-4f65-9D91-7224C49458BB}">
                <c15:showLeaderLines val="0"/>
              </c:ext>
            </c:extLst>
          </c:dLbls>
          <c:cat>
            <c:strRef>
              <c:f>(ΞΕΝΟΔΟΧΕΙΑ!$D$200,ΞΕΝΟΔΟΧΕΙΑ!$F$200)</c:f>
              <c:strCache>
                <c:ptCount val="2"/>
                <c:pt idx="0">
                  <c:v>Για τη μονάδα</c:v>
                </c:pt>
                <c:pt idx="1">
                  <c:v>Για τη Θεσσαλονίκη</c:v>
                </c:pt>
              </c:strCache>
            </c:strRef>
          </c:cat>
          <c:val>
            <c:numRef>
              <c:f>(ΞΕΝΟΔΟΧΕΙΑ!$D$202,ΞΕΝΟΔΟΧΕΙΑ!$F$202)</c:f>
              <c:numCache>
                <c:formatCode>0%</c:formatCode>
                <c:ptCount val="2"/>
                <c:pt idx="0">
                  <c:v>4.0000000000000022E-2</c:v>
                </c:pt>
                <c:pt idx="1">
                  <c:v>0</c:v>
                </c:pt>
              </c:numCache>
            </c:numRef>
          </c:val>
          <c:extLst xmlns:c16r2="http://schemas.microsoft.com/office/drawing/2015/06/chart">
            <c:ext xmlns:c16="http://schemas.microsoft.com/office/drawing/2014/chart" uri="{C3380CC4-5D6E-409C-BE32-E72D297353CC}">
              <c16:uniqueId val="{00000001-EF15-47D1-ABDD-C010F8C8BDF7}"/>
            </c:ext>
          </c:extLst>
        </c:ser>
        <c:ser>
          <c:idx val="2"/>
          <c:order val="2"/>
          <c:tx>
            <c:strRef>
              <c:f>ΞΕΝΟΔΟΧΕΙΑ!$B$203</c:f>
              <c:strCache>
                <c:ptCount val="1"/>
                <c:pt idx="0">
                  <c:v>Αρκετά σημαντική</c:v>
                </c:pt>
              </c:strCache>
            </c:strRef>
          </c:tx>
          <c:spPr>
            <a:solidFill>
              <a:srgbClr val="00B0F0"/>
            </a:solidFill>
          </c:spPr>
          <c:dLbls>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(ΞΕΝΟΔΟΧΕΙΑ!$D$200,ΞΕΝΟΔΟΧΕΙΑ!$F$200)</c:f>
              <c:strCache>
                <c:ptCount val="2"/>
                <c:pt idx="0">
                  <c:v>Για τη μονάδα</c:v>
                </c:pt>
                <c:pt idx="1">
                  <c:v>Για τη Θεσσαλονίκη</c:v>
                </c:pt>
              </c:strCache>
            </c:strRef>
          </c:cat>
          <c:val>
            <c:numRef>
              <c:f>(ΞΕΝΟΔΟΧΕΙΑ!$D$203,ΞΕΝΟΔΟΧΕΙΑ!$F$203)</c:f>
              <c:numCache>
                <c:formatCode>0%</c:formatCode>
                <c:ptCount val="2"/>
                <c:pt idx="0">
                  <c:v>8.0000000000000043E-2</c:v>
                </c:pt>
                <c:pt idx="1">
                  <c:v>8.0000000000000043E-2</c:v>
                </c:pt>
              </c:numCache>
            </c:numRef>
          </c:val>
          <c:extLst xmlns:c16r2="http://schemas.microsoft.com/office/drawing/2015/06/chart">
            <c:ext xmlns:c16="http://schemas.microsoft.com/office/drawing/2014/chart" uri="{C3380CC4-5D6E-409C-BE32-E72D297353CC}">
              <c16:uniqueId val="{00000002-EF15-47D1-ABDD-C010F8C8BDF7}"/>
            </c:ext>
          </c:extLst>
        </c:ser>
        <c:ser>
          <c:idx val="3"/>
          <c:order val="3"/>
          <c:tx>
            <c:strRef>
              <c:f>ΞΕΝΟΔΟΧΕΙΑ!$B$204</c:f>
              <c:strCache>
                <c:ptCount val="1"/>
                <c:pt idx="0">
                  <c:v>Πολύ σημαντική</c:v>
                </c:pt>
              </c:strCache>
            </c:strRef>
          </c:tx>
          <c:spPr>
            <a:solidFill>
              <a:srgbClr val="0070C0"/>
            </a:solidFill>
          </c:spPr>
          <c:dLbls>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(ΞΕΝΟΔΟΧΕΙΑ!$D$200,ΞΕΝΟΔΟΧΕΙΑ!$F$200)</c:f>
              <c:strCache>
                <c:ptCount val="2"/>
                <c:pt idx="0">
                  <c:v>Για τη μονάδα</c:v>
                </c:pt>
                <c:pt idx="1">
                  <c:v>Για τη Θεσσαλονίκη</c:v>
                </c:pt>
              </c:strCache>
            </c:strRef>
          </c:cat>
          <c:val>
            <c:numRef>
              <c:f>(ΞΕΝΟΔΟΧΕΙΑ!$D$204,ΞΕΝΟΔΟΧΕΙΑ!$F$204)</c:f>
              <c:numCache>
                <c:formatCode>0%</c:formatCode>
                <c:ptCount val="2"/>
                <c:pt idx="0">
                  <c:v>0.24000000000000019</c:v>
                </c:pt>
                <c:pt idx="1">
                  <c:v>0.16</c:v>
                </c:pt>
              </c:numCache>
            </c:numRef>
          </c:val>
          <c:extLst xmlns:c16r2="http://schemas.microsoft.com/office/drawing/2015/06/chart">
            <c:ext xmlns:c16="http://schemas.microsoft.com/office/drawing/2014/chart" uri="{C3380CC4-5D6E-409C-BE32-E72D297353CC}">
              <c16:uniqueId val="{00000003-EF15-47D1-ABDD-C010F8C8BDF7}"/>
            </c:ext>
          </c:extLst>
        </c:ser>
        <c:ser>
          <c:idx val="4"/>
          <c:order val="4"/>
          <c:tx>
            <c:strRef>
              <c:f>ΞΕΝΟΔΟΧΕΙΑ!$B$205</c:f>
              <c:strCache>
                <c:ptCount val="1"/>
                <c:pt idx="0">
                  <c:v>Πάρα πολύ σημαντική</c:v>
                </c:pt>
              </c:strCache>
            </c:strRef>
          </c:tx>
          <c:spPr>
            <a:solidFill>
              <a:srgbClr val="002060"/>
            </a:solidFill>
          </c:spPr>
          <c:dLbls>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(ΞΕΝΟΔΟΧΕΙΑ!$D$200,ΞΕΝΟΔΟΧΕΙΑ!$F$200)</c:f>
              <c:strCache>
                <c:ptCount val="2"/>
                <c:pt idx="0">
                  <c:v>Για τη μονάδα</c:v>
                </c:pt>
                <c:pt idx="1">
                  <c:v>Για τη Θεσσαλονίκη</c:v>
                </c:pt>
              </c:strCache>
            </c:strRef>
          </c:cat>
          <c:val>
            <c:numRef>
              <c:f>(ΞΕΝΟΔΟΧΕΙΑ!$D$205,ΞΕΝΟΔΟΧΕΙΑ!$F$205)</c:f>
              <c:numCache>
                <c:formatCode>0%</c:formatCode>
                <c:ptCount val="2"/>
                <c:pt idx="0">
                  <c:v>0.60000000000000064</c:v>
                </c:pt>
                <c:pt idx="1">
                  <c:v>0.74000000000000077</c:v>
                </c:pt>
              </c:numCache>
            </c:numRef>
          </c:val>
          <c:extLst xmlns:c16r2="http://schemas.microsoft.com/office/drawing/2015/06/chart">
            <c:ext xmlns:c16="http://schemas.microsoft.com/office/drawing/2014/chart" uri="{C3380CC4-5D6E-409C-BE32-E72D297353CC}">
              <c16:uniqueId val="{00000004-EF15-47D1-ABDD-C010F8C8BDF7}"/>
            </c:ext>
          </c:extLst>
        </c:ser>
        <c:ser>
          <c:idx val="5"/>
          <c:order val="5"/>
          <c:tx>
            <c:strRef>
              <c:f>ΞΕΝΟΔΟΧΕΙΑ!$B$206</c:f>
              <c:strCache>
                <c:ptCount val="1"/>
                <c:pt idx="0">
                  <c:v>ΔΞ/ΔΑ</c:v>
                </c:pt>
              </c:strCache>
            </c:strRef>
          </c:tx>
          <c:spPr>
            <a:solidFill>
              <a:schemeClr val="bg1">
                <a:lumMod val="50000"/>
              </a:schemeClr>
            </a:solidFill>
          </c:spPr>
          <c:dLbls>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(ΞΕΝΟΔΟΧΕΙΑ!$D$200,ΞΕΝΟΔΟΧΕΙΑ!$F$200)</c:f>
              <c:strCache>
                <c:ptCount val="2"/>
                <c:pt idx="0">
                  <c:v>Για τη μονάδα</c:v>
                </c:pt>
                <c:pt idx="1">
                  <c:v>Για τη Θεσσαλονίκη</c:v>
                </c:pt>
              </c:strCache>
            </c:strRef>
          </c:cat>
          <c:val>
            <c:numRef>
              <c:f>(ΞΕΝΟΔΟΧΕΙΑ!$D$206,ΞΕΝΟΔΟΧΕΙΑ!$F$206)</c:f>
              <c:numCache>
                <c:formatCode>0%</c:formatCode>
                <c:ptCount val="2"/>
                <c:pt idx="0">
                  <c:v>0</c:v>
                </c:pt>
                <c:pt idx="1">
                  <c:v>0</c:v>
                </c:pt>
              </c:numCache>
            </c:numRef>
          </c:val>
          <c:extLst xmlns:c16r2="http://schemas.microsoft.com/office/drawing/2015/06/chart">
            <c:ext xmlns:c16="http://schemas.microsoft.com/office/drawing/2014/chart" uri="{C3380CC4-5D6E-409C-BE32-E72D297353CC}">
              <c16:uniqueId val="{00000005-EF15-47D1-ABDD-C010F8C8BDF7}"/>
            </c:ext>
          </c:extLst>
        </c:ser>
        <c:dLbls>
          <c:showVal val="1"/>
        </c:dLbls>
        <c:gapWidth val="95"/>
        <c:gapDepth val="95"/>
        <c:shape val="box"/>
        <c:axId val="153575424"/>
        <c:axId val="153576960"/>
        <c:axId val="0"/>
      </c:bar3DChart>
      <c:catAx>
        <c:axId val="153575424"/>
        <c:scaling>
          <c:orientation val="maxMin"/>
        </c:scaling>
        <c:axPos val="l"/>
        <c:numFmt formatCode="General" sourceLinked="1"/>
        <c:majorTickMark val="none"/>
        <c:tickLblPos val="low"/>
        <c:txPr>
          <a:bodyPr/>
          <a:lstStyle/>
          <a:p>
            <a:pPr>
              <a:defRPr sz="1400" b="1" i="1">
                <a:solidFill>
                  <a:schemeClr val="tx2"/>
                </a:solidFill>
                <a:latin typeface="+mj-lt"/>
              </a:defRPr>
            </a:pPr>
            <a:endParaRPr lang="el-GR"/>
          </a:p>
        </c:txPr>
        <c:crossAx val="153576960"/>
        <c:crosses val="autoZero"/>
        <c:auto val="1"/>
        <c:lblAlgn val="ctr"/>
        <c:lblOffset val="100"/>
      </c:catAx>
      <c:valAx>
        <c:axId val="153576960"/>
        <c:scaling>
          <c:orientation val="minMax"/>
        </c:scaling>
        <c:delete val="1"/>
        <c:axPos val="t"/>
        <c:numFmt formatCode="0%" sourceLinked="1"/>
        <c:majorTickMark val="none"/>
        <c:tickLblPos val="none"/>
        <c:crossAx val="153575424"/>
        <c:crosses val="autoZero"/>
        <c:crossBetween val="between"/>
      </c:valAx>
    </c:plotArea>
    <c:legend>
      <c:legendPos val="t"/>
      <c:layout>
        <c:manualLayout>
          <c:xMode val="edge"/>
          <c:yMode val="edge"/>
          <c:x val="0.10764999428954168"/>
          <c:y val="3.8040176634944751E-2"/>
          <c:w val="0.77203226982489093"/>
          <c:h val="0.12046291926905139"/>
        </c:manualLayout>
      </c:layout>
      <c:txPr>
        <a:bodyPr/>
        <a:lstStyle/>
        <a:p>
          <a:pPr>
            <a:defRPr sz="1100" b="1">
              <a:solidFill>
                <a:schemeClr val="tx2"/>
              </a:solidFill>
              <a:latin typeface="+mj-lt"/>
            </a:defRPr>
          </a:pPr>
          <a:endParaRPr lang="el-GR"/>
        </a:p>
      </c:txPr>
    </c:legend>
    <c:plotVisOnly val="1"/>
    <c:dispBlanksAs val="gap"/>
  </c:chart>
  <c:spPr>
    <a:noFill/>
    <a:ln>
      <a:no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3521110267027373E-2"/>
          <c:y val="0.21022159154033412"/>
          <c:w val="0.80529027805719378"/>
          <c:h val="0.76859831230873477"/>
        </c:manualLayout>
      </c:layout>
      <c:pie3DChart>
        <c:varyColors val="1"/>
        <c:ser>
          <c:idx val="0"/>
          <c:order val="0"/>
          <c:dPt>
            <c:idx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AD6F-42F7-A6D2-0D74363E73D0}"/>
              </c:ext>
            </c:extLst>
          </c:dPt>
          <c:dPt>
            <c:idx val="1"/>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AD6F-42F7-A6D2-0D74363E73D0}"/>
              </c:ext>
            </c:extLst>
          </c:dPt>
          <c:dPt>
            <c:idx val="2"/>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AD6F-42F7-A6D2-0D74363E73D0}"/>
              </c:ext>
            </c:extLst>
          </c:dPt>
          <c:dPt>
            <c:idx val="3"/>
            <c:spPr>
              <a:solidFill>
                <a:srgbClr val="FF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AD6F-42F7-A6D2-0D74363E73D0}"/>
              </c:ext>
            </c:extLst>
          </c:dPt>
          <c:dPt>
            <c:idx val="4"/>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AD6F-42F7-A6D2-0D74363E73D0}"/>
              </c:ext>
            </c:extLst>
          </c:dPt>
          <c:dPt>
            <c:idx val="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AD6F-42F7-A6D2-0D74363E73D0}"/>
              </c:ext>
            </c:extLst>
          </c:dPt>
          <c:dLbls>
            <c:dLbl>
              <c:idx val="2"/>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dLbl>
              <c:idx val="3"/>
              <c:layout>
                <c:manualLayout>
                  <c:x val="0.18246977813276041"/>
                  <c:y val="-0.27265489019738548"/>
                </c:manualLayout>
              </c:layout>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D6F-42F7-A6D2-0D74363E73D0}"/>
                </c:ext>
              </c:extLst>
            </c:dLbl>
            <c:dLbl>
              <c:idx val="4"/>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dLbl>
              <c:idx val="5"/>
              <c:layout>
                <c:manualLayout>
                  <c:x val="-2.7292262821648452E-2"/>
                  <c:y val="-1.1550905118286521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AD6F-42F7-A6D2-0D74363E73D0}"/>
                </c:ext>
              </c:extLst>
            </c:dLbl>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ΕΣΤΙΑΣΗ!$B$45:$B$50</c:f>
              <c:strCache>
                <c:ptCount val="6"/>
                <c:pt idx="0">
                  <c:v>5-Πάρα πολύ ικανοποιητική</c:v>
                </c:pt>
                <c:pt idx="1">
                  <c:v>4-Πολύ ικανοποιητική</c:v>
                </c:pt>
                <c:pt idx="2">
                  <c:v>3-Αρκετά ικανοποιητική</c:v>
                </c:pt>
                <c:pt idx="3">
                  <c:v>2-Όχι και τόσο ικανοποιητική</c:v>
                </c:pt>
                <c:pt idx="4">
                  <c:v>1-Καθόλου ικανοποιητική</c:v>
                </c:pt>
                <c:pt idx="5">
                  <c:v>ΔΞ/ΔΑ</c:v>
                </c:pt>
              </c:strCache>
            </c:strRef>
          </c:cat>
          <c:val>
            <c:numRef>
              <c:f>ΕΣΤΙΑΣΗ!$D$45:$D$50</c:f>
              <c:numCache>
                <c:formatCode>0%</c:formatCode>
                <c:ptCount val="6"/>
                <c:pt idx="0">
                  <c:v>1.4285714285714285E-2</c:v>
                </c:pt>
                <c:pt idx="1">
                  <c:v>0.1</c:v>
                </c:pt>
                <c:pt idx="2">
                  <c:v>0.35714285714285787</c:v>
                </c:pt>
                <c:pt idx="3">
                  <c:v>0.28571428571428625</c:v>
                </c:pt>
                <c:pt idx="4">
                  <c:v>0.21428571428571427</c:v>
                </c:pt>
                <c:pt idx="5">
                  <c:v>2.8571428571428591E-2</c:v>
                </c:pt>
              </c:numCache>
            </c:numRef>
          </c:val>
          <c:extLst xmlns:c16r2="http://schemas.microsoft.com/office/drawing/2015/06/chart">
            <c:ext xmlns:c16="http://schemas.microsoft.com/office/drawing/2014/chart" uri="{C3380CC4-5D6E-409C-BE32-E72D297353CC}">
              <c16:uniqueId val="{0000000C-AD6F-42F7-A6D2-0D74363E73D0}"/>
            </c:ext>
          </c:extLst>
        </c:ser>
        <c:dLbls>
          <c:showCatName val="1"/>
          <c:showPercent val="1"/>
        </c:dLbls>
      </c:pie3D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9.6607049107833562E-2"/>
          <c:y val="0.20150780348077271"/>
          <c:w val="0.82753510180159517"/>
          <c:h val="0.78997633991403249"/>
        </c:manualLayout>
      </c:layout>
      <c:pie3DChart>
        <c:varyColors val="1"/>
        <c:ser>
          <c:idx val="0"/>
          <c:order val="0"/>
          <c:dPt>
            <c:idx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D2A6-4672-B3B2-BF70997855F4}"/>
              </c:ext>
            </c:extLst>
          </c:dPt>
          <c:dPt>
            <c:idx val="1"/>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D2A6-4672-B3B2-BF70997855F4}"/>
              </c:ext>
            </c:extLst>
          </c:dPt>
          <c:dPt>
            <c:idx val="2"/>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D2A6-4672-B3B2-BF70997855F4}"/>
              </c:ext>
            </c:extLst>
          </c:dPt>
          <c:dPt>
            <c:idx val="3"/>
            <c:spPr>
              <a:solidFill>
                <a:srgbClr val="FF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D2A6-4672-B3B2-BF70997855F4}"/>
              </c:ext>
            </c:extLst>
          </c:dPt>
          <c:dPt>
            <c:idx val="4"/>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D2A6-4672-B3B2-BF70997855F4}"/>
              </c:ext>
            </c:extLst>
          </c:dPt>
          <c:dPt>
            <c:idx val="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D2A6-4672-B3B2-BF70997855F4}"/>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dLbl>
              <c:idx val="3"/>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2"/>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ΕΣΤΙΑΣΗ!$B$61:$B$66</c:f>
              <c:strCache>
                <c:ptCount val="6"/>
                <c:pt idx="0">
                  <c:v>Πολύ καλύτερη</c:v>
                </c:pt>
                <c:pt idx="1">
                  <c:v>Αρκετά καλύτερη</c:v>
                </c:pt>
                <c:pt idx="2">
                  <c:v>Ούτε καλύτερη/Ούτε χειρότερη</c:v>
                </c:pt>
                <c:pt idx="3">
                  <c:v>Αρκετά χειρότερη</c:v>
                </c:pt>
                <c:pt idx="4">
                  <c:v>Πολύ χειρότερη</c:v>
                </c:pt>
                <c:pt idx="5">
                  <c:v>ΔΞ/ΔΑ</c:v>
                </c:pt>
              </c:strCache>
            </c:strRef>
          </c:cat>
          <c:val>
            <c:numRef>
              <c:f>ΕΣΤΙΑΣΗ!$D$61:$D$66</c:f>
              <c:numCache>
                <c:formatCode>0%</c:formatCode>
                <c:ptCount val="6"/>
                <c:pt idx="0">
                  <c:v>5.7142857142857141E-2</c:v>
                </c:pt>
                <c:pt idx="1">
                  <c:v>0.24285714285714319</c:v>
                </c:pt>
                <c:pt idx="2">
                  <c:v>0.48571428571428638</c:v>
                </c:pt>
                <c:pt idx="3">
                  <c:v>0.14285714285714313</c:v>
                </c:pt>
                <c:pt idx="4">
                  <c:v>4.2857142857142913E-2</c:v>
                </c:pt>
                <c:pt idx="5">
                  <c:v>2.8571428571428591E-2</c:v>
                </c:pt>
              </c:numCache>
            </c:numRef>
          </c:val>
          <c:extLst xmlns:c16r2="http://schemas.microsoft.com/office/drawing/2015/06/chart">
            <c:ext xmlns:c16="http://schemas.microsoft.com/office/drawing/2014/chart" uri="{C3380CC4-5D6E-409C-BE32-E72D297353CC}">
              <c16:uniqueId val="{0000000C-D2A6-4672-B3B2-BF70997855F4}"/>
            </c:ext>
          </c:extLst>
        </c:ser>
        <c:dLbls>
          <c:showCatName val="1"/>
          <c:showPercent val="1"/>
        </c:dLbls>
      </c:pie3D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l-GR"/>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rgbClr val="0070C0"/>
            </a:solidFill>
            <a:ln>
              <a:noFill/>
            </a:ln>
            <a:effectLst/>
            <a:sp3d/>
          </c:spPr>
          <c:dPt>
            <c:idx val="0"/>
            <c:spPr>
              <a:solidFill>
                <a:srgbClr val="C00000"/>
              </a:solidFill>
              <a:ln>
                <a:noFill/>
              </a:ln>
              <a:effectLst/>
              <a:sp3d/>
            </c:spPr>
            <c:extLst xmlns:c16r2="http://schemas.microsoft.com/office/drawing/2015/06/chart">
              <c:ext xmlns:c16="http://schemas.microsoft.com/office/drawing/2014/chart" uri="{C3380CC4-5D6E-409C-BE32-E72D297353CC}">
                <c16:uniqueId val="{00000002-9A32-4F1A-BF95-F408B6823706}"/>
              </c:ext>
            </c:extLst>
          </c:dPt>
          <c:dPt>
            <c:idx val="1"/>
            <c:spPr>
              <a:solidFill>
                <a:srgbClr val="C00000"/>
              </a:solidFill>
              <a:ln>
                <a:noFill/>
              </a:ln>
              <a:effectLst/>
              <a:sp3d/>
            </c:spPr>
            <c:extLst xmlns:c16r2="http://schemas.microsoft.com/office/drawing/2015/06/chart">
              <c:ext xmlns:c16="http://schemas.microsoft.com/office/drawing/2014/chart" uri="{C3380CC4-5D6E-409C-BE32-E72D297353CC}">
                <c16:uniqueId val="{00000003-9A32-4F1A-BF95-F408B6823706}"/>
              </c:ext>
            </c:extLst>
          </c:dPt>
          <c:dPt>
            <c:idx val="2"/>
            <c:spPr>
              <a:solidFill>
                <a:srgbClr val="C00000"/>
              </a:solidFill>
              <a:ln>
                <a:noFill/>
              </a:ln>
              <a:effectLst/>
              <a:sp3d/>
            </c:spPr>
            <c:extLst xmlns:c16r2="http://schemas.microsoft.com/office/drawing/2015/06/chart">
              <c:ext xmlns:c16="http://schemas.microsoft.com/office/drawing/2014/chart" uri="{C3380CC4-5D6E-409C-BE32-E72D297353CC}">
                <c16:uniqueId val="{00000004-9A32-4F1A-BF95-F408B6823706}"/>
              </c:ext>
            </c:extLst>
          </c:dPt>
          <c:dPt>
            <c:idx val="3"/>
            <c:spPr>
              <a:solidFill>
                <a:srgbClr val="C00000"/>
              </a:solidFill>
              <a:ln>
                <a:noFill/>
              </a:ln>
              <a:effectLst/>
              <a:sp3d/>
            </c:spPr>
            <c:extLst xmlns:c16r2="http://schemas.microsoft.com/office/drawing/2015/06/chart">
              <c:ext xmlns:c16="http://schemas.microsoft.com/office/drawing/2014/chart" uri="{C3380CC4-5D6E-409C-BE32-E72D297353CC}">
                <c16:uniqueId val="{00000005-9A32-4F1A-BF95-F408B6823706}"/>
              </c:ext>
            </c:extLst>
          </c:dPt>
          <c:dPt>
            <c:idx val="4"/>
            <c:spPr>
              <a:solidFill>
                <a:srgbClr val="C00000"/>
              </a:solidFill>
              <a:ln>
                <a:noFill/>
              </a:ln>
              <a:effectLst/>
              <a:sp3d/>
            </c:spPr>
            <c:extLst xmlns:c16r2="http://schemas.microsoft.com/office/drawing/2015/06/chart">
              <c:ext xmlns:c16="http://schemas.microsoft.com/office/drawing/2014/chart" uri="{C3380CC4-5D6E-409C-BE32-E72D297353CC}">
                <c16:uniqueId val="{00000006-9A32-4F1A-BF95-F408B6823706}"/>
              </c:ext>
            </c:extLst>
          </c:dPt>
          <c:dPt>
            <c:idx val="5"/>
            <c:spPr>
              <a:solidFill>
                <a:srgbClr val="C00000"/>
              </a:solidFill>
              <a:ln>
                <a:noFill/>
              </a:ln>
              <a:effectLst/>
              <a:sp3d/>
            </c:spPr>
            <c:extLst xmlns:c16r2="http://schemas.microsoft.com/office/drawing/2015/06/chart">
              <c:ext xmlns:c16="http://schemas.microsoft.com/office/drawing/2014/chart" uri="{C3380CC4-5D6E-409C-BE32-E72D297353CC}">
                <c16:uniqueId val="{00000007-9A32-4F1A-BF95-F408B6823706}"/>
              </c:ext>
            </c:extLst>
          </c:dPt>
          <c:dPt>
            <c:idx val="6"/>
            <c:spPr>
              <a:solidFill>
                <a:schemeClr val="accent5">
                  <a:lumMod val="60000"/>
                  <a:lumOff val="40000"/>
                </a:schemeClr>
              </a:solidFill>
              <a:ln>
                <a:noFill/>
              </a:ln>
              <a:effectLst/>
              <a:sp3d/>
            </c:spPr>
            <c:extLst xmlns:c16r2="http://schemas.microsoft.com/office/drawing/2015/06/chart">
              <c:ext xmlns:c16="http://schemas.microsoft.com/office/drawing/2014/chart" uri="{C3380CC4-5D6E-409C-BE32-E72D297353CC}">
                <c16:uniqueId val="{00000001-9A32-4F1A-BF95-F408B6823706}"/>
              </c:ext>
            </c:extLst>
          </c:dPt>
          <c:dPt>
            <c:idx val="13"/>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8-9A32-4F1A-BF95-F408B682370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ΕΣΤΙΑΣΗ!$B$80:$B$93</c:f>
              <c:strCache>
                <c:ptCount val="14"/>
                <c:pt idx="0">
                  <c:v>Πάνω από -50%</c:v>
                </c:pt>
                <c:pt idx="1">
                  <c:v>-41 έως -50%</c:v>
                </c:pt>
                <c:pt idx="2">
                  <c:v>-31 έως -40%</c:v>
                </c:pt>
                <c:pt idx="3">
                  <c:v>-21 έως -30%</c:v>
                </c:pt>
                <c:pt idx="4">
                  <c:v>-11 έως -20%</c:v>
                </c:pt>
                <c:pt idx="5">
                  <c:v>Μέχρι -10%</c:v>
                </c:pt>
                <c:pt idx="6">
                  <c:v>Δεν μεταβλήθηκε</c:v>
                </c:pt>
                <c:pt idx="7">
                  <c:v>Μέχρι +10%</c:v>
                </c:pt>
                <c:pt idx="8">
                  <c:v>+11 έως +20%</c:v>
                </c:pt>
                <c:pt idx="9">
                  <c:v>+21 έως +30%</c:v>
                </c:pt>
                <c:pt idx="10">
                  <c:v>+31 έως +40%</c:v>
                </c:pt>
                <c:pt idx="11">
                  <c:v>+41 έως +50%</c:v>
                </c:pt>
                <c:pt idx="12">
                  <c:v>Πάνω από +50%</c:v>
                </c:pt>
                <c:pt idx="13">
                  <c:v>ΔΞ/ΔΑ</c:v>
                </c:pt>
              </c:strCache>
            </c:strRef>
          </c:cat>
          <c:val>
            <c:numRef>
              <c:f>ΕΣΤΙΑΣΗ!$D$80:$D$93</c:f>
              <c:numCache>
                <c:formatCode>0%</c:formatCode>
                <c:ptCount val="14"/>
                <c:pt idx="0">
                  <c:v>1.4285714285714285E-2</c:v>
                </c:pt>
                <c:pt idx="1">
                  <c:v>1.4285714285714285E-2</c:v>
                </c:pt>
                <c:pt idx="2">
                  <c:v>1.4285714285714285E-2</c:v>
                </c:pt>
                <c:pt idx="3">
                  <c:v>5.7142857142857141E-2</c:v>
                </c:pt>
                <c:pt idx="4">
                  <c:v>0.12857142857142878</c:v>
                </c:pt>
                <c:pt idx="5">
                  <c:v>2.8571428571428591E-2</c:v>
                </c:pt>
                <c:pt idx="6">
                  <c:v>0.34285714285714286</c:v>
                </c:pt>
                <c:pt idx="7">
                  <c:v>0.14285714285714313</c:v>
                </c:pt>
                <c:pt idx="8">
                  <c:v>8.5714285714285715E-2</c:v>
                </c:pt>
                <c:pt idx="9">
                  <c:v>2.8571428571428591E-2</c:v>
                </c:pt>
                <c:pt idx="10">
                  <c:v>0</c:v>
                </c:pt>
                <c:pt idx="11">
                  <c:v>0</c:v>
                </c:pt>
                <c:pt idx="12">
                  <c:v>0</c:v>
                </c:pt>
                <c:pt idx="13">
                  <c:v>0.14285714285714313</c:v>
                </c:pt>
              </c:numCache>
            </c:numRef>
          </c:val>
          <c:extLst xmlns:c16r2="http://schemas.microsoft.com/office/drawing/2015/06/chart">
            <c:ext xmlns:c16="http://schemas.microsoft.com/office/drawing/2014/chart" uri="{C3380CC4-5D6E-409C-BE32-E72D297353CC}">
              <c16:uniqueId val="{00000000-9A32-4F1A-BF95-F408B6823706}"/>
            </c:ext>
          </c:extLst>
        </c:ser>
        <c:shape val="box"/>
        <c:axId val="154830336"/>
        <c:axId val="154831872"/>
        <c:axId val="0"/>
      </c:bar3DChart>
      <c:catAx>
        <c:axId val="154830336"/>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2"/>
                </a:solidFill>
                <a:latin typeface="+mn-lt"/>
                <a:ea typeface="+mn-ea"/>
                <a:cs typeface="+mn-cs"/>
              </a:defRPr>
            </a:pPr>
            <a:endParaRPr lang="el-GR"/>
          </a:p>
        </c:txPr>
        <c:crossAx val="154831872"/>
        <c:crosses val="autoZero"/>
        <c:auto val="1"/>
        <c:lblAlgn val="ctr"/>
        <c:lblOffset val="100"/>
      </c:catAx>
      <c:valAx>
        <c:axId val="154831872"/>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54830336"/>
        <c:crosses val="autoZero"/>
        <c:crossBetween val="between"/>
      </c:valAx>
      <c:spPr>
        <a:noFill/>
        <a:ln>
          <a:noFill/>
        </a:ln>
        <a:effectLst/>
      </c:spPr>
    </c:plotArea>
    <c:plotVisOnly val="1"/>
    <c:dispBlanksAs val="gap"/>
  </c:chart>
  <c:spPr>
    <a:noFill/>
    <a:ln>
      <a:noFill/>
    </a:ln>
    <a:effectLst/>
  </c:spPr>
  <c:txPr>
    <a:bodyPr/>
    <a:lstStyle/>
    <a:p>
      <a:pPr>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style val="26"/>
  <c:chart>
    <c:autoTitleDeleted val="1"/>
    <c:view3D>
      <c:rAngAx val="1"/>
    </c:view3D>
    <c:plotArea>
      <c:layout>
        <c:manualLayout>
          <c:layoutTarget val="inner"/>
          <c:xMode val="edge"/>
          <c:yMode val="edge"/>
          <c:x val="0.50636326551335886"/>
          <c:y val="0.11883990291097599"/>
          <c:w val="0.47616629854111225"/>
          <c:h val="0.84827768666005154"/>
        </c:manualLayout>
      </c:layout>
      <c:bar3DChart>
        <c:barDir val="bar"/>
        <c:grouping val="percentStacked"/>
        <c:ser>
          <c:idx val="0"/>
          <c:order val="0"/>
          <c:tx>
            <c:strRef>
              <c:f>'EXTRA ΕΠΙΧΕΙΡΗΣΕΩΝ '!$B$4</c:f>
              <c:strCache>
                <c:ptCount val="1"/>
                <c:pt idx="0">
                  <c:v>1 - Καθόλου σημαντικό</c:v>
                </c:pt>
              </c:strCache>
            </c:strRef>
          </c:tx>
          <c:spPr>
            <a:solidFill>
              <a:srgbClr val="C00000"/>
            </a:solidFill>
          </c:spPr>
          <c:dLbls>
            <c:spPr>
              <a:noFill/>
              <a:ln>
                <a:noFill/>
              </a:ln>
              <a:effectLst/>
            </c:spPr>
            <c:txPr>
              <a:bodyPr wrap="square" lIns="38100" tIns="19050" rIns="38100" bIns="19050" anchor="ctr">
                <a:spAutoFit/>
              </a:bodyPr>
              <a:lstStyle/>
              <a:p>
                <a:pPr>
                  <a:defRPr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('EXTRA ΕΠΙΧΕΙΡΗΣΕΩΝ '!$D$3,'EXTRA ΕΠΙΧΕΙΡΗΣΕΩΝ '!$F$3,'EXTRA ΕΠΙΧΕΙΡΗΣΕΩΝ '!$H$3,'EXTRA ΕΠΙΧΕΙΡΗΣΕΩΝ '!$J$3,'EXTRA ΕΠΙΧΕΙΡΗΣΕΩΝ '!$L$3,'EXTRA ΕΠΙΧΕΙΡΗΣΕΩΝ '!$N$3,'EXTRA ΕΠΙΧΕΙΡΗΣΕΩΝ '!$P$3,'EXTRA ΕΠΙΧΕΙΡΗΣΕΩΝ '!$R$3)</c:f>
              <c:strCache>
                <c:ptCount val="8"/>
                <c:pt idx="0">
                  <c:v>Κατάργηση 15 χρονοβόρων γραφειοκρατικών διαδικασιών με στόχο τη μείωση του διοικητικού βάρους σε εξαγωγικές επιχειρήσεις</c:v>
                </c:pt>
                <c:pt idx="1">
                  <c:v>Κατάργηση από το 2025 του τέλους επιτηδεύματος για ελεύθερους επαγγελματίες και ατομικές επιχειρήσεις</c:v>
                </c:pt>
                <c:pt idx="2">
                  <c:v>Ίδρυση νέου Εθνικού Επενδυτικού Ταμείου με κεφάλαια 300 εκ ευρώ για παροχή κινήτρων για επενδύσεις σε τομείς με υψηλή προστιθέμενη αξία</c:v>
                </c:pt>
                <c:pt idx="3">
                  <c:v>Υποχρεωτική ασφάλιση για φυσικές καταστροφές κάθε επιχείρησης με ετήσιο κύκλο εργασιών άνω των 500.000 ευρώ ώστε να μπορεί να αποζημιώνεται από το κράτος</c:v>
                </c:pt>
                <c:pt idx="4">
                  <c:v>Διορθώσεις στον τεκμαρτό τρόπο φορολόγησης των ελευθέρων επαγγελματιών</c:v>
                </c:pt>
                <c:pt idx="5">
                  <c:v>Μείωση ασφαλιστικών εισφορών από 1η Ιανουαρίου 2025 κατά 1% αντί για 0,5% που είχε ανακοινωθεί αρχικά</c:v>
                </c:pt>
                <c:pt idx="6">
                  <c:v>Χορήγηση Golden visa σε όσους επενδύουν πάνω από 250.000 σε start-up επιχειρήσεις</c:v>
                </c:pt>
                <c:pt idx="7">
                  <c:v>Περιορισμός στις 100.000 ευρώ του ελαχίστου κεφαλαίου εταιρίας που προκύπτει από μετασχηματισμό μικρότερων</c:v>
                </c:pt>
              </c:strCache>
            </c:strRef>
          </c:cat>
          <c:val>
            <c:numRef>
              <c:f>('EXTRA ΕΠΙΧΕΙΡΗΣΕΩΝ '!$D$4,'EXTRA ΕΠΙΧΕΙΡΗΣΕΩΝ '!$F$4,'EXTRA ΕΠΙΧΕΙΡΗΣΕΩΝ '!$H$4,'EXTRA ΕΠΙΧΕΙΡΗΣΕΩΝ '!$J$4,'EXTRA ΕΠΙΧΕΙΡΗΣΕΩΝ '!$L$4,'EXTRA ΕΠΙΧΕΙΡΗΣΕΩΝ '!$N$4,'EXTRA ΕΠΙΧΕΙΡΗΣΕΩΝ '!$P$4,'EXTRA ΕΠΙΧΕΙΡΗΣΕΩΝ '!$R$4)</c:f>
              <c:numCache>
                <c:formatCode>0%</c:formatCode>
                <c:ptCount val="8"/>
                <c:pt idx="0">
                  <c:v>7.2702331961591371E-2</c:v>
                </c:pt>
                <c:pt idx="1">
                  <c:v>0.16049382716049401</c:v>
                </c:pt>
                <c:pt idx="2">
                  <c:v>0.14266117969821668</c:v>
                </c:pt>
                <c:pt idx="3">
                  <c:v>0.18792866941015091</c:v>
                </c:pt>
                <c:pt idx="4">
                  <c:v>0.18381344307270261</c:v>
                </c:pt>
                <c:pt idx="5">
                  <c:v>0.26200274348422498</c:v>
                </c:pt>
                <c:pt idx="6">
                  <c:v>0.27572016460905391</c:v>
                </c:pt>
                <c:pt idx="7">
                  <c:v>0.18106995884773688</c:v>
                </c:pt>
              </c:numCache>
            </c:numRef>
          </c:val>
          <c:extLst xmlns:c16r2="http://schemas.microsoft.com/office/drawing/2015/06/chart">
            <c:ext xmlns:c16="http://schemas.microsoft.com/office/drawing/2014/chart" uri="{C3380CC4-5D6E-409C-BE32-E72D297353CC}">
              <c16:uniqueId val="{00000000-E00A-4755-814B-73BC067BDD80}"/>
            </c:ext>
          </c:extLst>
        </c:ser>
        <c:ser>
          <c:idx val="1"/>
          <c:order val="1"/>
          <c:tx>
            <c:strRef>
              <c:f>'EXTRA ΕΠΙΧΕΙΡΗΣΕΩΝ '!$B$5</c:f>
              <c:strCache>
                <c:ptCount val="1"/>
                <c:pt idx="0">
                  <c:v>2 - Λίγο σημαντικό</c:v>
                </c:pt>
              </c:strCache>
            </c:strRef>
          </c:tx>
          <c:spPr>
            <a:solidFill>
              <a:schemeClr val="accent2">
                <a:lumMod val="40000"/>
                <a:lumOff val="60000"/>
              </a:schemeClr>
            </a:solidFill>
          </c:spPr>
          <c:dLbls>
            <c:spPr>
              <a:noFill/>
              <a:ln>
                <a:noFill/>
              </a:ln>
              <a:effectLst/>
            </c:spPr>
            <c:txPr>
              <a:bodyPr wrap="square" lIns="38100" tIns="19050" rIns="38100" bIns="19050" anchor="ctr">
                <a:spAutoFit/>
              </a:bodyPr>
              <a:lstStyle/>
              <a:p>
                <a:pPr>
                  <a:defRPr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('EXTRA ΕΠΙΧΕΙΡΗΣΕΩΝ '!$D$3,'EXTRA ΕΠΙΧΕΙΡΗΣΕΩΝ '!$F$3,'EXTRA ΕΠΙΧΕΙΡΗΣΕΩΝ '!$H$3,'EXTRA ΕΠΙΧΕΙΡΗΣΕΩΝ '!$J$3,'EXTRA ΕΠΙΧΕΙΡΗΣΕΩΝ '!$L$3,'EXTRA ΕΠΙΧΕΙΡΗΣΕΩΝ '!$N$3,'EXTRA ΕΠΙΧΕΙΡΗΣΕΩΝ '!$P$3,'EXTRA ΕΠΙΧΕΙΡΗΣΕΩΝ '!$R$3)</c:f>
              <c:strCache>
                <c:ptCount val="8"/>
                <c:pt idx="0">
                  <c:v>Κατάργηση 15 χρονοβόρων γραφειοκρατικών διαδικασιών με στόχο τη μείωση του διοικητικού βάρους σε εξαγωγικές επιχειρήσεις</c:v>
                </c:pt>
                <c:pt idx="1">
                  <c:v>Κατάργηση από το 2025 του τέλους επιτηδεύματος για ελεύθερους επαγγελματίες και ατομικές επιχειρήσεις</c:v>
                </c:pt>
                <c:pt idx="2">
                  <c:v>Ίδρυση νέου Εθνικού Επενδυτικού Ταμείου με κεφάλαια 300 εκ ευρώ για παροχή κινήτρων για επενδύσεις σε τομείς με υψηλή προστιθέμενη αξία</c:v>
                </c:pt>
                <c:pt idx="3">
                  <c:v>Υποχρεωτική ασφάλιση για φυσικές καταστροφές κάθε επιχείρησης με ετήσιο κύκλο εργασιών άνω των 500.000 ευρώ ώστε να μπορεί να αποζημιώνεται από το κράτος</c:v>
                </c:pt>
                <c:pt idx="4">
                  <c:v>Διορθώσεις στον τεκμαρτό τρόπο φορολόγησης των ελευθέρων επαγγελματιών</c:v>
                </c:pt>
                <c:pt idx="5">
                  <c:v>Μείωση ασφαλιστικών εισφορών από 1η Ιανουαρίου 2025 κατά 1% αντί για 0,5% που είχε ανακοινωθεί αρχικά</c:v>
                </c:pt>
                <c:pt idx="6">
                  <c:v>Χορήγηση Golden visa σε όσους επενδύουν πάνω από 250.000 σε start-up επιχειρήσεις</c:v>
                </c:pt>
                <c:pt idx="7">
                  <c:v>Περιορισμός στις 100.000 ευρώ του ελαχίστου κεφαλαίου εταιρίας που προκύπτει από μετασχηματισμό μικρότερων</c:v>
                </c:pt>
              </c:strCache>
            </c:strRef>
          </c:cat>
          <c:val>
            <c:numRef>
              <c:f>('EXTRA ΕΠΙΧΕΙΡΗΣΕΩΝ '!$D$5,'EXTRA ΕΠΙΧΕΙΡΗΣΕΩΝ '!$F$5,'EXTRA ΕΠΙΧΕΙΡΗΣΕΩΝ '!$H$5,'EXTRA ΕΠΙΧΕΙΡΗΣΕΩΝ '!$J$5,'EXTRA ΕΠΙΧΕΙΡΗΣΕΩΝ '!$L$5,'EXTRA ΕΠΙΧΕΙΡΗΣΕΩΝ '!$N$5,'EXTRA ΕΠΙΧΕΙΡΗΣΕΩΝ '!$P$5,'EXTRA ΕΠΙΧΕΙΡΗΣΕΩΝ '!$R$5)</c:f>
              <c:numCache>
                <c:formatCode>0%</c:formatCode>
                <c:ptCount val="8"/>
                <c:pt idx="0">
                  <c:v>3.9780521262002738E-2</c:v>
                </c:pt>
                <c:pt idx="1">
                  <c:v>6.8587105624142664E-2</c:v>
                </c:pt>
                <c:pt idx="2">
                  <c:v>4.8010973936899917E-2</c:v>
                </c:pt>
                <c:pt idx="3">
                  <c:v>8.779149519890278E-2</c:v>
                </c:pt>
                <c:pt idx="4">
                  <c:v>7.2702331961591371E-2</c:v>
                </c:pt>
                <c:pt idx="5">
                  <c:v>0.16735253772290809</c:v>
                </c:pt>
                <c:pt idx="6">
                  <c:v>0.10699588477366268</c:v>
                </c:pt>
                <c:pt idx="7">
                  <c:v>0.13031550068587106</c:v>
                </c:pt>
              </c:numCache>
            </c:numRef>
          </c:val>
          <c:extLst xmlns:c16r2="http://schemas.microsoft.com/office/drawing/2015/06/chart">
            <c:ext xmlns:c16="http://schemas.microsoft.com/office/drawing/2014/chart" uri="{C3380CC4-5D6E-409C-BE32-E72D297353CC}">
              <c16:uniqueId val="{00000001-E00A-4755-814B-73BC067BDD80}"/>
            </c:ext>
          </c:extLst>
        </c:ser>
        <c:ser>
          <c:idx val="2"/>
          <c:order val="2"/>
          <c:tx>
            <c:strRef>
              <c:f>'EXTRA ΕΠΙΧΕΙΡΗΣΕΩΝ '!$B$6</c:f>
              <c:strCache>
                <c:ptCount val="1"/>
                <c:pt idx="0">
                  <c:v>3 - Ούτε λίγο / ούτε πολύ σημαντικό</c:v>
                </c:pt>
              </c:strCache>
            </c:strRef>
          </c:tx>
          <c:spPr>
            <a:solidFill>
              <a:schemeClr val="tx1">
                <a:lumMod val="25000"/>
                <a:lumOff val="75000"/>
              </a:schemeClr>
            </a:solidFill>
          </c:spPr>
          <c:dLbls>
            <c:spPr>
              <a:noFill/>
              <a:ln>
                <a:noFill/>
              </a:ln>
              <a:effectLst/>
            </c:spPr>
            <c:txPr>
              <a:bodyPr wrap="square" lIns="38100" tIns="19050" rIns="38100" bIns="19050" anchor="ctr">
                <a:spAutoFit/>
              </a:bodyPr>
              <a:lstStyle/>
              <a:p>
                <a:pPr>
                  <a:defRPr b="1"/>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('EXTRA ΕΠΙΧΕΙΡΗΣΕΩΝ '!$D$3,'EXTRA ΕΠΙΧΕΙΡΗΣΕΩΝ '!$F$3,'EXTRA ΕΠΙΧΕΙΡΗΣΕΩΝ '!$H$3,'EXTRA ΕΠΙΧΕΙΡΗΣΕΩΝ '!$J$3,'EXTRA ΕΠΙΧΕΙΡΗΣΕΩΝ '!$L$3,'EXTRA ΕΠΙΧΕΙΡΗΣΕΩΝ '!$N$3,'EXTRA ΕΠΙΧΕΙΡΗΣΕΩΝ '!$P$3,'EXTRA ΕΠΙΧΕΙΡΗΣΕΩΝ '!$R$3)</c:f>
              <c:strCache>
                <c:ptCount val="8"/>
                <c:pt idx="0">
                  <c:v>Κατάργηση 15 χρονοβόρων γραφειοκρατικών διαδικασιών με στόχο τη μείωση του διοικητικού βάρους σε εξαγωγικές επιχειρήσεις</c:v>
                </c:pt>
                <c:pt idx="1">
                  <c:v>Κατάργηση από το 2025 του τέλους επιτηδεύματος για ελεύθερους επαγγελματίες και ατομικές επιχειρήσεις</c:v>
                </c:pt>
                <c:pt idx="2">
                  <c:v>Ίδρυση νέου Εθνικού Επενδυτικού Ταμείου με κεφάλαια 300 εκ ευρώ για παροχή κινήτρων για επενδύσεις σε τομείς με υψηλή προστιθέμενη αξία</c:v>
                </c:pt>
                <c:pt idx="3">
                  <c:v>Υποχρεωτική ασφάλιση για φυσικές καταστροφές κάθε επιχείρησης με ετήσιο κύκλο εργασιών άνω των 500.000 ευρώ ώστε να μπορεί να αποζημιώνεται από το κράτος</c:v>
                </c:pt>
                <c:pt idx="4">
                  <c:v>Διορθώσεις στον τεκμαρτό τρόπο φορολόγησης των ελευθέρων επαγγελματιών</c:v>
                </c:pt>
                <c:pt idx="5">
                  <c:v>Μείωση ασφαλιστικών εισφορών από 1η Ιανουαρίου 2025 κατά 1% αντί για 0,5% που είχε ανακοινωθεί αρχικά</c:v>
                </c:pt>
                <c:pt idx="6">
                  <c:v>Χορήγηση Golden visa σε όσους επενδύουν πάνω από 250.000 σε start-up επιχειρήσεις</c:v>
                </c:pt>
                <c:pt idx="7">
                  <c:v>Περιορισμός στις 100.000 ευρώ του ελαχίστου κεφαλαίου εταιρίας που προκύπτει από μετασχηματισμό μικρότερων</c:v>
                </c:pt>
              </c:strCache>
            </c:strRef>
          </c:cat>
          <c:val>
            <c:numRef>
              <c:f>('EXTRA ΕΠΙΧΕΙΡΗΣΕΩΝ '!$D$6,'EXTRA ΕΠΙΧΕΙΡΗΣΕΩΝ '!$F$6,'EXTRA ΕΠΙΧΕΙΡΗΣΕΩΝ '!$H$6,'EXTRA ΕΠΙΧΕΙΡΗΣΕΩΝ '!$J$6,'EXTRA ΕΠΙΧΕΙΡΗΣΕΩΝ '!$L$6,'EXTRA ΕΠΙΧΕΙΡΗΣΕΩΝ '!$N$6,'EXTRA ΕΠΙΧΕΙΡΗΣΕΩΝ '!$P$6,'EXTRA ΕΠΙΧΕΙΡΗΣΕΩΝ '!$R$6)</c:f>
              <c:numCache>
                <c:formatCode>0%</c:formatCode>
                <c:ptCount val="8"/>
                <c:pt idx="0">
                  <c:v>0.11659807956104259</c:v>
                </c:pt>
                <c:pt idx="1">
                  <c:v>0.14951989026063117</c:v>
                </c:pt>
                <c:pt idx="2">
                  <c:v>0.17146776406035671</c:v>
                </c:pt>
                <c:pt idx="3">
                  <c:v>0.15912208504801098</c:v>
                </c:pt>
                <c:pt idx="4">
                  <c:v>0.17695473251028829</c:v>
                </c:pt>
                <c:pt idx="5">
                  <c:v>0.19890260631001372</c:v>
                </c:pt>
                <c:pt idx="6">
                  <c:v>0.18930041152263397</c:v>
                </c:pt>
                <c:pt idx="7">
                  <c:v>0.24142661179698224</c:v>
                </c:pt>
              </c:numCache>
            </c:numRef>
          </c:val>
          <c:extLst xmlns:c16r2="http://schemas.microsoft.com/office/drawing/2015/06/chart">
            <c:ext xmlns:c16="http://schemas.microsoft.com/office/drawing/2014/chart" uri="{C3380CC4-5D6E-409C-BE32-E72D297353CC}">
              <c16:uniqueId val="{00000002-E00A-4755-814B-73BC067BDD80}"/>
            </c:ext>
          </c:extLst>
        </c:ser>
        <c:ser>
          <c:idx val="3"/>
          <c:order val="3"/>
          <c:tx>
            <c:strRef>
              <c:f>'EXTRA ΕΠΙΧΕΙΡΗΣΕΩΝ '!$B$7</c:f>
              <c:strCache>
                <c:ptCount val="1"/>
                <c:pt idx="0">
                  <c:v>4 - Αρκετά σημαντικό</c:v>
                </c:pt>
              </c:strCache>
            </c:strRef>
          </c:tx>
          <c:spPr>
            <a:solidFill>
              <a:srgbClr val="00B0F0"/>
            </a:solidFill>
          </c:spPr>
          <c:dLbls>
            <c:spPr>
              <a:noFill/>
              <a:ln>
                <a:noFill/>
              </a:ln>
              <a:effectLst/>
            </c:spPr>
            <c:txPr>
              <a:bodyPr wrap="square" lIns="38100" tIns="19050" rIns="38100" bIns="19050" anchor="ctr">
                <a:spAutoFit/>
              </a:bodyPr>
              <a:lstStyle/>
              <a:p>
                <a:pPr>
                  <a:defRPr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('EXTRA ΕΠΙΧΕΙΡΗΣΕΩΝ '!$D$3,'EXTRA ΕΠΙΧΕΙΡΗΣΕΩΝ '!$F$3,'EXTRA ΕΠΙΧΕΙΡΗΣΕΩΝ '!$H$3,'EXTRA ΕΠΙΧΕΙΡΗΣΕΩΝ '!$J$3,'EXTRA ΕΠΙΧΕΙΡΗΣΕΩΝ '!$L$3,'EXTRA ΕΠΙΧΕΙΡΗΣΕΩΝ '!$N$3,'EXTRA ΕΠΙΧΕΙΡΗΣΕΩΝ '!$P$3,'EXTRA ΕΠΙΧΕΙΡΗΣΕΩΝ '!$R$3)</c:f>
              <c:strCache>
                <c:ptCount val="8"/>
                <c:pt idx="0">
                  <c:v>Κατάργηση 15 χρονοβόρων γραφειοκρατικών διαδικασιών με στόχο τη μείωση του διοικητικού βάρους σε εξαγωγικές επιχειρήσεις</c:v>
                </c:pt>
                <c:pt idx="1">
                  <c:v>Κατάργηση από το 2025 του τέλους επιτηδεύματος για ελεύθερους επαγγελματίες και ατομικές επιχειρήσεις</c:v>
                </c:pt>
                <c:pt idx="2">
                  <c:v>Ίδρυση νέου Εθνικού Επενδυτικού Ταμείου με κεφάλαια 300 εκ ευρώ για παροχή κινήτρων για επενδύσεις σε τομείς με υψηλή προστιθέμενη αξία</c:v>
                </c:pt>
                <c:pt idx="3">
                  <c:v>Υποχρεωτική ασφάλιση για φυσικές καταστροφές κάθε επιχείρησης με ετήσιο κύκλο εργασιών άνω των 500.000 ευρώ ώστε να μπορεί να αποζημιώνεται από το κράτος</c:v>
                </c:pt>
                <c:pt idx="4">
                  <c:v>Διορθώσεις στον τεκμαρτό τρόπο φορολόγησης των ελευθέρων επαγγελματιών</c:v>
                </c:pt>
                <c:pt idx="5">
                  <c:v>Μείωση ασφαλιστικών εισφορών από 1η Ιανουαρίου 2025 κατά 1% αντί για 0,5% που είχε ανακοινωθεί αρχικά</c:v>
                </c:pt>
                <c:pt idx="6">
                  <c:v>Χορήγηση Golden visa σε όσους επενδύουν πάνω από 250.000 σε start-up επιχειρήσεις</c:v>
                </c:pt>
                <c:pt idx="7">
                  <c:v>Περιορισμός στις 100.000 ευρώ του ελαχίστου κεφαλαίου εταιρίας που προκύπτει από μετασχηματισμό μικρότερων</c:v>
                </c:pt>
              </c:strCache>
            </c:strRef>
          </c:cat>
          <c:val>
            <c:numRef>
              <c:f>('EXTRA ΕΠΙΧΕΙΡΗΣΕΩΝ '!$D$7,'EXTRA ΕΠΙΧΕΙΡΗΣΕΩΝ '!$F$7,'EXTRA ΕΠΙΧΕΙΡΗΣΕΩΝ '!$H$7,'EXTRA ΕΠΙΧΕΙΡΗΣΕΩΝ '!$J$7,'EXTRA ΕΠΙΧΕΙΡΗΣΕΩΝ '!$L$7,'EXTRA ΕΠΙΧΕΙΡΗΣΕΩΝ '!$N$7,'EXTRA ΕΠΙΧΕΙΡΗΣΕΩΝ '!$P$7,'EXTRA ΕΠΙΧΕΙΡΗΣΕΩΝ '!$R$7)</c:f>
              <c:numCache>
                <c:formatCode>0%</c:formatCode>
                <c:ptCount val="8"/>
                <c:pt idx="0">
                  <c:v>0.28669410150891633</c:v>
                </c:pt>
                <c:pt idx="1">
                  <c:v>0.2551440329218107</c:v>
                </c:pt>
                <c:pt idx="2">
                  <c:v>0.28532235939643386</c:v>
                </c:pt>
                <c:pt idx="3">
                  <c:v>0.24005486968449941</c:v>
                </c:pt>
                <c:pt idx="4">
                  <c:v>0.21810699588477384</c:v>
                </c:pt>
                <c:pt idx="5">
                  <c:v>0.20301783264746256</c:v>
                </c:pt>
                <c:pt idx="6">
                  <c:v>0.18244170096021961</c:v>
                </c:pt>
                <c:pt idx="7">
                  <c:v>0.15363511659807971</c:v>
                </c:pt>
              </c:numCache>
            </c:numRef>
          </c:val>
          <c:extLst xmlns:c16r2="http://schemas.microsoft.com/office/drawing/2015/06/chart">
            <c:ext xmlns:c16="http://schemas.microsoft.com/office/drawing/2014/chart" uri="{C3380CC4-5D6E-409C-BE32-E72D297353CC}">
              <c16:uniqueId val="{00000003-E00A-4755-814B-73BC067BDD80}"/>
            </c:ext>
          </c:extLst>
        </c:ser>
        <c:ser>
          <c:idx val="4"/>
          <c:order val="4"/>
          <c:tx>
            <c:strRef>
              <c:f>'EXTRA ΕΠΙΧΕΙΡΗΣΕΩΝ '!$B$8</c:f>
              <c:strCache>
                <c:ptCount val="1"/>
                <c:pt idx="0">
                  <c:v>5 - Πολύ σημαντικό</c:v>
                </c:pt>
              </c:strCache>
            </c:strRef>
          </c:tx>
          <c:spPr>
            <a:solidFill>
              <a:srgbClr val="002060"/>
            </a:solidFill>
          </c:spPr>
          <c:dLbls>
            <c:spPr>
              <a:noFill/>
              <a:ln>
                <a:noFill/>
              </a:ln>
              <a:effectLst/>
            </c:spPr>
            <c:txPr>
              <a:bodyPr wrap="square" lIns="38100" tIns="19050" rIns="38100" bIns="19050" anchor="ctr">
                <a:spAutoFit/>
              </a:bodyPr>
              <a:lstStyle/>
              <a:p>
                <a:pPr>
                  <a:defRPr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('EXTRA ΕΠΙΧΕΙΡΗΣΕΩΝ '!$D$3,'EXTRA ΕΠΙΧΕΙΡΗΣΕΩΝ '!$F$3,'EXTRA ΕΠΙΧΕΙΡΗΣΕΩΝ '!$H$3,'EXTRA ΕΠΙΧΕΙΡΗΣΕΩΝ '!$J$3,'EXTRA ΕΠΙΧΕΙΡΗΣΕΩΝ '!$L$3,'EXTRA ΕΠΙΧΕΙΡΗΣΕΩΝ '!$N$3,'EXTRA ΕΠΙΧΕΙΡΗΣΕΩΝ '!$P$3,'EXTRA ΕΠΙΧΕΙΡΗΣΕΩΝ '!$R$3)</c:f>
              <c:strCache>
                <c:ptCount val="8"/>
                <c:pt idx="0">
                  <c:v>Κατάργηση 15 χρονοβόρων γραφειοκρατικών διαδικασιών με στόχο τη μείωση του διοικητικού βάρους σε εξαγωγικές επιχειρήσεις</c:v>
                </c:pt>
                <c:pt idx="1">
                  <c:v>Κατάργηση από το 2025 του τέλους επιτηδεύματος για ελεύθερους επαγγελματίες και ατομικές επιχειρήσεις</c:v>
                </c:pt>
                <c:pt idx="2">
                  <c:v>Ίδρυση νέου Εθνικού Επενδυτικού Ταμείου με κεφάλαια 300 εκ ευρώ για παροχή κινήτρων για επενδύσεις σε τομείς με υψηλή προστιθέμενη αξία</c:v>
                </c:pt>
                <c:pt idx="3">
                  <c:v>Υποχρεωτική ασφάλιση για φυσικές καταστροφές κάθε επιχείρησης με ετήσιο κύκλο εργασιών άνω των 500.000 ευρώ ώστε να μπορεί να αποζημιώνεται από το κράτος</c:v>
                </c:pt>
                <c:pt idx="4">
                  <c:v>Διορθώσεις στον τεκμαρτό τρόπο φορολόγησης των ελευθέρων επαγγελματιών</c:v>
                </c:pt>
                <c:pt idx="5">
                  <c:v>Μείωση ασφαλιστικών εισφορών από 1η Ιανουαρίου 2025 κατά 1% αντί για 0,5% που είχε ανακοινωθεί αρχικά</c:v>
                </c:pt>
                <c:pt idx="6">
                  <c:v>Χορήγηση Golden visa σε όσους επενδύουν πάνω από 250.000 σε start-up επιχειρήσεις</c:v>
                </c:pt>
                <c:pt idx="7">
                  <c:v>Περιορισμός στις 100.000 ευρώ του ελαχίστου κεφαλαίου εταιρίας που προκύπτει από μετασχηματισμό μικρότερων</c:v>
                </c:pt>
              </c:strCache>
            </c:strRef>
          </c:cat>
          <c:val>
            <c:numRef>
              <c:f>('EXTRA ΕΠΙΧΕΙΡΗΣΕΩΝ '!$D$8,'EXTRA ΕΠΙΧΕΙΡΗΣΕΩΝ '!$F$8,'EXTRA ΕΠΙΧΕΙΡΗΣΕΩΝ '!$H$8,'EXTRA ΕΠΙΧΕΙΡΗΣΕΩΝ '!$J$8,'EXTRA ΕΠΙΧΕΙΡΗΣΕΩΝ '!$L$8,'EXTRA ΕΠΙΧΕΙΡΗΣΕΩΝ '!$N$8,'EXTRA ΕΠΙΧΕΙΡΗΣΕΩΝ '!$P$8,'EXTRA ΕΠΙΧΕΙΡΗΣΕΩΝ '!$R$8)</c:f>
              <c:numCache>
                <c:formatCode>0%</c:formatCode>
                <c:ptCount val="8"/>
                <c:pt idx="0">
                  <c:v>0.37311385459533603</c:v>
                </c:pt>
                <c:pt idx="1">
                  <c:v>0.33058984910836803</c:v>
                </c:pt>
                <c:pt idx="2">
                  <c:v>0.22633744855967092</c:v>
                </c:pt>
                <c:pt idx="3">
                  <c:v>0.26063100137174211</c:v>
                </c:pt>
                <c:pt idx="4">
                  <c:v>0.23456790123456789</c:v>
                </c:pt>
                <c:pt idx="5">
                  <c:v>0.14951989026063117</c:v>
                </c:pt>
                <c:pt idx="6">
                  <c:v>8.779149519890278E-2</c:v>
                </c:pt>
                <c:pt idx="7">
                  <c:v>7.6817558299039787E-2</c:v>
                </c:pt>
              </c:numCache>
            </c:numRef>
          </c:val>
          <c:extLst xmlns:c16r2="http://schemas.microsoft.com/office/drawing/2015/06/chart">
            <c:ext xmlns:c16="http://schemas.microsoft.com/office/drawing/2014/chart" uri="{C3380CC4-5D6E-409C-BE32-E72D297353CC}">
              <c16:uniqueId val="{00000004-E00A-4755-814B-73BC067BDD80}"/>
            </c:ext>
          </c:extLst>
        </c:ser>
        <c:ser>
          <c:idx val="5"/>
          <c:order val="5"/>
          <c:tx>
            <c:strRef>
              <c:f>'EXTRA ΕΠΙΧΕΙΡΗΣΕΩΝ '!$B$9</c:f>
              <c:strCache>
                <c:ptCount val="1"/>
                <c:pt idx="0">
                  <c:v>ΔΞ/ΔΑ </c:v>
                </c:pt>
              </c:strCache>
            </c:strRef>
          </c:tx>
          <c:spPr>
            <a:solidFill>
              <a:schemeClr val="bg1">
                <a:lumMod val="50000"/>
              </a:schemeClr>
            </a:solidFill>
          </c:spPr>
          <c:dLbls>
            <c:spPr>
              <a:noFill/>
              <a:ln>
                <a:noFill/>
              </a:ln>
              <a:effectLst/>
            </c:spPr>
            <c:txPr>
              <a:bodyPr wrap="square" lIns="38100" tIns="19050" rIns="38100" bIns="19050" anchor="ctr">
                <a:spAutoFit/>
              </a:bodyPr>
              <a:lstStyle/>
              <a:p>
                <a:pPr>
                  <a:defRPr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('EXTRA ΕΠΙΧΕΙΡΗΣΕΩΝ '!$D$3,'EXTRA ΕΠΙΧΕΙΡΗΣΕΩΝ '!$F$3,'EXTRA ΕΠΙΧΕΙΡΗΣΕΩΝ '!$H$3,'EXTRA ΕΠΙΧΕΙΡΗΣΕΩΝ '!$J$3,'EXTRA ΕΠΙΧΕΙΡΗΣΕΩΝ '!$L$3,'EXTRA ΕΠΙΧΕΙΡΗΣΕΩΝ '!$N$3,'EXTRA ΕΠΙΧΕΙΡΗΣΕΩΝ '!$P$3,'EXTRA ΕΠΙΧΕΙΡΗΣΕΩΝ '!$R$3)</c:f>
              <c:strCache>
                <c:ptCount val="8"/>
                <c:pt idx="0">
                  <c:v>Κατάργηση 15 χρονοβόρων γραφειοκρατικών διαδικασιών με στόχο τη μείωση του διοικητικού βάρους σε εξαγωγικές επιχειρήσεις</c:v>
                </c:pt>
                <c:pt idx="1">
                  <c:v>Κατάργηση από το 2025 του τέλους επιτηδεύματος για ελεύθερους επαγγελματίες και ατομικές επιχειρήσεις</c:v>
                </c:pt>
                <c:pt idx="2">
                  <c:v>Ίδρυση νέου Εθνικού Επενδυτικού Ταμείου με κεφάλαια 300 εκ ευρώ για παροχή κινήτρων για επενδύσεις σε τομείς με υψηλή προστιθέμενη αξία</c:v>
                </c:pt>
                <c:pt idx="3">
                  <c:v>Υποχρεωτική ασφάλιση για φυσικές καταστροφές κάθε επιχείρησης με ετήσιο κύκλο εργασιών άνω των 500.000 ευρώ ώστε να μπορεί να αποζημιώνεται από το κράτος</c:v>
                </c:pt>
                <c:pt idx="4">
                  <c:v>Διορθώσεις στον τεκμαρτό τρόπο φορολόγησης των ελευθέρων επαγγελματιών</c:v>
                </c:pt>
                <c:pt idx="5">
                  <c:v>Μείωση ασφαλιστικών εισφορών από 1η Ιανουαρίου 2025 κατά 1% αντί για 0,5% που είχε ανακοινωθεί αρχικά</c:v>
                </c:pt>
                <c:pt idx="6">
                  <c:v>Χορήγηση Golden visa σε όσους επενδύουν πάνω από 250.000 σε start-up επιχειρήσεις</c:v>
                </c:pt>
                <c:pt idx="7">
                  <c:v>Περιορισμός στις 100.000 ευρώ του ελαχίστου κεφαλαίου εταιρίας που προκύπτει από μετασχηματισμό μικρότερων</c:v>
                </c:pt>
              </c:strCache>
            </c:strRef>
          </c:cat>
          <c:val>
            <c:numRef>
              <c:f>('EXTRA ΕΠΙΧΕΙΡΗΣΕΩΝ '!$D$9,'EXTRA ΕΠΙΧΕΙΡΗΣΕΩΝ '!$F$9,'EXTRA ΕΠΙΧΕΙΡΗΣΕΩΝ '!$H$9,'EXTRA ΕΠΙΧΕΙΡΗΣΕΩΝ '!$J$9,'EXTRA ΕΠΙΧΕΙΡΗΣΕΩΝ '!$L$9,'EXTRA ΕΠΙΧΕΙΡΗΣΕΩΝ '!$N$9,'EXTRA ΕΠΙΧΕΙΡΗΣΕΩΝ '!$P$9,'EXTRA ΕΠΙΧΕΙΡΗΣΕΩΝ '!$R$9)</c:f>
              <c:numCache>
                <c:formatCode>0%</c:formatCode>
                <c:ptCount val="8"/>
                <c:pt idx="0">
                  <c:v>0.1111111111111111</c:v>
                </c:pt>
                <c:pt idx="1">
                  <c:v>3.5665294924554211E-2</c:v>
                </c:pt>
                <c:pt idx="2">
                  <c:v>0.12620027434842249</c:v>
                </c:pt>
                <c:pt idx="3">
                  <c:v>6.4471879286694095E-2</c:v>
                </c:pt>
                <c:pt idx="4">
                  <c:v>0.11385459533607681</c:v>
                </c:pt>
                <c:pt idx="5">
                  <c:v>1.9204389574759947E-2</c:v>
                </c:pt>
                <c:pt idx="6">
                  <c:v>0.15775034293552831</c:v>
                </c:pt>
                <c:pt idx="7">
                  <c:v>0.21673525377229122</c:v>
                </c:pt>
              </c:numCache>
            </c:numRef>
          </c:val>
          <c:extLst xmlns:c16r2="http://schemas.microsoft.com/office/drawing/2015/06/chart">
            <c:ext xmlns:c16="http://schemas.microsoft.com/office/drawing/2014/chart" uri="{C3380CC4-5D6E-409C-BE32-E72D297353CC}">
              <c16:uniqueId val="{00000005-E00A-4755-814B-73BC067BDD80}"/>
            </c:ext>
          </c:extLst>
        </c:ser>
        <c:dLbls>
          <c:showVal val="1"/>
        </c:dLbls>
        <c:gapWidth val="95"/>
        <c:gapDepth val="95"/>
        <c:shape val="box"/>
        <c:axId val="144442496"/>
        <c:axId val="144444032"/>
        <c:axId val="0"/>
      </c:bar3DChart>
      <c:catAx>
        <c:axId val="144442496"/>
        <c:scaling>
          <c:orientation val="maxMin"/>
        </c:scaling>
        <c:axPos val="l"/>
        <c:numFmt formatCode="General" sourceLinked="1"/>
        <c:majorTickMark val="none"/>
        <c:tickLblPos val="low"/>
        <c:txPr>
          <a:bodyPr/>
          <a:lstStyle/>
          <a:p>
            <a:pPr>
              <a:defRPr sz="900" b="1" i="1">
                <a:latin typeface="+mj-lt"/>
              </a:defRPr>
            </a:pPr>
            <a:endParaRPr lang="el-GR"/>
          </a:p>
        </c:txPr>
        <c:crossAx val="144444032"/>
        <c:crosses val="autoZero"/>
        <c:auto val="1"/>
        <c:lblAlgn val="ctr"/>
        <c:lblOffset val="100"/>
      </c:catAx>
      <c:valAx>
        <c:axId val="144444032"/>
        <c:scaling>
          <c:orientation val="minMax"/>
        </c:scaling>
        <c:delete val="1"/>
        <c:axPos val="t"/>
        <c:numFmt formatCode="0%" sourceLinked="1"/>
        <c:majorTickMark val="none"/>
        <c:tickLblPos val="none"/>
        <c:crossAx val="144442496"/>
        <c:crosses val="autoZero"/>
        <c:crossBetween val="between"/>
      </c:valAx>
    </c:plotArea>
    <c:legend>
      <c:legendPos val="t"/>
      <c:layout/>
      <c:txPr>
        <a:bodyPr/>
        <a:lstStyle/>
        <a:p>
          <a:pPr>
            <a:defRPr sz="1050" b="1">
              <a:latin typeface="+mj-lt"/>
            </a:defRPr>
          </a:pPr>
          <a:endParaRPr lang="el-GR"/>
        </a:p>
      </c:txPr>
    </c:legend>
    <c:plotVisOnly val="1"/>
    <c:dispBlanksAs val="gap"/>
  </c:chart>
  <c:spPr>
    <a:noFill/>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l-GR"/>
  <c:chart>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47290926008221351"/>
          <c:y val="3.1804298611629762E-2"/>
          <c:w val="0.47156707382307356"/>
          <c:h val="0.9363914027767406"/>
        </c:manualLayout>
      </c:layout>
      <c:bar3DChart>
        <c:barDir val="bar"/>
        <c:grouping val="clustered"/>
        <c:ser>
          <c:idx val="0"/>
          <c:order val="0"/>
          <c:spPr>
            <a:solidFill>
              <a:schemeClr val="accent1"/>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6-287F-46DC-A0FA-D00FD389185B}"/>
              </c:ext>
            </c:extLst>
          </c:dPt>
          <c:dPt>
            <c:idx val="1"/>
            <c:spPr>
              <a:solidFill>
                <a:srgbClr val="00B0F0"/>
              </a:solidFill>
              <a:ln>
                <a:noFill/>
              </a:ln>
              <a:effectLst/>
              <a:sp3d/>
            </c:spPr>
            <c:extLst xmlns:c16r2="http://schemas.microsoft.com/office/drawing/2015/06/chart">
              <c:ext xmlns:c16="http://schemas.microsoft.com/office/drawing/2014/chart" uri="{C3380CC4-5D6E-409C-BE32-E72D297353CC}">
                <c16:uniqueId val="{00000001-287F-46DC-A0FA-D00FD389185B}"/>
              </c:ext>
            </c:extLst>
          </c:dPt>
          <c:dPt>
            <c:idx val="2"/>
            <c:spPr>
              <a:solidFill>
                <a:schemeClr val="accent5">
                  <a:lumMod val="60000"/>
                  <a:lumOff val="40000"/>
                </a:schemeClr>
              </a:solidFill>
              <a:ln>
                <a:noFill/>
              </a:ln>
              <a:effectLst/>
              <a:sp3d/>
            </c:spPr>
            <c:extLst xmlns:c16r2="http://schemas.microsoft.com/office/drawing/2015/06/chart">
              <c:ext xmlns:c16="http://schemas.microsoft.com/office/drawing/2014/chart" uri="{C3380CC4-5D6E-409C-BE32-E72D297353CC}">
                <c16:uniqueId val="{00000002-287F-46DC-A0FA-D00FD389185B}"/>
              </c:ext>
            </c:extLst>
          </c:dPt>
          <c:dPt>
            <c:idx val="3"/>
            <c:spPr>
              <a:solidFill>
                <a:srgbClr val="FF9999"/>
              </a:solidFill>
              <a:ln>
                <a:noFill/>
              </a:ln>
              <a:effectLst/>
              <a:sp3d/>
            </c:spPr>
            <c:extLst xmlns:c16r2="http://schemas.microsoft.com/office/drawing/2015/06/chart">
              <c:ext xmlns:c16="http://schemas.microsoft.com/office/drawing/2014/chart" uri="{C3380CC4-5D6E-409C-BE32-E72D297353CC}">
                <c16:uniqueId val="{00000003-287F-46DC-A0FA-D00FD389185B}"/>
              </c:ext>
            </c:extLst>
          </c:dPt>
          <c:dPt>
            <c:idx val="4"/>
            <c:spPr>
              <a:solidFill>
                <a:srgbClr val="C00000"/>
              </a:solidFill>
              <a:ln>
                <a:noFill/>
              </a:ln>
              <a:effectLst/>
              <a:sp3d/>
            </c:spPr>
            <c:extLst xmlns:c16r2="http://schemas.microsoft.com/office/drawing/2015/06/chart">
              <c:ext xmlns:c16="http://schemas.microsoft.com/office/drawing/2014/chart" uri="{C3380CC4-5D6E-409C-BE32-E72D297353CC}">
                <c16:uniqueId val="{00000004-287F-46DC-A0FA-D00FD389185B}"/>
              </c:ext>
            </c:extLst>
          </c:dPt>
          <c:dPt>
            <c:idx val="5"/>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5-287F-46DC-A0FA-D00FD389185B}"/>
              </c:ext>
            </c:extLst>
          </c:dPt>
          <c:dLbls>
            <c:dLbl>
              <c:idx val="0"/>
              <c:layout>
                <c:manualLayout>
                  <c:x val="9.7982940167141968E-3"/>
                  <c:y val="2.8912998737845156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87F-46DC-A0FA-D00FD389185B}"/>
                </c:ext>
              </c:extLst>
            </c:dLbl>
            <c:dLbl>
              <c:idx val="1"/>
              <c:layout>
                <c:manualLayout>
                  <c:x val="1.1431343019499772E-2"/>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87F-46DC-A0FA-D00FD389185B}"/>
                </c:ext>
              </c:extLst>
            </c:dLbl>
            <c:dLbl>
              <c:idx val="2"/>
              <c:layout>
                <c:manualLayout>
                  <c:x val="1.6330490027856987E-2"/>
                  <c:y val="-2.8912998737844631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287F-46DC-A0FA-D00FD389185B}"/>
                </c:ext>
              </c:extLst>
            </c:dLbl>
            <c:dLbl>
              <c:idx val="3"/>
              <c:layout>
                <c:manualLayout>
                  <c:x val="1.4697441025071156E-2"/>
                  <c:y val="8.6738996213535507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87F-46DC-A0FA-D00FD389185B}"/>
                </c:ext>
              </c:extLst>
            </c:dLbl>
            <c:dLbl>
              <c:idx val="4"/>
              <c:layout>
                <c:manualLayout>
                  <c:x val="8.1652450139285092E-3"/>
                  <c:y val="2.8912998737845156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87F-46DC-A0FA-D00FD389185B}"/>
                </c:ext>
              </c:extLst>
            </c:dLbl>
            <c:dLbl>
              <c:idx val="5"/>
              <c:layout>
                <c:manualLayout>
                  <c:x val="3.2660980055714034E-3"/>
                  <c:y val="1.0601310403300857E-16"/>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287F-46DC-A0FA-D00FD389185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ΕΣΤΙΑΣΗ!$B$107:$B$112</c:f>
              <c:strCache>
                <c:ptCount val="6"/>
                <c:pt idx="0">
                  <c:v>Ναι, ήταν σημαντικά αυξημένος στο 1ο τριήμερο</c:v>
                </c:pt>
                <c:pt idx="1">
                  <c:v>Ναι, ήταν λίγο αυξημένος στο 1ο τριήμερο</c:v>
                </c:pt>
                <c:pt idx="2">
                  <c:v>Δεν υπήρχε ιδιαίτερη διαφορά</c:v>
                </c:pt>
                <c:pt idx="3">
                  <c:v>Ναι, ήταν λίγο μειωμένος στο 1ο τριήμερο</c:v>
                </c:pt>
                <c:pt idx="4">
                  <c:v>Ναι, ήταν σημαντικά μειωμένος στο 1ο τριήμερο</c:v>
                </c:pt>
                <c:pt idx="5">
                  <c:v>ΔΞ/ΔΑ (αυθόρμητα)</c:v>
                </c:pt>
              </c:strCache>
            </c:strRef>
          </c:cat>
          <c:val>
            <c:numRef>
              <c:f>ΕΣΤΙΑΣΗ!$D$107:$D$112</c:f>
              <c:numCache>
                <c:formatCode>0%</c:formatCode>
                <c:ptCount val="6"/>
                <c:pt idx="0">
                  <c:v>8.5714285714285715E-2</c:v>
                </c:pt>
                <c:pt idx="1">
                  <c:v>0.27142857142857191</c:v>
                </c:pt>
                <c:pt idx="2">
                  <c:v>0.34285714285714286</c:v>
                </c:pt>
                <c:pt idx="3">
                  <c:v>0.15714285714285736</c:v>
                </c:pt>
                <c:pt idx="4">
                  <c:v>0.12857142857142878</c:v>
                </c:pt>
                <c:pt idx="5">
                  <c:v>1.4285714285714285E-2</c:v>
                </c:pt>
              </c:numCache>
            </c:numRef>
          </c:val>
          <c:extLst xmlns:c16r2="http://schemas.microsoft.com/office/drawing/2015/06/chart">
            <c:ext xmlns:c16="http://schemas.microsoft.com/office/drawing/2014/chart" uri="{C3380CC4-5D6E-409C-BE32-E72D297353CC}">
              <c16:uniqueId val="{00000000-287F-46DC-A0FA-D00FD389185B}"/>
            </c:ext>
          </c:extLst>
        </c:ser>
        <c:shape val="box"/>
        <c:axId val="155712896"/>
        <c:axId val="155468544"/>
        <c:axId val="0"/>
      </c:bar3DChart>
      <c:catAx>
        <c:axId val="155712896"/>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2"/>
                </a:solidFill>
                <a:latin typeface="+mn-lt"/>
                <a:ea typeface="+mn-ea"/>
                <a:cs typeface="+mn-cs"/>
              </a:defRPr>
            </a:pPr>
            <a:endParaRPr lang="el-GR"/>
          </a:p>
        </c:txPr>
        <c:crossAx val="155468544"/>
        <c:crosses val="autoZero"/>
        <c:auto val="1"/>
        <c:lblAlgn val="ctr"/>
        <c:lblOffset val="100"/>
      </c:catAx>
      <c:valAx>
        <c:axId val="155468544"/>
        <c:scaling>
          <c:orientation val="minMax"/>
        </c:scaling>
        <c:axPos val="t"/>
        <c:numFmt formatCode="0%" sourceLinked="1"/>
        <c:majorTickMark val="none"/>
        <c:tickLblPos val="none"/>
        <c:spPr>
          <a:noFill/>
          <a:ln>
            <a:noFill/>
          </a:ln>
          <a:effectLst/>
        </c:spPr>
        <c:txPr>
          <a:bodyPr rot="-60000000" spcFirstLastPara="1" vertOverflow="ellipsis" vert="horz" wrap="square" anchor="ctr" anchorCtr="1"/>
          <a:lstStyle/>
          <a:p>
            <a:pPr>
              <a:defRPr sz="1197" b="1" i="1" u="none" strike="noStrike" kern="1200" baseline="0">
                <a:solidFill>
                  <a:schemeClr val="tx2"/>
                </a:solidFill>
                <a:latin typeface="+mn-lt"/>
                <a:ea typeface="+mn-ea"/>
                <a:cs typeface="+mn-cs"/>
              </a:defRPr>
            </a:pPr>
            <a:endParaRPr lang="el-GR"/>
          </a:p>
        </c:txPr>
        <c:crossAx val="155712896"/>
        <c:crosses val="autoZero"/>
        <c:crossBetween val="between"/>
      </c:valAx>
      <c:spPr>
        <a:noFill/>
        <a:ln>
          <a:noFill/>
        </a:ln>
        <a:effectLst/>
      </c:spPr>
    </c:plotArea>
    <c:plotVisOnly val="1"/>
    <c:dispBlanksAs val="gap"/>
  </c:chart>
  <c:spPr>
    <a:noFill/>
    <a:ln>
      <a:noFill/>
    </a:ln>
    <a:effectLst/>
  </c:spPr>
  <c:txPr>
    <a:bodyPr/>
    <a:lstStyle/>
    <a:p>
      <a:pPr>
        <a:defRPr b="1" i="1">
          <a:solidFill>
            <a:schemeClr val="tx2"/>
          </a:solidFill>
        </a:defRPr>
      </a:pPr>
      <a:endParaRPr lang="el-G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l-GR"/>
  <c:style val="26"/>
  <c:chart>
    <c:autoTitleDeleted val="1"/>
    <c:view3D>
      <c:rAngAx val="1"/>
    </c:view3D>
    <c:plotArea>
      <c:layout/>
      <c:bar3DChart>
        <c:barDir val="bar"/>
        <c:grouping val="percentStacked"/>
        <c:ser>
          <c:idx val="0"/>
          <c:order val="0"/>
          <c:tx>
            <c:strRef>
              <c:f>ΕΣΤΙΑΣΗ!$B$133</c:f>
              <c:strCache>
                <c:ptCount val="1"/>
                <c:pt idx="0">
                  <c:v>Καθόλου σημαντική </c:v>
                </c:pt>
              </c:strCache>
            </c:strRef>
          </c:tx>
          <c:spPr>
            <a:solidFill>
              <a:srgbClr val="C00000"/>
            </a:solidFill>
          </c:spPr>
          <c:dLbls>
            <c:spPr>
              <a:noFill/>
              <a:ln>
                <a:noFill/>
              </a:ln>
              <a:effectLst/>
            </c:spPr>
            <c:txPr>
              <a:bodyPr/>
              <a:lstStyle/>
              <a:p>
                <a:pPr>
                  <a:defRPr sz="1600">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(ΕΣΤΙΑΣΗ!$D$132,ΕΣΤΙΑΣΗ!$F$132)</c:f>
              <c:strCache>
                <c:ptCount val="2"/>
                <c:pt idx="0">
                  <c:v>Για το κατάστημα</c:v>
                </c:pt>
                <c:pt idx="1">
                  <c:v>Για τη Θεσσαλονίκη</c:v>
                </c:pt>
              </c:strCache>
            </c:strRef>
          </c:cat>
          <c:val>
            <c:numRef>
              <c:f>(ΕΣΤΙΑΣΗ!$D$133,ΕΣΤΙΑΣΗ!$F$133)</c:f>
              <c:numCache>
                <c:formatCode>0%</c:formatCode>
                <c:ptCount val="2"/>
                <c:pt idx="0">
                  <c:v>0.2</c:v>
                </c:pt>
                <c:pt idx="1">
                  <c:v>0.14285714285714313</c:v>
                </c:pt>
              </c:numCache>
            </c:numRef>
          </c:val>
          <c:extLst xmlns:c16r2="http://schemas.microsoft.com/office/drawing/2015/06/chart">
            <c:ext xmlns:c16="http://schemas.microsoft.com/office/drawing/2014/chart" uri="{C3380CC4-5D6E-409C-BE32-E72D297353CC}">
              <c16:uniqueId val="{00000000-BFB1-4A5A-8632-9E0BC951244F}"/>
            </c:ext>
          </c:extLst>
        </c:ser>
        <c:ser>
          <c:idx val="1"/>
          <c:order val="1"/>
          <c:tx>
            <c:strRef>
              <c:f>ΕΣΤΙΑΣΗ!$B$134</c:f>
              <c:strCache>
                <c:ptCount val="1"/>
                <c:pt idx="0">
                  <c:v>Όχι και τόσο σημαντική</c:v>
                </c:pt>
              </c:strCache>
            </c:strRef>
          </c:tx>
          <c:spPr>
            <a:solidFill>
              <a:srgbClr val="FF9999"/>
            </a:solidFill>
          </c:spPr>
          <c:dLbls>
            <c:spPr>
              <a:noFill/>
              <a:ln>
                <a:noFill/>
              </a:ln>
              <a:effectLst/>
            </c:spPr>
            <c:txPr>
              <a:bodyPr/>
              <a:lstStyle/>
              <a:p>
                <a:pPr>
                  <a:defRPr sz="1600">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(ΕΣΤΙΑΣΗ!$D$132,ΕΣΤΙΑΣΗ!$F$132)</c:f>
              <c:strCache>
                <c:ptCount val="2"/>
                <c:pt idx="0">
                  <c:v>Για το κατάστημα</c:v>
                </c:pt>
                <c:pt idx="1">
                  <c:v>Για τη Θεσσαλονίκη</c:v>
                </c:pt>
              </c:strCache>
            </c:strRef>
          </c:cat>
          <c:val>
            <c:numRef>
              <c:f>(ΕΣΤΙΑΣΗ!$D$134,ΕΣΤΙΑΣΗ!$F$134)</c:f>
              <c:numCache>
                <c:formatCode>0%</c:formatCode>
                <c:ptCount val="2"/>
                <c:pt idx="0">
                  <c:v>0.34285714285714286</c:v>
                </c:pt>
                <c:pt idx="1">
                  <c:v>0.11428571428571443</c:v>
                </c:pt>
              </c:numCache>
            </c:numRef>
          </c:val>
          <c:extLst xmlns:c16r2="http://schemas.microsoft.com/office/drawing/2015/06/chart">
            <c:ext xmlns:c16="http://schemas.microsoft.com/office/drawing/2014/chart" uri="{C3380CC4-5D6E-409C-BE32-E72D297353CC}">
              <c16:uniqueId val="{00000001-BFB1-4A5A-8632-9E0BC951244F}"/>
            </c:ext>
          </c:extLst>
        </c:ser>
        <c:ser>
          <c:idx val="2"/>
          <c:order val="2"/>
          <c:tx>
            <c:strRef>
              <c:f>ΕΣΤΙΑΣΗ!$B$135</c:f>
              <c:strCache>
                <c:ptCount val="1"/>
                <c:pt idx="0">
                  <c:v>Αρκετά σημαντική</c:v>
                </c:pt>
              </c:strCache>
            </c:strRef>
          </c:tx>
          <c:spPr>
            <a:solidFill>
              <a:srgbClr val="00B0F0"/>
            </a:solidFill>
          </c:spPr>
          <c:dLbls>
            <c:spPr>
              <a:noFill/>
              <a:ln>
                <a:noFill/>
              </a:ln>
              <a:effectLst/>
            </c:spPr>
            <c:txPr>
              <a:bodyPr/>
              <a:lstStyle/>
              <a:p>
                <a:pPr>
                  <a:defRPr sz="1600">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(ΕΣΤΙΑΣΗ!$D$132,ΕΣΤΙΑΣΗ!$F$132)</c:f>
              <c:strCache>
                <c:ptCount val="2"/>
                <c:pt idx="0">
                  <c:v>Για το κατάστημα</c:v>
                </c:pt>
                <c:pt idx="1">
                  <c:v>Για τη Θεσσαλονίκη</c:v>
                </c:pt>
              </c:strCache>
            </c:strRef>
          </c:cat>
          <c:val>
            <c:numRef>
              <c:f>(ΕΣΤΙΑΣΗ!$D$135,ΕΣΤΙΑΣΗ!$F$135)</c:f>
              <c:numCache>
                <c:formatCode>0%</c:formatCode>
                <c:ptCount val="2"/>
                <c:pt idx="0">
                  <c:v>0.37142857142857222</c:v>
                </c:pt>
                <c:pt idx="1">
                  <c:v>0.34285714285714286</c:v>
                </c:pt>
              </c:numCache>
            </c:numRef>
          </c:val>
          <c:extLst xmlns:c16r2="http://schemas.microsoft.com/office/drawing/2015/06/chart">
            <c:ext xmlns:c16="http://schemas.microsoft.com/office/drawing/2014/chart" uri="{C3380CC4-5D6E-409C-BE32-E72D297353CC}">
              <c16:uniqueId val="{00000002-BFB1-4A5A-8632-9E0BC951244F}"/>
            </c:ext>
          </c:extLst>
        </c:ser>
        <c:ser>
          <c:idx val="3"/>
          <c:order val="3"/>
          <c:tx>
            <c:strRef>
              <c:f>ΕΣΤΙΑΣΗ!$B$136</c:f>
              <c:strCache>
                <c:ptCount val="1"/>
                <c:pt idx="0">
                  <c:v>Πολύ σημαντική</c:v>
                </c:pt>
              </c:strCache>
            </c:strRef>
          </c:tx>
          <c:spPr>
            <a:solidFill>
              <a:srgbClr val="0070C0"/>
            </a:solidFill>
          </c:spPr>
          <c:dLbls>
            <c:spPr>
              <a:noFill/>
              <a:ln>
                <a:noFill/>
              </a:ln>
              <a:effectLst/>
            </c:spPr>
            <c:txPr>
              <a:bodyPr/>
              <a:lstStyle/>
              <a:p>
                <a:pPr>
                  <a:defRPr sz="1600">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(ΕΣΤΙΑΣΗ!$D$132,ΕΣΤΙΑΣΗ!$F$132)</c:f>
              <c:strCache>
                <c:ptCount val="2"/>
                <c:pt idx="0">
                  <c:v>Για το κατάστημα</c:v>
                </c:pt>
                <c:pt idx="1">
                  <c:v>Για τη Θεσσαλονίκη</c:v>
                </c:pt>
              </c:strCache>
            </c:strRef>
          </c:cat>
          <c:val>
            <c:numRef>
              <c:f>(ΕΣΤΙΑΣΗ!$D$136,ΕΣΤΙΑΣΗ!$F$136)</c:f>
              <c:numCache>
                <c:formatCode>0%</c:formatCode>
                <c:ptCount val="2"/>
                <c:pt idx="0">
                  <c:v>7.1428571428571425E-2</c:v>
                </c:pt>
                <c:pt idx="1">
                  <c:v>0.31428571428571467</c:v>
                </c:pt>
              </c:numCache>
            </c:numRef>
          </c:val>
          <c:extLst xmlns:c16r2="http://schemas.microsoft.com/office/drawing/2015/06/chart">
            <c:ext xmlns:c16="http://schemas.microsoft.com/office/drawing/2014/chart" uri="{C3380CC4-5D6E-409C-BE32-E72D297353CC}">
              <c16:uniqueId val="{00000003-BFB1-4A5A-8632-9E0BC951244F}"/>
            </c:ext>
          </c:extLst>
        </c:ser>
        <c:ser>
          <c:idx val="4"/>
          <c:order val="4"/>
          <c:tx>
            <c:strRef>
              <c:f>ΕΣΤΙΑΣΗ!$B$137</c:f>
              <c:strCache>
                <c:ptCount val="1"/>
                <c:pt idx="0">
                  <c:v>Πάρα πολύ σημαντική</c:v>
                </c:pt>
              </c:strCache>
            </c:strRef>
          </c:tx>
          <c:spPr>
            <a:solidFill>
              <a:srgbClr val="002060"/>
            </a:solidFill>
          </c:spPr>
          <c:dLbls>
            <c:spPr>
              <a:noFill/>
              <a:ln>
                <a:noFill/>
              </a:ln>
              <a:effectLst/>
            </c:spPr>
            <c:txPr>
              <a:bodyPr/>
              <a:lstStyle/>
              <a:p>
                <a:pPr>
                  <a:defRPr sz="1600">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(ΕΣΤΙΑΣΗ!$D$132,ΕΣΤΙΑΣΗ!$F$132)</c:f>
              <c:strCache>
                <c:ptCount val="2"/>
                <c:pt idx="0">
                  <c:v>Για το κατάστημα</c:v>
                </c:pt>
                <c:pt idx="1">
                  <c:v>Για τη Θεσσαλονίκη</c:v>
                </c:pt>
              </c:strCache>
            </c:strRef>
          </c:cat>
          <c:val>
            <c:numRef>
              <c:f>(ΕΣΤΙΑΣΗ!$D$137,ΕΣΤΙΑΣΗ!$F$137)</c:f>
              <c:numCache>
                <c:formatCode>0%</c:formatCode>
                <c:ptCount val="2"/>
                <c:pt idx="0">
                  <c:v>1.4285714285714285E-2</c:v>
                </c:pt>
                <c:pt idx="1">
                  <c:v>5.7142857142857141E-2</c:v>
                </c:pt>
              </c:numCache>
            </c:numRef>
          </c:val>
          <c:extLst xmlns:c16r2="http://schemas.microsoft.com/office/drawing/2015/06/chart">
            <c:ext xmlns:c16="http://schemas.microsoft.com/office/drawing/2014/chart" uri="{C3380CC4-5D6E-409C-BE32-E72D297353CC}">
              <c16:uniqueId val="{00000004-BFB1-4A5A-8632-9E0BC951244F}"/>
            </c:ext>
          </c:extLst>
        </c:ser>
        <c:ser>
          <c:idx val="5"/>
          <c:order val="5"/>
          <c:tx>
            <c:strRef>
              <c:f>ΕΣΤΙΑΣΗ!$B$138</c:f>
              <c:strCache>
                <c:ptCount val="1"/>
                <c:pt idx="0">
                  <c:v>ΔΞ/ΔΑ</c:v>
                </c:pt>
              </c:strCache>
            </c:strRef>
          </c:tx>
          <c:spPr>
            <a:solidFill>
              <a:schemeClr val="bg1">
                <a:lumMod val="50000"/>
              </a:schemeClr>
            </a:solidFill>
          </c:spPr>
          <c:dLbls>
            <c:dLbl>
              <c:idx val="0"/>
              <c:layout>
                <c:manualLayout>
                  <c:x val="1.8793451318871168E-2"/>
                  <c:y val="5.765917631503115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BFB1-4A5A-8632-9E0BC951244F}"/>
                </c:ext>
              </c:extLst>
            </c:dLbl>
            <c:dLbl>
              <c:idx val="1"/>
              <c:layout>
                <c:manualLayout>
                  <c:x val="1.1565200811612816E-2"/>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FB1-4A5A-8632-9E0BC951244F}"/>
                </c:ext>
              </c:extLst>
            </c:dLbl>
            <c:spPr>
              <a:noFill/>
              <a:ln>
                <a:noFill/>
              </a:ln>
              <a:effectLst/>
            </c:spPr>
            <c:txPr>
              <a:bodyPr/>
              <a:lstStyle/>
              <a:p>
                <a:pPr>
                  <a:defRPr sz="1600">
                    <a:solidFill>
                      <a:schemeClr val="bg1"/>
                    </a:solidFill>
                  </a:defRPr>
                </a:pPr>
                <a:endParaRPr lang="el-GR"/>
              </a:p>
            </c:txPr>
            <c:showVal val="1"/>
            <c:extLst xmlns:c16r2="http://schemas.microsoft.com/office/drawing/2015/06/chart">
              <c:ext xmlns:c15="http://schemas.microsoft.com/office/drawing/2012/chart" uri="{CE6537A1-D6FC-4f65-9D91-7224C49458BB}">
                <c15:showLeaderLines val="1"/>
              </c:ext>
            </c:extLst>
          </c:dLbls>
          <c:cat>
            <c:strRef>
              <c:f>(ΕΣΤΙΑΣΗ!$D$132,ΕΣΤΙΑΣΗ!$F$132)</c:f>
              <c:strCache>
                <c:ptCount val="2"/>
                <c:pt idx="0">
                  <c:v>Για το κατάστημα</c:v>
                </c:pt>
                <c:pt idx="1">
                  <c:v>Για τη Θεσσαλονίκη</c:v>
                </c:pt>
              </c:strCache>
            </c:strRef>
          </c:cat>
          <c:val>
            <c:numRef>
              <c:f>(ΕΣΤΙΑΣΗ!$D$138,ΕΣΤΙΑΣΗ!$F$138)</c:f>
              <c:numCache>
                <c:formatCode>0%</c:formatCode>
                <c:ptCount val="2"/>
                <c:pt idx="0">
                  <c:v>0</c:v>
                </c:pt>
                <c:pt idx="1">
                  <c:v>2.8571428571428591E-2</c:v>
                </c:pt>
              </c:numCache>
            </c:numRef>
          </c:val>
          <c:extLst xmlns:c16r2="http://schemas.microsoft.com/office/drawing/2015/06/chart">
            <c:ext xmlns:c16="http://schemas.microsoft.com/office/drawing/2014/chart" uri="{C3380CC4-5D6E-409C-BE32-E72D297353CC}">
              <c16:uniqueId val="{00000005-BFB1-4A5A-8632-9E0BC951244F}"/>
            </c:ext>
          </c:extLst>
        </c:ser>
        <c:dLbls>
          <c:showVal val="1"/>
        </c:dLbls>
        <c:gapWidth val="95"/>
        <c:gapDepth val="95"/>
        <c:shape val="box"/>
        <c:axId val="156070656"/>
        <c:axId val="156072192"/>
        <c:axId val="0"/>
      </c:bar3DChart>
      <c:catAx>
        <c:axId val="156070656"/>
        <c:scaling>
          <c:orientation val="maxMin"/>
        </c:scaling>
        <c:axPos val="l"/>
        <c:numFmt formatCode="General" sourceLinked="1"/>
        <c:majorTickMark val="none"/>
        <c:tickLblPos val="low"/>
        <c:txPr>
          <a:bodyPr/>
          <a:lstStyle/>
          <a:p>
            <a:pPr>
              <a:defRPr sz="1400"/>
            </a:pPr>
            <a:endParaRPr lang="el-GR"/>
          </a:p>
        </c:txPr>
        <c:crossAx val="156072192"/>
        <c:crosses val="autoZero"/>
        <c:auto val="1"/>
        <c:lblAlgn val="ctr"/>
        <c:lblOffset val="100"/>
      </c:catAx>
      <c:valAx>
        <c:axId val="156072192"/>
        <c:scaling>
          <c:orientation val="minMax"/>
        </c:scaling>
        <c:delete val="1"/>
        <c:axPos val="t"/>
        <c:numFmt formatCode="0%" sourceLinked="1"/>
        <c:majorTickMark val="none"/>
        <c:tickLblPos val="none"/>
        <c:crossAx val="156070656"/>
        <c:crosses val="autoZero"/>
        <c:crossBetween val="between"/>
      </c:valAx>
    </c:plotArea>
    <c:legend>
      <c:legendPos val="t"/>
      <c:layout>
        <c:manualLayout>
          <c:xMode val="edge"/>
          <c:yMode val="edge"/>
          <c:x val="0.13890694054337127"/>
          <c:y val="2.0350297522952202E-2"/>
          <c:w val="0.72941425558980044"/>
          <c:h val="0.11814709739860695"/>
        </c:manualLayout>
      </c:layout>
      <c:txPr>
        <a:bodyPr/>
        <a:lstStyle/>
        <a:p>
          <a:pPr>
            <a:defRPr sz="1100"/>
          </a:pPr>
          <a:endParaRPr lang="el-GR"/>
        </a:p>
      </c:txPr>
    </c:legend>
    <c:plotVisOnly val="1"/>
    <c:dispBlanksAs val="gap"/>
  </c:chart>
  <c:spPr>
    <a:noFill/>
    <a:ln>
      <a:noFill/>
    </a:ln>
  </c:spPr>
  <c:txPr>
    <a:bodyPr/>
    <a:lstStyle/>
    <a:p>
      <a:pPr>
        <a:defRPr b="1">
          <a:solidFill>
            <a:schemeClr val="tx2"/>
          </a:solidFill>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50500847802239879"/>
          <c:y val="3.3603540759627674E-2"/>
          <c:w val="0.44704647164338812"/>
          <c:h val="0.93279291848074475"/>
        </c:manualLayout>
      </c:layout>
      <c:bar3DChart>
        <c:barDir val="bar"/>
        <c:grouping val="clustered"/>
        <c:ser>
          <c:idx val="0"/>
          <c:order val="0"/>
          <c:spPr>
            <a:solidFill>
              <a:srgbClr val="0070C0"/>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6A64-4C64-80DA-80F84F5C3423}"/>
              </c:ext>
            </c:extLst>
          </c:dPt>
          <c:dPt>
            <c:idx val="1"/>
            <c:spPr>
              <a:solidFill>
                <a:srgbClr val="002060"/>
              </a:solidFill>
              <a:ln>
                <a:noFill/>
              </a:ln>
              <a:effectLst/>
              <a:sp3d/>
            </c:spPr>
            <c:extLst xmlns:c16r2="http://schemas.microsoft.com/office/drawing/2015/06/chart">
              <c:ext xmlns:c16="http://schemas.microsoft.com/office/drawing/2014/chart" uri="{C3380CC4-5D6E-409C-BE32-E72D297353CC}">
                <c16:uniqueId val="{00000002-6A64-4C64-80DA-80F84F5C3423}"/>
              </c:ext>
            </c:extLst>
          </c:dPt>
          <c:dPt>
            <c:idx val="4"/>
            <c:spPr>
              <a:solidFill>
                <a:schemeClr val="accent2">
                  <a:lumMod val="40000"/>
                  <a:lumOff val="60000"/>
                </a:schemeClr>
              </a:solidFill>
              <a:ln>
                <a:noFill/>
              </a:ln>
              <a:effectLst/>
              <a:sp3d/>
            </c:spPr>
            <c:extLst xmlns:c16r2="http://schemas.microsoft.com/office/drawing/2015/06/chart">
              <c:ext xmlns:c16="http://schemas.microsoft.com/office/drawing/2014/chart" uri="{C3380CC4-5D6E-409C-BE32-E72D297353CC}">
                <c16:uniqueId val="{00000003-6A64-4C64-80DA-80F84F5C3423}"/>
              </c:ext>
            </c:extLst>
          </c:dPt>
          <c:dPt>
            <c:idx val="5"/>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4-6A64-4C64-80DA-80F84F5C342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'EXTRA ΚΑΤΑΝΑΛΩΤΩΝ '!$B$70:$B$75</c:f>
              <c:strCache>
                <c:ptCount val="6"/>
                <c:pt idx="0">
                  <c:v>Θα επισκέπτομαι συχνότερα το κέντρο της πόλης για αγορές</c:v>
                </c:pt>
                <c:pt idx="1">
                  <c:v>Θα επισκέπτομαι συχνότερα το κέντρο της πόλης για ψυχαγωγία (πολιτισμός, εστίαση, διασκέδαση κτλ)</c:v>
                </c:pt>
                <c:pt idx="2">
                  <c:v>Θα επισκέπτομαι συχνότερα τις περιφερειακές αγορές της πόλης (εκτός του κέντρου της)</c:v>
                </c:pt>
                <c:pt idx="3">
                  <c:v>Θα επισκέπτομαι συχνότερα περιοχές εκτός του κέντρου για ψυχαγωγία</c:v>
                </c:pt>
                <c:pt idx="4">
                  <c:v>Δεν θα αλλάξει ιδιαίτερα κάτι για εμένα προσωπικά</c:v>
                </c:pt>
                <c:pt idx="5">
                  <c:v>Δεν γνωρίζω/Δεν απαντώ (αυθόρμητα)</c:v>
                </c:pt>
              </c:strCache>
            </c:strRef>
          </c:cat>
          <c:val>
            <c:numRef>
              <c:f>'EXTRA ΚΑΤΑΝΑΛΩΤΩΝ '!$D$70:$D$75</c:f>
              <c:numCache>
                <c:formatCode>0%</c:formatCode>
                <c:ptCount val="6"/>
                <c:pt idx="0">
                  <c:v>0.13055555555555542</c:v>
                </c:pt>
                <c:pt idx="1">
                  <c:v>0.13333333333333341</c:v>
                </c:pt>
                <c:pt idx="2">
                  <c:v>6.3888888888888884E-2</c:v>
                </c:pt>
                <c:pt idx="3">
                  <c:v>5.6944444444444443E-2</c:v>
                </c:pt>
                <c:pt idx="4">
                  <c:v>0.75000000000000056</c:v>
                </c:pt>
                <c:pt idx="5">
                  <c:v>1.2500000000000001E-2</c:v>
                </c:pt>
              </c:numCache>
            </c:numRef>
          </c:val>
          <c:extLst xmlns:c16r2="http://schemas.microsoft.com/office/drawing/2015/06/chart">
            <c:ext xmlns:c16="http://schemas.microsoft.com/office/drawing/2014/chart" uri="{C3380CC4-5D6E-409C-BE32-E72D297353CC}">
              <c16:uniqueId val="{00000000-6A64-4C64-80DA-80F84F5C3423}"/>
            </c:ext>
          </c:extLst>
        </c:ser>
        <c:shape val="box"/>
        <c:axId val="201697152"/>
        <c:axId val="201698688"/>
        <c:axId val="0"/>
      </c:bar3DChart>
      <c:catAx>
        <c:axId val="201697152"/>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1"/>
                </a:solidFill>
                <a:latin typeface="+mn-lt"/>
                <a:ea typeface="+mn-ea"/>
                <a:cs typeface="+mn-cs"/>
              </a:defRPr>
            </a:pPr>
            <a:endParaRPr lang="el-GR"/>
          </a:p>
        </c:txPr>
        <c:crossAx val="201698688"/>
        <c:crosses val="autoZero"/>
        <c:auto val="1"/>
        <c:lblAlgn val="ctr"/>
        <c:lblOffset val="100"/>
      </c:catAx>
      <c:valAx>
        <c:axId val="201698688"/>
        <c:scaling>
          <c:orientation val="minMax"/>
        </c:scaling>
        <c:delete val="1"/>
        <c:axPos val="t"/>
        <c:numFmt formatCode="0%" sourceLinked="1"/>
        <c:majorTickMark val="none"/>
        <c:tickLblPos val="none"/>
        <c:crossAx val="201697152"/>
        <c:crosses val="autoZero"/>
        <c:crossBetween val="between"/>
      </c:valAx>
      <c:spPr>
        <a:noFill/>
        <a:ln>
          <a:noFill/>
        </a:ln>
        <a:effectLst/>
      </c:spPr>
    </c:plotArea>
    <c:plotVisOnly val="1"/>
    <c:dispBlanksAs val="gap"/>
  </c:chart>
  <c:spPr>
    <a:noFill/>
    <a:ln>
      <a:noFill/>
    </a:ln>
    <a:effectLst/>
  </c:spPr>
  <c:txPr>
    <a:bodyPr/>
    <a:lstStyle/>
    <a:p>
      <a:pPr>
        <a:defRPr b="1">
          <a:solidFill>
            <a:schemeClr val="tx1"/>
          </a:solidFill>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10"/>
  <c:chart>
    <c:autoTitleDeleted val="1"/>
    <c:plotArea>
      <c:layout/>
      <c:pieChart>
        <c:varyColors val="1"/>
        <c:ser>
          <c:idx val="0"/>
          <c:order val="0"/>
          <c:dPt>
            <c:idx val="0"/>
            <c:spPr>
              <a:solidFill>
                <a:srgbClr val="0070C0"/>
              </a:solidFill>
            </c:spPr>
            <c:extLst xmlns:c16r2="http://schemas.microsoft.com/office/drawing/2015/06/chart">
              <c:ext xmlns:c16="http://schemas.microsoft.com/office/drawing/2014/chart" uri="{C3380CC4-5D6E-409C-BE32-E72D297353CC}">
                <c16:uniqueId val="{00000003-0CDA-44A4-AD1D-DFCB7371A2E3}"/>
              </c:ext>
            </c:extLst>
          </c:dPt>
          <c:dPt>
            <c:idx val="1"/>
            <c:spPr>
              <a:solidFill>
                <a:srgbClr val="C00000"/>
              </a:solidFill>
            </c:spPr>
            <c:extLst xmlns:c16r2="http://schemas.microsoft.com/office/drawing/2015/06/chart">
              <c:ext xmlns:c16="http://schemas.microsoft.com/office/drawing/2014/chart" uri="{C3380CC4-5D6E-409C-BE32-E72D297353CC}">
                <c16:uniqueId val="{00000004-0CDA-44A4-AD1D-DFCB7371A2E3}"/>
              </c:ext>
            </c:extLst>
          </c:dPt>
          <c:dPt>
            <c:idx val="2"/>
            <c:spPr>
              <a:solidFill>
                <a:schemeClr val="accent2">
                  <a:lumMod val="20000"/>
                  <a:lumOff val="80000"/>
                </a:schemeClr>
              </a:solidFill>
            </c:spPr>
            <c:extLst xmlns:c16r2="http://schemas.microsoft.com/office/drawing/2015/06/chart">
              <c:ext xmlns:c16="http://schemas.microsoft.com/office/drawing/2014/chart" uri="{C3380CC4-5D6E-409C-BE32-E72D297353CC}">
                <c16:uniqueId val="{00000002-0CDA-44A4-AD1D-DFCB7371A2E3}"/>
              </c:ext>
            </c:extLst>
          </c:dPt>
          <c:dPt>
            <c:idx val="3"/>
            <c:spPr>
              <a:solidFill>
                <a:schemeClr val="bg1">
                  <a:lumMod val="50000"/>
                </a:schemeClr>
              </a:solidFill>
            </c:spPr>
            <c:extLst xmlns:c16r2="http://schemas.microsoft.com/office/drawing/2015/06/chart">
              <c:ext xmlns:c16="http://schemas.microsoft.com/office/drawing/2014/chart" uri="{C3380CC4-5D6E-409C-BE32-E72D297353CC}">
                <c16:uniqueId val="{00000000-0CDA-44A4-AD1D-DFCB7371A2E3}"/>
              </c:ext>
            </c:extLst>
          </c:dPt>
          <c:dLbls>
            <c:dLbl>
              <c:idx val="0"/>
              <c:spPr>
                <a:noFill/>
                <a:ln>
                  <a:noFill/>
                </a:ln>
                <a:effectLst/>
              </c:spPr>
              <c:txPr>
                <a:bodyPr/>
                <a:lstStyle/>
                <a:p>
                  <a:pPr>
                    <a:defRPr sz="1200" b="1" i="1">
                      <a:solidFill>
                        <a:schemeClr val="bg1"/>
                      </a:solidFill>
                    </a:defRPr>
                  </a:pPr>
                  <a:endParaRPr lang="el-GR"/>
                </a:p>
              </c:txPr>
            </c:dLbl>
            <c:dLbl>
              <c:idx val="2"/>
              <c:layout>
                <c:manualLayout>
                  <c:x val="-7.3906637580248196E-3"/>
                  <c:y val="3.8551489070658793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CDA-44A4-AD1D-DFCB7371A2E3}"/>
                </c:ext>
              </c:extLst>
            </c:dLbl>
            <c:dLbl>
              <c:idx val="3"/>
              <c:layout>
                <c:manualLayout>
                  <c:x val="1.0456652272281272E-2"/>
                  <c:y val="2.4710796022664183E-3"/>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CDA-44A4-AD1D-DFCB7371A2E3}"/>
                </c:ext>
              </c:extLst>
            </c:dLbl>
            <c:spPr>
              <a:noFill/>
              <a:ln>
                <a:noFill/>
              </a:ln>
              <a:effectLst/>
            </c:spPr>
            <c:txPr>
              <a:bodyPr/>
              <a:lstStyle/>
              <a:p>
                <a:pPr>
                  <a:defRPr sz="1200" b="1" i="1">
                    <a:solidFill>
                      <a:schemeClr val="tx1"/>
                    </a:solidFill>
                  </a:defRPr>
                </a:pPr>
                <a:endParaRPr lang="el-GR"/>
              </a:p>
            </c:txPr>
            <c:showCatName val="1"/>
            <c:showPercent val="1"/>
            <c:showLeaderLines val="1"/>
            <c:extLst xmlns:c16r2="http://schemas.microsoft.com/office/drawing/2015/06/chart">
              <c:ext xmlns:c15="http://schemas.microsoft.com/office/drawing/2012/chart" uri="{CE6537A1-D6FC-4f65-9D91-7224C49458BB}">
                <c15:layout/>
              </c:ext>
            </c:extLst>
          </c:dLbls>
          <c:cat>
            <c:strRef>
              <c:f>'EXTRA ΕΠΙΧΕΙΡΗΣΕΩΝ '!$B$128:$B$131</c:f>
              <c:strCache>
                <c:ptCount val="4"/>
                <c:pt idx="0">
                  <c:v>Θα λειτουργήσει θετικά για την αγορά της πόλης</c:v>
                </c:pt>
                <c:pt idx="1">
                  <c:v>Θα λειτουργήσει αρνητικά για την αγορά της πόλης</c:v>
                </c:pt>
                <c:pt idx="2">
                  <c:v>Δεν θα έχει ιδιαίτερη επίπτωση στην αγορά της πόλης</c:v>
                </c:pt>
                <c:pt idx="3">
                  <c:v>ΔΓ/ΔΑ (αυθόρμητα)</c:v>
                </c:pt>
              </c:strCache>
            </c:strRef>
          </c:cat>
          <c:val>
            <c:numRef>
              <c:f>'EXTRA ΕΠΙΧΕΙΡΗΣΕΩΝ '!$D$128:$D$131</c:f>
              <c:numCache>
                <c:formatCode>0%</c:formatCode>
                <c:ptCount val="4"/>
                <c:pt idx="0">
                  <c:v>0.7366255144032936</c:v>
                </c:pt>
                <c:pt idx="1">
                  <c:v>1.3717421124828533E-2</c:v>
                </c:pt>
                <c:pt idx="2">
                  <c:v>0.20987654320987639</c:v>
                </c:pt>
                <c:pt idx="3">
                  <c:v>3.9780521262002738E-2</c:v>
                </c:pt>
              </c:numCache>
            </c:numRef>
          </c:val>
          <c:extLst xmlns:c16r2="http://schemas.microsoft.com/office/drawing/2015/06/chart">
            <c:ext xmlns:c16="http://schemas.microsoft.com/office/drawing/2014/chart" uri="{C3380CC4-5D6E-409C-BE32-E72D297353CC}">
              <c16:uniqueId val="{00000001-0CDA-44A4-AD1D-DFCB7371A2E3}"/>
            </c:ext>
          </c:extLst>
        </c:ser>
        <c:dLbls>
          <c:showCatName val="1"/>
          <c:showPercent val="1"/>
        </c:dLbls>
        <c:firstSliceAng val="0"/>
      </c:pieChart>
    </c:plotArea>
    <c:plotVisOnly val="1"/>
    <c:dispBlanksAs val="zero"/>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0070C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1-C525-4AC5-84DA-A8A26CD37A34}"/>
              </c:ext>
            </c:extLst>
          </c:dPt>
          <c:dPt>
            <c:idx val="1"/>
            <c:spPr>
              <a:solidFill>
                <a:srgbClr val="C000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2-C525-4AC5-84DA-A8A26CD37A34}"/>
              </c:ext>
            </c:extLst>
          </c:dPt>
          <c:dPt>
            <c:idx val="2"/>
            <c:spPr>
              <a:gradFill rotWithShape="1">
                <a:gsLst>
                  <a:gs pos="0">
                    <a:schemeClr val="accent3">
                      <a:tint val="92000"/>
                      <a:satMod val="170000"/>
                    </a:schemeClr>
                  </a:gs>
                  <a:gs pos="15000">
                    <a:schemeClr val="accent3">
                      <a:tint val="92000"/>
                      <a:shade val="99000"/>
                      <a:satMod val="170000"/>
                    </a:schemeClr>
                  </a:gs>
                  <a:gs pos="62000">
                    <a:schemeClr val="accent3">
                      <a:tint val="96000"/>
                      <a:shade val="80000"/>
                      <a:satMod val="170000"/>
                    </a:schemeClr>
                  </a:gs>
                  <a:gs pos="97000">
                    <a:schemeClr val="accent3">
                      <a:tint val="98000"/>
                      <a:shade val="63000"/>
                      <a:satMod val="170000"/>
                    </a:schemeClr>
                  </a:gs>
                  <a:gs pos="100000">
                    <a:schemeClr val="accent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3-C525-4AC5-84DA-A8A26CD37A34}"/>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1" u="none" strike="noStrike" kern="1200" baseline="0">
                      <a:solidFill>
                        <a:schemeClr val="bg1"/>
                      </a:solidFill>
                      <a:latin typeface="+mn-lt"/>
                      <a:ea typeface="+mn-ea"/>
                      <a:cs typeface="+mn-cs"/>
                    </a:defRPr>
                  </a:pPr>
                  <a:endParaRPr lang="el-GR"/>
                </a:p>
              </c:txPr>
            </c:dLbl>
            <c:dLbl>
              <c:idx val="1"/>
              <c:spPr>
                <a:noFill/>
                <a:ln>
                  <a:noFill/>
                </a:ln>
                <a:effectLst/>
              </c:spPr>
              <c:txPr>
                <a:bodyPr rot="0" spcFirstLastPara="1" vertOverflow="ellipsis" vert="horz" wrap="square" lIns="38100" tIns="19050" rIns="38100" bIns="19050" anchor="ctr" anchorCtr="1">
                  <a:spAutoFit/>
                </a:bodyPr>
                <a:lstStyle/>
                <a:p>
                  <a:pPr>
                    <a:defRPr sz="1800" b="1" i="1" u="none" strike="noStrike" kern="1200" baseline="0">
                      <a:solidFill>
                        <a:schemeClr val="bg1"/>
                      </a:solidFill>
                      <a:latin typeface="+mn-lt"/>
                      <a:ea typeface="+mn-ea"/>
                      <a:cs typeface="+mn-cs"/>
                    </a:defRPr>
                  </a:pPr>
                  <a:endParaRPr lang="el-GR"/>
                </a:p>
              </c:txPr>
            </c:dLbl>
            <c:dLbl>
              <c:idx val="2"/>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solidFill>
                      <a:latin typeface="+mn-lt"/>
                      <a:ea typeface="+mn-ea"/>
                      <a:cs typeface="+mn-cs"/>
                    </a:defRPr>
                  </a:pPr>
                  <a:endParaRPr lang="el-GR"/>
                </a:p>
              </c:txPr>
            </c:dLbl>
            <c:spPr>
              <a:noFill/>
              <a:ln>
                <a:noFill/>
              </a:ln>
              <a:effectLst/>
            </c:spPr>
            <c:txPr>
              <a:bodyPr rot="0" spcFirstLastPara="1" vertOverflow="ellipsis" vert="horz" wrap="square" lIns="38100" tIns="19050" rIns="38100" bIns="19050" anchor="ctr" anchorCtr="1">
                <a:spAutoFit/>
              </a:bodyPr>
              <a:lstStyle/>
              <a:p>
                <a:pPr>
                  <a:defRPr sz="1800" b="1" i="1" u="none" strike="noStrike" kern="1200" baseline="0">
                    <a:solidFill>
                      <a:schemeClr val="tx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'EXTRA ΚΑΤΑΝΑΛΩΤΩΝ '!$B$94:$B$96</c:f>
              <c:strCache>
                <c:ptCount val="3"/>
                <c:pt idx="0">
                  <c:v>Ναι</c:v>
                </c:pt>
                <c:pt idx="1">
                  <c:v>Όχι</c:v>
                </c:pt>
                <c:pt idx="2">
                  <c:v>ΔΞ/ΔΑ</c:v>
                </c:pt>
              </c:strCache>
            </c:strRef>
          </c:cat>
          <c:val>
            <c:numRef>
              <c:f>'EXTRA ΚΑΤΑΝΑΛΩΤΩΝ '!$D$94:$D$96</c:f>
              <c:numCache>
                <c:formatCode>0%</c:formatCode>
                <c:ptCount val="3"/>
                <c:pt idx="0">
                  <c:v>0.17361111111111124</c:v>
                </c:pt>
                <c:pt idx="1">
                  <c:v>0.82638888888888884</c:v>
                </c:pt>
                <c:pt idx="2">
                  <c:v>0</c:v>
                </c:pt>
              </c:numCache>
            </c:numRef>
          </c:val>
          <c:extLst xmlns:c16r2="http://schemas.microsoft.com/office/drawing/2015/06/chart">
            <c:ext xmlns:c16="http://schemas.microsoft.com/office/drawing/2014/chart" uri="{C3380CC4-5D6E-409C-BE32-E72D297353CC}">
              <c16:uniqueId val="{00000000-C525-4AC5-84DA-A8A26CD37A34}"/>
            </c:ext>
          </c:extLst>
        </c:ser>
        <c:dLbls>
          <c:showCatName val="1"/>
          <c:showPercent val="1"/>
        </c:dLbls>
      </c:pie3D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bar"/>
        <c:grouping val="clustered"/>
        <c:ser>
          <c:idx val="0"/>
          <c:order val="0"/>
          <c:spPr>
            <a:solidFill>
              <a:srgbClr val="0070C0"/>
            </a:solidFill>
            <a:ln>
              <a:noFill/>
            </a:ln>
            <a:effectLst/>
            <a:sp3d/>
          </c:spPr>
          <c:dPt>
            <c:idx val="0"/>
            <c:spPr>
              <a:solidFill>
                <a:srgbClr val="002060"/>
              </a:solidFill>
              <a:ln>
                <a:noFill/>
              </a:ln>
              <a:effectLst/>
              <a:sp3d/>
            </c:spPr>
            <c:extLst xmlns:c16r2="http://schemas.microsoft.com/office/drawing/2015/06/chart">
              <c:ext xmlns:c16="http://schemas.microsoft.com/office/drawing/2014/chart" uri="{C3380CC4-5D6E-409C-BE32-E72D297353CC}">
                <c16:uniqueId val="{00000001-8C45-42C1-A1EF-AE3F8B0B4408}"/>
              </c:ext>
            </c:extLst>
          </c:dPt>
          <c:dPt>
            <c:idx val="5"/>
            <c:spPr>
              <a:solidFill>
                <a:srgbClr val="FFFF00"/>
              </a:solidFill>
              <a:ln>
                <a:noFill/>
              </a:ln>
              <a:effectLst/>
              <a:sp3d/>
            </c:spPr>
            <c:extLst xmlns:c16r2="http://schemas.microsoft.com/office/drawing/2015/06/chart">
              <c:ext xmlns:c16="http://schemas.microsoft.com/office/drawing/2014/chart" uri="{C3380CC4-5D6E-409C-BE32-E72D297353CC}">
                <c16:uniqueId val="{00000002-8C45-42C1-A1EF-AE3F8B0B4408}"/>
              </c:ext>
            </c:extLst>
          </c:dPt>
          <c:dPt>
            <c:idx val="6"/>
            <c:spPr>
              <a:solidFill>
                <a:schemeClr val="bg1">
                  <a:lumMod val="50000"/>
                </a:schemeClr>
              </a:solidFill>
              <a:ln>
                <a:noFill/>
              </a:ln>
              <a:effectLst/>
              <a:sp3d/>
            </c:spPr>
            <c:extLst xmlns:c16r2="http://schemas.microsoft.com/office/drawing/2015/06/chart">
              <c:ext xmlns:c16="http://schemas.microsoft.com/office/drawing/2014/chart" uri="{C3380CC4-5D6E-409C-BE32-E72D297353CC}">
                <c16:uniqueId val="{00000003-8C45-42C1-A1EF-AE3F8B0B440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l-GR"/>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'EXTRA ΚΑΤΑΝΑΛΩΤΩΝ '!$B$116:$B$122</c:f>
              <c:strCache>
                <c:ptCount val="7"/>
                <c:pt idx="0">
                  <c:v>Περίπτερα ιδιωτικών επιχειρήσεων (προϊόντα και υπηρεσίες)</c:v>
                </c:pt>
                <c:pt idx="1">
                  <c:v>Περίπτερα ξένων χωρών</c:v>
                </c:pt>
                <c:pt idx="2">
                  <c:v>Περίπτερα Δημόσιων Φορέων και Οργανισμών</c:v>
                </c:pt>
                <c:pt idx="3">
                  <c:v>Πολιτιστικές εκδηλώσεις/Συναυλίες</c:v>
                </c:pt>
                <c:pt idx="4">
                  <c:v>Εστιατόρια/Καφέ/Καντίνες</c:v>
                </c:pt>
                <c:pt idx="5">
                  <c:v>Άλλο (διευκρινίστε)</c:v>
                </c:pt>
                <c:pt idx="6">
                  <c:v>Δεν γνωρίζω/Δεν απαντώ (αυθόρμητα)</c:v>
                </c:pt>
              </c:strCache>
            </c:strRef>
          </c:cat>
          <c:val>
            <c:numRef>
              <c:f>'EXTRA ΚΑΤΑΝΑΛΩΤΩΝ '!$D$116:$D$122</c:f>
              <c:numCache>
                <c:formatCode>0%</c:formatCode>
                <c:ptCount val="7"/>
                <c:pt idx="0">
                  <c:v>0.64800000000000091</c:v>
                </c:pt>
                <c:pt idx="1">
                  <c:v>0.56000000000000005</c:v>
                </c:pt>
                <c:pt idx="2">
                  <c:v>0.53600000000000003</c:v>
                </c:pt>
                <c:pt idx="3">
                  <c:v>0.45600000000000002</c:v>
                </c:pt>
                <c:pt idx="4">
                  <c:v>0.39200000000000051</c:v>
                </c:pt>
                <c:pt idx="5">
                  <c:v>8.000000000000014E-3</c:v>
                </c:pt>
                <c:pt idx="6">
                  <c:v>0</c:v>
                </c:pt>
              </c:numCache>
            </c:numRef>
          </c:val>
          <c:extLst xmlns:c16r2="http://schemas.microsoft.com/office/drawing/2015/06/chart">
            <c:ext xmlns:c16="http://schemas.microsoft.com/office/drawing/2014/chart" uri="{C3380CC4-5D6E-409C-BE32-E72D297353CC}">
              <c16:uniqueId val="{00000000-8C45-42C1-A1EF-AE3F8B0B4408}"/>
            </c:ext>
          </c:extLst>
        </c:ser>
        <c:shape val="box"/>
        <c:axId val="264433664"/>
        <c:axId val="264436352"/>
        <c:axId val="0"/>
      </c:bar3DChart>
      <c:catAx>
        <c:axId val="264433664"/>
        <c:scaling>
          <c:orientation val="maxMin"/>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1" i="1" u="none" strike="noStrike" kern="1200" baseline="0">
                <a:solidFill>
                  <a:schemeClr val="tx1"/>
                </a:solidFill>
                <a:latin typeface="+mn-lt"/>
                <a:ea typeface="+mn-ea"/>
                <a:cs typeface="+mn-cs"/>
              </a:defRPr>
            </a:pPr>
            <a:endParaRPr lang="el-GR"/>
          </a:p>
        </c:txPr>
        <c:crossAx val="264436352"/>
        <c:crosses val="autoZero"/>
        <c:auto val="1"/>
        <c:lblAlgn val="ctr"/>
        <c:lblOffset val="100"/>
      </c:catAx>
      <c:valAx>
        <c:axId val="264436352"/>
        <c:scaling>
          <c:orientation val="minMax"/>
        </c:scaling>
        <c:delete val="1"/>
        <c:axPos val="t"/>
        <c:numFmt formatCode="0%" sourceLinked="1"/>
        <c:majorTickMark val="none"/>
        <c:tickLblPos val="none"/>
        <c:crossAx val="264433664"/>
        <c:crosses val="autoZero"/>
        <c:crossBetween val="between"/>
      </c:valAx>
      <c:spPr>
        <a:noFill/>
        <a:ln>
          <a:noFill/>
        </a:ln>
        <a:effectLst/>
      </c:spPr>
    </c:plotArea>
    <c:plotVisOnly val="1"/>
    <c:dispBlanksAs val="gap"/>
  </c:chart>
  <c:spPr>
    <a:noFill/>
    <a:ln>
      <a:noFill/>
    </a:ln>
    <a:effectLst/>
  </c:spPr>
  <c:txPr>
    <a:bodyPr/>
    <a:lstStyle/>
    <a:p>
      <a:pPr>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0463539030642697E-2"/>
          <c:y val="0.15157707729699241"/>
          <c:w val="0.83907292193871452"/>
          <c:h val="0.81178426511134749"/>
        </c:manualLayout>
      </c:layout>
      <c:pie3DChart>
        <c:varyColors val="1"/>
        <c:ser>
          <c:idx val="0"/>
          <c:order val="0"/>
          <c:dPt>
            <c:idx val="0"/>
            <c:spPr>
              <a:solidFill>
                <a:srgbClr val="C000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2-6AD3-4A8B-8CB9-13EFA58515B1}"/>
              </c:ext>
            </c:extLst>
          </c:dPt>
          <c:dPt>
            <c:idx val="1"/>
            <c:spPr>
              <a:solidFill>
                <a:schemeClr val="accent2">
                  <a:lumMod val="40000"/>
                  <a:lumOff val="60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3-6AD3-4A8B-8CB9-13EFA58515B1}"/>
              </c:ext>
            </c:extLst>
          </c:dPt>
          <c:dPt>
            <c:idx val="2"/>
            <c:spPr>
              <a:solidFill>
                <a:schemeClr val="tx1">
                  <a:lumMod val="25000"/>
                  <a:lumOff val="75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4-6AD3-4A8B-8CB9-13EFA58515B1}"/>
              </c:ext>
            </c:extLst>
          </c:dPt>
          <c:dPt>
            <c:idx val="3"/>
            <c:spPr>
              <a:solidFill>
                <a:srgbClr val="00B0F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5-6AD3-4A8B-8CB9-13EFA58515B1}"/>
              </c:ext>
            </c:extLst>
          </c:dPt>
          <c:dPt>
            <c:idx val="4"/>
            <c:spPr>
              <a:solidFill>
                <a:srgbClr val="00206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6-6AD3-4A8B-8CB9-13EFA58515B1}"/>
              </c:ext>
            </c:extLst>
          </c:dPt>
          <c:dPt>
            <c:idx val="5"/>
            <c:spPr>
              <a:solidFill>
                <a:schemeClr val="bg1">
                  <a:lumMod val="50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a:bevelT w="25400" h="50800" prst="angle"/>
                <a:contourClr>
                  <a:scrgbClr r="0" g="0" b="0"/>
                </a:contourClr>
              </a:sp3d>
            </c:spPr>
            <c:extLst xmlns:c16r2="http://schemas.microsoft.com/office/drawing/2015/06/chart">
              <c:ext xmlns:c16="http://schemas.microsoft.com/office/drawing/2014/chart" uri="{C3380CC4-5D6E-409C-BE32-E72D297353CC}">
                <c16:uniqueId val="{00000001-6AD3-4A8B-8CB9-13EFA58515B1}"/>
              </c:ext>
            </c:extLst>
          </c:dPt>
          <c:dLbls>
            <c:dLbl>
              <c:idx val="0"/>
              <c:layout>
                <c:manualLayout>
                  <c:x val="-1.0857782777222281E-2"/>
                  <c:y val="-1.728827686945756E-2"/>
                </c:manualLayout>
              </c:layout>
              <c:showCatName val="1"/>
              <c:showPercent val="1"/>
            </c:dLbl>
            <c:dLbl>
              <c:idx val="3"/>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bg1"/>
                      </a:solidFill>
                      <a:latin typeface="+mn-lt"/>
                      <a:ea typeface="+mn-ea"/>
                      <a:cs typeface="+mn-cs"/>
                    </a:defRPr>
                  </a:pPr>
                  <a:endParaRPr lang="el-GR"/>
                </a:p>
              </c:txPr>
            </c:dLbl>
            <c:dLbl>
              <c:idx val="4"/>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bg1"/>
                      </a:solidFill>
                      <a:latin typeface="+mn-lt"/>
                      <a:ea typeface="+mn-ea"/>
                      <a:cs typeface="+mn-cs"/>
                    </a:defRPr>
                  </a:pPr>
                  <a:endParaRPr lang="el-GR"/>
                </a:p>
              </c:txPr>
            </c:dLbl>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tx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'EXTRA ΚΑΤΑΝΑΛΩΤΩΝ '!$B$139:$B$144</c:f>
              <c:strCache>
                <c:ptCount val="6"/>
                <c:pt idx="0">
                  <c:v>1-Καθόλου σημαντική</c:v>
                </c:pt>
                <c:pt idx="1">
                  <c:v>2-Λίγο σημαντική</c:v>
                </c:pt>
                <c:pt idx="2">
                  <c:v>3-Ούτε πολύ/Ούτε λίγο σημαντική</c:v>
                </c:pt>
                <c:pt idx="3">
                  <c:v>4-Αρκετά σημαντική</c:v>
                </c:pt>
                <c:pt idx="4">
                  <c:v>5-Πολύ σημαντική</c:v>
                </c:pt>
                <c:pt idx="5">
                  <c:v>Δεν έχω γνώμη/Δεν απαντώ (αυθόρμητα)</c:v>
                </c:pt>
              </c:strCache>
            </c:strRef>
          </c:cat>
          <c:val>
            <c:numRef>
              <c:f>'EXTRA ΚΑΤΑΝΑΛΩΤΩΝ '!$D$139:$D$144</c:f>
              <c:numCache>
                <c:formatCode>0%</c:formatCode>
                <c:ptCount val="6"/>
                <c:pt idx="0">
                  <c:v>0.10138888888888888</c:v>
                </c:pt>
                <c:pt idx="1">
                  <c:v>8.1944444444444528E-2</c:v>
                </c:pt>
                <c:pt idx="2">
                  <c:v>0.1541666666666667</c:v>
                </c:pt>
                <c:pt idx="3">
                  <c:v>0.28055555555555556</c:v>
                </c:pt>
                <c:pt idx="4">
                  <c:v>0.35972222222222261</c:v>
                </c:pt>
                <c:pt idx="5">
                  <c:v>2.2222222222222251E-2</c:v>
                </c:pt>
              </c:numCache>
            </c:numRef>
          </c:val>
          <c:extLst xmlns:c16r2="http://schemas.microsoft.com/office/drawing/2015/06/chart">
            <c:ext xmlns:c16="http://schemas.microsoft.com/office/drawing/2014/chart" uri="{C3380CC4-5D6E-409C-BE32-E72D297353CC}">
              <c16:uniqueId val="{00000000-6AD3-4A8B-8CB9-13EFA58515B1}"/>
            </c:ext>
          </c:extLst>
        </c:ser>
        <c:dLbls>
          <c:showCatName val="1"/>
          <c:showPercent val="1"/>
        </c:dLbls>
      </c:pie3D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style val="26"/>
  <c:chart>
    <c:autoTitleDeleted val="1"/>
    <c:view3D>
      <c:rAngAx val="1"/>
    </c:view3D>
    <c:plotArea>
      <c:layout/>
      <c:bar3DChart>
        <c:barDir val="bar"/>
        <c:grouping val="percentStacked"/>
        <c:ser>
          <c:idx val="0"/>
          <c:order val="0"/>
          <c:tx>
            <c:strRef>
              <c:f>'EXTRA ΕΠΙΧΕΙΡΗΣΕΩΝ '!$B$55</c:f>
              <c:strCache>
                <c:ptCount val="1"/>
                <c:pt idx="0">
                  <c:v>1 - Καθόλου σημαντική</c:v>
                </c:pt>
              </c:strCache>
            </c:strRef>
          </c:tx>
          <c:spPr>
            <a:solidFill>
              <a:srgbClr val="C00000"/>
            </a:solidFill>
          </c:spPr>
          <c:dLbls>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('EXTRA ΕΠΙΧΕΙΡΗΣΕΩΝ '!$D$54,'EXTRA ΕΠΙΧΕΙΡΗΣΕΩΝ '!$F$54)</c:f>
              <c:strCache>
                <c:ptCount val="2"/>
                <c:pt idx="0">
                  <c:v>Για τη Θεσσαλονίκη</c:v>
                </c:pt>
                <c:pt idx="1">
                  <c:v>Για την επιχείρηση</c:v>
                </c:pt>
              </c:strCache>
            </c:strRef>
          </c:cat>
          <c:val>
            <c:numRef>
              <c:f>('EXTRA ΕΠΙΧΕΙΡΗΣΕΩΝ '!$D$55,'EXTRA ΕΠΙΧΕΙΡΗΣΕΩΝ '!$F$55)</c:f>
              <c:numCache>
                <c:formatCode>0%</c:formatCode>
                <c:ptCount val="2"/>
                <c:pt idx="0">
                  <c:v>0.15226337448559688</c:v>
                </c:pt>
                <c:pt idx="1">
                  <c:v>0.50754458161865557</c:v>
                </c:pt>
              </c:numCache>
            </c:numRef>
          </c:val>
          <c:extLst xmlns:c16r2="http://schemas.microsoft.com/office/drawing/2015/06/chart">
            <c:ext xmlns:c16="http://schemas.microsoft.com/office/drawing/2014/chart" uri="{C3380CC4-5D6E-409C-BE32-E72D297353CC}">
              <c16:uniqueId val="{00000000-7B7E-4478-8933-713C428A53BA}"/>
            </c:ext>
          </c:extLst>
        </c:ser>
        <c:ser>
          <c:idx val="1"/>
          <c:order val="1"/>
          <c:tx>
            <c:strRef>
              <c:f>'EXTRA ΕΠΙΧΕΙΡΗΣΕΩΝ '!$B$56</c:f>
              <c:strCache>
                <c:ptCount val="1"/>
                <c:pt idx="0">
                  <c:v>2 - Λίγο σημαντική</c:v>
                </c:pt>
              </c:strCache>
            </c:strRef>
          </c:tx>
          <c:spPr>
            <a:solidFill>
              <a:schemeClr val="accent2">
                <a:lumMod val="40000"/>
                <a:lumOff val="60000"/>
              </a:schemeClr>
            </a:solidFill>
          </c:spPr>
          <c:dLbls>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('EXTRA ΕΠΙΧΕΙΡΗΣΕΩΝ '!$D$54,'EXTRA ΕΠΙΧΕΙΡΗΣΕΩΝ '!$F$54)</c:f>
              <c:strCache>
                <c:ptCount val="2"/>
                <c:pt idx="0">
                  <c:v>Για τη Θεσσαλονίκη</c:v>
                </c:pt>
                <c:pt idx="1">
                  <c:v>Για την επιχείρηση</c:v>
                </c:pt>
              </c:strCache>
            </c:strRef>
          </c:cat>
          <c:val>
            <c:numRef>
              <c:f>('EXTRA ΕΠΙΧΕΙΡΗΣΕΩΝ '!$D$56,'EXTRA ΕΠΙΧΕΙΡΗΣΕΩΝ '!$F$56)</c:f>
              <c:numCache>
                <c:formatCode>0%</c:formatCode>
                <c:ptCount val="2"/>
                <c:pt idx="0">
                  <c:v>0.11248285322359397</c:v>
                </c:pt>
                <c:pt idx="1">
                  <c:v>0.14814814814814831</c:v>
                </c:pt>
              </c:numCache>
            </c:numRef>
          </c:val>
          <c:extLst xmlns:c16r2="http://schemas.microsoft.com/office/drawing/2015/06/chart">
            <c:ext xmlns:c16="http://schemas.microsoft.com/office/drawing/2014/chart" uri="{C3380CC4-5D6E-409C-BE32-E72D297353CC}">
              <c16:uniqueId val="{00000001-7B7E-4478-8933-713C428A53BA}"/>
            </c:ext>
          </c:extLst>
        </c:ser>
        <c:ser>
          <c:idx val="2"/>
          <c:order val="2"/>
          <c:tx>
            <c:strRef>
              <c:f>'EXTRA ΕΠΙΧΕΙΡΗΣΕΩΝ '!$B$57</c:f>
              <c:strCache>
                <c:ptCount val="1"/>
                <c:pt idx="0">
                  <c:v>3 - Ούτε λίγο / ούτε πολύ σημαντική</c:v>
                </c:pt>
              </c:strCache>
            </c:strRef>
          </c:tx>
          <c:spPr>
            <a:solidFill>
              <a:schemeClr val="tx1">
                <a:lumMod val="25000"/>
                <a:lumOff val="75000"/>
              </a:schemeClr>
            </a:solidFill>
          </c:spPr>
          <c:dLbls>
            <c:spPr>
              <a:noFill/>
              <a:ln>
                <a:noFill/>
              </a:ln>
              <a:effectLst/>
            </c:spPr>
            <c:txPr>
              <a:bodyPr wrap="square" lIns="38100" tIns="19050" rIns="38100" bIns="19050" anchor="ctr">
                <a:spAutoFit/>
              </a:bodyPr>
              <a:lstStyle/>
              <a:p>
                <a:pPr>
                  <a:defRPr sz="1400" b="1"/>
                </a:pPr>
                <a:endParaRPr lang="el-GR"/>
              </a:p>
            </c:txPr>
            <c:showVal val="1"/>
            <c:extLst xmlns:c16r2="http://schemas.microsoft.com/office/drawing/2015/06/chart">
              <c:ext xmlns:c15="http://schemas.microsoft.com/office/drawing/2012/chart" uri="{CE6537A1-D6FC-4f65-9D91-7224C49458BB}">
                <c15:layout/>
                <c15:showLeaderLines val="0"/>
              </c:ext>
            </c:extLst>
          </c:dLbls>
          <c:cat>
            <c:strRef>
              <c:f>('EXTRA ΕΠΙΧΕΙΡΗΣΕΩΝ '!$D$54,'EXTRA ΕΠΙΧΕΙΡΗΣΕΩΝ '!$F$54)</c:f>
              <c:strCache>
                <c:ptCount val="2"/>
                <c:pt idx="0">
                  <c:v>Για τη Θεσσαλονίκη</c:v>
                </c:pt>
                <c:pt idx="1">
                  <c:v>Για την επιχείρηση</c:v>
                </c:pt>
              </c:strCache>
            </c:strRef>
          </c:cat>
          <c:val>
            <c:numRef>
              <c:f>('EXTRA ΕΠΙΧΕΙΡΗΣΕΩΝ '!$D$57,'EXTRA ΕΠΙΧΕΙΡΗΣΕΩΝ '!$F$57)</c:f>
              <c:numCache>
                <c:formatCode>0%</c:formatCode>
                <c:ptCount val="2"/>
                <c:pt idx="0">
                  <c:v>0.17009602194787379</c:v>
                </c:pt>
                <c:pt idx="1">
                  <c:v>0.17558299039780534</c:v>
                </c:pt>
              </c:numCache>
            </c:numRef>
          </c:val>
          <c:extLst xmlns:c16r2="http://schemas.microsoft.com/office/drawing/2015/06/chart">
            <c:ext xmlns:c16="http://schemas.microsoft.com/office/drawing/2014/chart" uri="{C3380CC4-5D6E-409C-BE32-E72D297353CC}">
              <c16:uniqueId val="{00000002-7B7E-4478-8933-713C428A53BA}"/>
            </c:ext>
          </c:extLst>
        </c:ser>
        <c:ser>
          <c:idx val="3"/>
          <c:order val="3"/>
          <c:tx>
            <c:strRef>
              <c:f>'EXTRA ΕΠΙΧΕΙΡΗΣΕΩΝ '!$B$58</c:f>
              <c:strCache>
                <c:ptCount val="1"/>
                <c:pt idx="0">
                  <c:v>4 - Αρκετά σημαντική</c:v>
                </c:pt>
              </c:strCache>
            </c:strRef>
          </c:tx>
          <c:spPr>
            <a:solidFill>
              <a:srgbClr val="00B0F0"/>
            </a:solidFill>
          </c:spPr>
          <c:dLbls>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('EXTRA ΕΠΙΧΕΙΡΗΣΕΩΝ '!$D$54,'EXTRA ΕΠΙΧΕΙΡΗΣΕΩΝ '!$F$54)</c:f>
              <c:strCache>
                <c:ptCount val="2"/>
                <c:pt idx="0">
                  <c:v>Για τη Θεσσαλονίκη</c:v>
                </c:pt>
                <c:pt idx="1">
                  <c:v>Για την επιχείρηση</c:v>
                </c:pt>
              </c:strCache>
            </c:strRef>
          </c:cat>
          <c:val>
            <c:numRef>
              <c:f>('EXTRA ΕΠΙΧΕΙΡΗΣΕΩΝ '!$D$58,'EXTRA ΕΠΙΧΕΙΡΗΣΕΩΝ '!$F$58)</c:f>
              <c:numCache>
                <c:formatCode>0%</c:formatCode>
                <c:ptCount val="2"/>
                <c:pt idx="0">
                  <c:v>0.21673525377229122</c:v>
                </c:pt>
                <c:pt idx="1">
                  <c:v>8.0932784636488245E-2</c:v>
                </c:pt>
              </c:numCache>
            </c:numRef>
          </c:val>
          <c:extLst xmlns:c16r2="http://schemas.microsoft.com/office/drawing/2015/06/chart">
            <c:ext xmlns:c16="http://schemas.microsoft.com/office/drawing/2014/chart" uri="{C3380CC4-5D6E-409C-BE32-E72D297353CC}">
              <c16:uniqueId val="{00000003-7B7E-4478-8933-713C428A53BA}"/>
            </c:ext>
          </c:extLst>
        </c:ser>
        <c:ser>
          <c:idx val="4"/>
          <c:order val="4"/>
          <c:tx>
            <c:strRef>
              <c:f>'EXTRA ΕΠΙΧΕΙΡΗΣΕΩΝ '!$B$59</c:f>
              <c:strCache>
                <c:ptCount val="1"/>
                <c:pt idx="0">
                  <c:v>5 - Πολύ σημαντική</c:v>
                </c:pt>
              </c:strCache>
            </c:strRef>
          </c:tx>
          <c:spPr>
            <a:solidFill>
              <a:srgbClr val="002060"/>
            </a:solidFill>
          </c:spPr>
          <c:dLbls>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layout/>
                <c15:showLeaderLines val="1"/>
              </c:ext>
            </c:extLst>
          </c:dLbls>
          <c:cat>
            <c:strRef>
              <c:f>('EXTRA ΕΠΙΧΕΙΡΗΣΕΩΝ '!$D$54,'EXTRA ΕΠΙΧΕΙΡΗΣΕΩΝ '!$F$54)</c:f>
              <c:strCache>
                <c:ptCount val="2"/>
                <c:pt idx="0">
                  <c:v>Για τη Θεσσαλονίκη</c:v>
                </c:pt>
                <c:pt idx="1">
                  <c:v>Για την επιχείρηση</c:v>
                </c:pt>
              </c:strCache>
            </c:strRef>
          </c:cat>
          <c:val>
            <c:numRef>
              <c:f>('EXTRA ΕΠΙΧΕΙΡΗΣΕΩΝ '!$D$59,'EXTRA ΕΠΙΧΕΙΡΗΣΕΩΝ '!$F$59)</c:f>
              <c:numCache>
                <c:formatCode>0%</c:formatCode>
                <c:ptCount val="2"/>
                <c:pt idx="0">
                  <c:v>0.34293552812071326</c:v>
                </c:pt>
                <c:pt idx="1">
                  <c:v>8.5048010973936897E-2</c:v>
                </c:pt>
              </c:numCache>
            </c:numRef>
          </c:val>
          <c:extLst xmlns:c16r2="http://schemas.microsoft.com/office/drawing/2015/06/chart">
            <c:ext xmlns:c16="http://schemas.microsoft.com/office/drawing/2014/chart" uri="{C3380CC4-5D6E-409C-BE32-E72D297353CC}">
              <c16:uniqueId val="{00000004-7B7E-4478-8933-713C428A53BA}"/>
            </c:ext>
          </c:extLst>
        </c:ser>
        <c:ser>
          <c:idx val="5"/>
          <c:order val="5"/>
          <c:tx>
            <c:strRef>
              <c:f>'EXTRA ΕΠΙΧΕΙΡΗΣΕΩΝ '!$B$60</c:f>
              <c:strCache>
                <c:ptCount val="1"/>
                <c:pt idx="0">
                  <c:v>ΔΞ/ΔΑ </c:v>
                </c:pt>
              </c:strCache>
            </c:strRef>
          </c:tx>
          <c:spPr>
            <a:solidFill>
              <a:schemeClr val="bg1">
                <a:lumMod val="50000"/>
              </a:schemeClr>
            </a:solidFill>
          </c:spPr>
          <c:dLbls>
            <c:dLbl>
              <c:idx val="0"/>
              <c:layout>
                <c:manualLayout>
                  <c:x val="1.8963781168915558E-2"/>
                  <c:y val="2.8916810434824075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7B7E-4478-8933-713C428A53BA}"/>
                </c:ext>
              </c:extLst>
            </c:dLbl>
            <c:dLbl>
              <c:idx val="1"/>
              <c:layout>
                <c:manualLayout>
                  <c:x val="1.7383466071505784E-2"/>
                  <c:y val="1.0602708009381379E-16"/>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B7E-4478-8933-713C428A53BA}"/>
                </c:ext>
              </c:extLst>
            </c:dLbl>
            <c:spPr>
              <a:noFill/>
              <a:ln>
                <a:noFill/>
              </a:ln>
              <a:effectLst/>
            </c:spPr>
            <c:txPr>
              <a:bodyPr wrap="square" lIns="38100" tIns="19050" rIns="38100" bIns="19050" anchor="ctr">
                <a:spAutoFit/>
              </a:bodyPr>
              <a:lstStyle/>
              <a:p>
                <a:pPr>
                  <a:defRPr sz="1400" b="1">
                    <a:solidFill>
                      <a:schemeClr val="bg1"/>
                    </a:solidFill>
                  </a:defRPr>
                </a:pPr>
                <a:endParaRPr lang="el-GR"/>
              </a:p>
            </c:txPr>
            <c:showVal val="1"/>
            <c:extLst xmlns:c16r2="http://schemas.microsoft.com/office/drawing/2015/06/chart">
              <c:ext xmlns:c15="http://schemas.microsoft.com/office/drawing/2012/chart" uri="{CE6537A1-D6FC-4f65-9D91-7224C49458BB}">
                <c15:showLeaderLines val="1"/>
              </c:ext>
            </c:extLst>
          </c:dLbls>
          <c:cat>
            <c:strRef>
              <c:f>('EXTRA ΕΠΙΧΕΙΡΗΣΕΩΝ '!$D$54,'EXTRA ΕΠΙΧΕΙΡΗΣΕΩΝ '!$F$54)</c:f>
              <c:strCache>
                <c:ptCount val="2"/>
                <c:pt idx="0">
                  <c:v>Για τη Θεσσαλονίκη</c:v>
                </c:pt>
                <c:pt idx="1">
                  <c:v>Για την επιχείρηση</c:v>
                </c:pt>
              </c:strCache>
            </c:strRef>
          </c:cat>
          <c:val>
            <c:numRef>
              <c:f>('EXTRA ΕΠΙΧΕΙΡΗΣΕΩΝ '!$D$60,'EXTRA ΕΠΙΧΕΙΡΗΣΕΩΝ '!$F$60)</c:f>
              <c:numCache>
                <c:formatCode>0%</c:formatCode>
                <c:ptCount val="2"/>
                <c:pt idx="0">
                  <c:v>5.4869684499314203E-3</c:v>
                </c:pt>
                <c:pt idx="1">
                  <c:v>2.7434842249657106E-3</c:v>
                </c:pt>
              </c:numCache>
            </c:numRef>
          </c:val>
          <c:extLst xmlns:c16r2="http://schemas.microsoft.com/office/drawing/2015/06/chart">
            <c:ext xmlns:c16="http://schemas.microsoft.com/office/drawing/2014/chart" uri="{C3380CC4-5D6E-409C-BE32-E72D297353CC}">
              <c16:uniqueId val="{00000005-7B7E-4478-8933-713C428A53BA}"/>
            </c:ext>
          </c:extLst>
        </c:ser>
        <c:dLbls>
          <c:showVal val="1"/>
        </c:dLbls>
        <c:gapWidth val="95"/>
        <c:gapDepth val="95"/>
        <c:shape val="box"/>
        <c:axId val="149898752"/>
        <c:axId val="149900288"/>
        <c:axId val="0"/>
      </c:bar3DChart>
      <c:catAx>
        <c:axId val="149898752"/>
        <c:scaling>
          <c:orientation val="maxMin"/>
        </c:scaling>
        <c:axPos val="l"/>
        <c:numFmt formatCode="General" sourceLinked="1"/>
        <c:majorTickMark val="none"/>
        <c:tickLblPos val="low"/>
        <c:txPr>
          <a:bodyPr/>
          <a:lstStyle/>
          <a:p>
            <a:pPr>
              <a:defRPr sz="1400" b="1" i="1">
                <a:latin typeface="+mj-lt"/>
              </a:defRPr>
            </a:pPr>
            <a:endParaRPr lang="el-GR"/>
          </a:p>
        </c:txPr>
        <c:crossAx val="149900288"/>
        <c:crosses val="autoZero"/>
        <c:auto val="1"/>
        <c:lblAlgn val="ctr"/>
        <c:lblOffset val="100"/>
      </c:catAx>
      <c:valAx>
        <c:axId val="149900288"/>
        <c:scaling>
          <c:orientation val="minMax"/>
        </c:scaling>
        <c:delete val="1"/>
        <c:axPos val="t"/>
        <c:numFmt formatCode="0%" sourceLinked="1"/>
        <c:majorTickMark val="none"/>
        <c:tickLblPos val="none"/>
        <c:crossAx val="149898752"/>
        <c:crosses val="autoZero"/>
        <c:crossBetween val="between"/>
      </c:valAx>
    </c:plotArea>
    <c:legend>
      <c:legendPos val="t"/>
      <c:layout/>
      <c:txPr>
        <a:bodyPr/>
        <a:lstStyle/>
        <a:p>
          <a:pPr>
            <a:defRPr sz="1100" b="1">
              <a:latin typeface="+mj-lt"/>
            </a:defRPr>
          </a:pPr>
          <a:endParaRPr lang="el-GR"/>
        </a:p>
      </c:txPr>
    </c:legend>
    <c:plotVisOnly val="1"/>
    <c:dispBlanksAs val="gap"/>
  </c:chart>
  <c:spPr>
    <a:noFill/>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6232449099202552E-2"/>
          <c:y val="0.18617125033283891"/>
          <c:w val="0.82753510180159517"/>
          <c:h val="0.78997633991403249"/>
        </c:manualLayout>
      </c:layout>
      <c:pie3DChart>
        <c:varyColors val="1"/>
        <c:ser>
          <c:idx val="0"/>
          <c:order val="0"/>
          <c:dPt>
            <c:idx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47D-44C4-BA78-3D4C098CE2AA}"/>
              </c:ext>
            </c:extLst>
          </c:dPt>
          <c:dPt>
            <c:idx val="1"/>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47D-44C4-BA78-3D4C098CE2AA}"/>
              </c:ext>
            </c:extLst>
          </c:dPt>
          <c:dPt>
            <c:idx val="2"/>
            <c:spPr>
              <a:solidFill>
                <a:schemeClr val="tx1">
                  <a:lumMod val="25000"/>
                  <a:lumOff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147D-44C4-BA78-3D4C098CE2AA}"/>
              </c:ext>
            </c:extLst>
          </c:dPt>
          <c:dPt>
            <c:idx val="3"/>
            <c:spPr>
              <a:solidFill>
                <a:srgbClr val="FF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147D-44C4-BA78-3D4C098CE2AA}"/>
              </c:ext>
            </c:extLst>
          </c:dPt>
          <c:dPt>
            <c:idx val="4"/>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9-147D-44C4-BA78-3D4C098CE2AA}"/>
              </c:ext>
            </c:extLst>
          </c:dPt>
          <c:dPt>
            <c:idx val="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B-147D-44C4-BA78-3D4C098CE2AA}"/>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dLbl>
              <c:idx val="1"/>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l-GR"/>
                </a:p>
              </c:txPr>
            </c:dLbl>
            <c:dLbl>
              <c:idx val="2"/>
              <c:layout/>
              <c:tx>
                <c:rich>
                  <a:bodyPr/>
                  <a:lstStyle/>
                  <a:p>
                    <a:r>
                      <a:rPr lang="el-GR" dirty="0" smtClean="0">
                        <a:solidFill>
                          <a:schemeClr val="tx1"/>
                        </a:solidFill>
                      </a:rPr>
                      <a:t>3-Αρκετά </a:t>
                    </a:r>
                    <a:r>
                      <a:rPr lang="el-GR" dirty="0">
                        <a:solidFill>
                          <a:schemeClr val="tx1"/>
                        </a:solidFill>
                      </a:rPr>
                      <a:t>ικανοποιητική
26%</a:t>
                    </a:r>
                  </a:p>
                </c:rich>
              </c:tx>
              <c:showCatName val="1"/>
              <c:showPercent val="1"/>
            </c:dLbl>
            <c:dLbl>
              <c:idx val="3"/>
              <c:layout/>
              <c:tx>
                <c:rich>
                  <a:bodyPr/>
                  <a:lstStyle/>
                  <a:p>
                    <a:r>
                      <a:rPr lang="el-GR" dirty="0" smtClean="0"/>
                      <a:t>2-Όχι</a:t>
                    </a:r>
                    <a:r>
                      <a:rPr lang="el-GR" baseline="0" dirty="0" smtClean="0"/>
                      <a:t> και τόσο</a:t>
                    </a:r>
                    <a:r>
                      <a:rPr lang="el-GR" dirty="0" smtClean="0"/>
                      <a:t> </a:t>
                    </a:r>
                    <a:r>
                      <a:rPr lang="el-GR" dirty="0"/>
                      <a:t>ικανοποιητική
8%</a:t>
                    </a:r>
                  </a:p>
                </c:rich>
              </c:tx>
              <c:showCatName val="1"/>
              <c:showPercent val="1"/>
            </c:dLbl>
            <c:dLbl>
              <c:idx val="4"/>
              <c:layout>
                <c:manualLayout>
                  <c:x val="1.1527984985795228E-2"/>
                  <c:y val="-3.4394395647581448E-2"/>
                </c:manualLayout>
              </c:layout>
              <c:showCatName val="1"/>
              <c:showPercent val="1"/>
            </c:dLbl>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tx1"/>
                    </a:solidFill>
                    <a:latin typeface="+mn-lt"/>
                    <a:ea typeface="+mn-ea"/>
                    <a:cs typeface="+mn-cs"/>
                  </a:defRPr>
                </a:pPr>
                <a:endParaRPr lang="el-GR"/>
              </a:p>
            </c:txPr>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ΞΕΝΟΔΟΧΕΙΑ!$B$52:$B$57</c:f>
              <c:strCache>
                <c:ptCount val="6"/>
                <c:pt idx="0">
                  <c:v>5-Πάρα πολύ ικανοποιητική</c:v>
                </c:pt>
                <c:pt idx="1">
                  <c:v>4-Πολύ ικανοποιητική</c:v>
                </c:pt>
                <c:pt idx="2">
                  <c:v>3-Αρκετά ικανοποιητική</c:v>
                </c:pt>
                <c:pt idx="3">
                  <c:v>2-Όχι και τόσο ικανοποιητική</c:v>
                </c:pt>
                <c:pt idx="4">
                  <c:v>1-Καθόλου ικανοποιητική</c:v>
                </c:pt>
                <c:pt idx="5">
                  <c:v>ΔΞ/ΔΑ</c:v>
                </c:pt>
              </c:strCache>
            </c:strRef>
          </c:cat>
          <c:val>
            <c:numRef>
              <c:f>ΞΕΝΟΔΟΧΕΙΑ!$D$52:$D$57</c:f>
              <c:numCache>
                <c:formatCode>0%</c:formatCode>
                <c:ptCount val="6"/>
                <c:pt idx="0">
                  <c:v>0.36000000000000032</c:v>
                </c:pt>
                <c:pt idx="1">
                  <c:v>0.26</c:v>
                </c:pt>
                <c:pt idx="2">
                  <c:v>0.26</c:v>
                </c:pt>
                <c:pt idx="3">
                  <c:v>8.0000000000000043E-2</c:v>
                </c:pt>
                <c:pt idx="4">
                  <c:v>4.0000000000000022E-2</c:v>
                </c:pt>
                <c:pt idx="5">
                  <c:v>0</c:v>
                </c:pt>
              </c:numCache>
            </c:numRef>
          </c:val>
          <c:extLst xmlns:c16r2="http://schemas.microsoft.com/office/drawing/2015/06/chart">
            <c:ext xmlns:c16="http://schemas.microsoft.com/office/drawing/2014/chart" uri="{C3380CC4-5D6E-409C-BE32-E72D297353CC}">
              <c16:uniqueId val="{0000000C-147D-44C4-BA78-3D4C098CE2AA}"/>
            </c:ext>
          </c:extLst>
        </c:ser>
        <c:dLbls>
          <c:showCatName val="1"/>
          <c:showPercent val="1"/>
        </c:dLbls>
      </c:pie3DChart>
      <c:spPr>
        <a:noFill/>
        <a:ln>
          <a:noFill/>
        </a:ln>
        <a:effectLst/>
      </c:spPr>
    </c:plotArea>
    <c:plotVisOnly val="1"/>
    <c:dispBlanksAs val="zero"/>
  </c:chart>
  <c:spPr>
    <a:noFill/>
    <a:ln>
      <a:noFill/>
    </a:ln>
    <a:effectLst/>
  </c:spPr>
  <c:txPr>
    <a:bodyPr/>
    <a:lstStyle/>
    <a:p>
      <a:pPr>
        <a:defRPr/>
      </a:pPr>
      <a:endParaRPr lang="el-GR"/>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4259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69638"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3F1E61-B998-4C8A-9F44-634BE22E4892}" type="slidenum">
              <a:rPr lang="ru-RU"/>
              <a:pPr/>
              <a:t>‹#›</a:t>
            </a:fld>
            <a:endParaRPr lang="ru-RU"/>
          </a:p>
        </p:txBody>
      </p:sp>
    </p:spTree>
    <p:extLst>
      <p:ext uri="{BB962C8B-B14F-4D97-AF65-F5344CB8AC3E}">
        <p14:creationId xmlns:p14="http://schemas.microsoft.com/office/powerpoint/2010/main" xmlns="" val="20676272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3F1E61-B998-4C8A-9F44-634BE22E4892}" type="slidenum">
              <a:rPr lang="ru-RU" smtClean="0"/>
              <a:pPr/>
              <a:t>6</a:t>
            </a:fld>
            <a:endParaRPr lang="ru-RU"/>
          </a:p>
        </p:txBody>
      </p:sp>
    </p:spTree>
    <p:extLst>
      <p:ext uri="{BB962C8B-B14F-4D97-AF65-F5344CB8AC3E}">
        <p14:creationId xmlns:p14="http://schemas.microsoft.com/office/powerpoint/2010/main" xmlns="" val="3781863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105275" y="2060575"/>
            <a:ext cx="7162800" cy="1109663"/>
          </a:xfrm>
        </p:spPr>
        <p:txBody>
          <a:bodyPr/>
          <a:lstStyle>
            <a:lvl1pPr>
              <a:defRPr sz="3200">
                <a:solidFill>
                  <a:schemeClr val="accent2"/>
                </a:solidFill>
              </a:defRPr>
            </a:lvl1pPr>
          </a:lstStyle>
          <a:p>
            <a:r>
              <a:rPr lang="el-GR" smtClean="0"/>
              <a:t>Kλικ για επεξεργασία του τίτλου</a:t>
            </a:r>
            <a:endParaRPr lang="ru-RU"/>
          </a:p>
        </p:txBody>
      </p:sp>
      <p:sp>
        <p:nvSpPr>
          <p:cNvPr id="5123" name="Rectangle 3"/>
          <p:cNvSpPr>
            <a:spLocks noGrp="1" noChangeArrowheads="1"/>
          </p:cNvSpPr>
          <p:nvPr>
            <p:ph type="subTitle" idx="1"/>
          </p:nvPr>
        </p:nvSpPr>
        <p:spPr>
          <a:xfrm>
            <a:off x="4105275" y="2803525"/>
            <a:ext cx="7162800" cy="696913"/>
          </a:xfrm>
        </p:spPr>
        <p:txBody>
          <a:bodyPr/>
          <a:lstStyle>
            <a:lvl1pPr marL="0" indent="0">
              <a:buFontTx/>
              <a:buNone/>
              <a:defRPr sz="2400" b="1">
                <a:solidFill>
                  <a:schemeClr val="accent2"/>
                </a:solidFill>
              </a:defRPr>
            </a:lvl1pPr>
          </a:lstStyle>
          <a:p>
            <a:r>
              <a:rPr lang="el-GR" smtClean="0"/>
              <a:t>Κάντε κλικ για να επεξεργαστείτε τον υπότιτλο του υποδείγματος</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910388" y="1912938"/>
            <a:ext cx="1909762" cy="461327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176338" y="1912938"/>
            <a:ext cx="5581650" cy="461327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176338" y="2565400"/>
            <a:ext cx="3744912"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073650" y="2565400"/>
            <a:ext cx="37465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12938"/>
            <a:ext cx="65532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ru-RU" smtClean="0"/>
          </a:p>
        </p:txBody>
      </p:sp>
      <p:sp>
        <p:nvSpPr>
          <p:cNvPr id="1027" name="Rectangle 3"/>
          <p:cNvSpPr>
            <a:spLocks noGrp="1" noChangeArrowheads="1"/>
          </p:cNvSpPr>
          <p:nvPr>
            <p:ph type="body" idx="1"/>
          </p:nvPr>
        </p:nvSpPr>
        <p:spPr bwMode="auto">
          <a:xfrm>
            <a:off x="1176338" y="2565400"/>
            <a:ext cx="7643812" cy="3960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chemeClr val="bg2"/>
          </a:solidFill>
          <a:latin typeface="+mj-lt"/>
          <a:ea typeface="+mj-ea"/>
          <a:cs typeface="+mj-cs"/>
        </a:defRPr>
      </a:lvl1pPr>
      <a:lvl2pPr algn="l" rtl="0" eaLnBrk="1" fontAlgn="base" hangingPunct="1">
        <a:spcBef>
          <a:spcPct val="0"/>
        </a:spcBef>
        <a:spcAft>
          <a:spcPct val="0"/>
        </a:spcAft>
        <a:defRPr sz="3600" b="1">
          <a:solidFill>
            <a:schemeClr val="bg2"/>
          </a:solidFill>
          <a:latin typeface="Arial" charset="0"/>
        </a:defRPr>
      </a:lvl2pPr>
      <a:lvl3pPr algn="l" rtl="0" eaLnBrk="1" fontAlgn="base" hangingPunct="1">
        <a:spcBef>
          <a:spcPct val="0"/>
        </a:spcBef>
        <a:spcAft>
          <a:spcPct val="0"/>
        </a:spcAft>
        <a:defRPr sz="3600" b="1">
          <a:solidFill>
            <a:schemeClr val="bg2"/>
          </a:solidFill>
          <a:latin typeface="Arial" charset="0"/>
        </a:defRPr>
      </a:lvl3pPr>
      <a:lvl4pPr algn="l" rtl="0" eaLnBrk="1" fontAlgn="base" hangingPunct="1">
        <a:spcBef>
          <a:spcPct val="0"/>
        </a:spcBef>
        <a:spcAft>
          <a:spcPct val="0"/>
        </a:spcAft>
        <a:defRPr sz="3600" b="1">
          <a:solidFill>
            <a:schemeClr val="bg2"/>
          </a:solidFill>
          <a:latin typeface="Arial" charset="0"/>
        </a:defRPr>
      </a:lvl4pPr>
      <a:lvl5pPr algn="l" rtl="0" eaLnBrk="1" fontAlgn="base" hangingPunct="1">
        <a:spcBef>
          <a:spcPct val="0"/>
        </a:spcBef>
        <a:spcAft>
          <a:spcPct val="0"/>
        </a:spcAft>
        <a:defRPr sz="3600" b="1">
          <a:solidFill>
            <a:schemeClr val="bg2"/>
          </a:solidFill>
          <a:latin typeface="Arial" charset="0"/>
        </a:defRPr>
      </a:lvl5pPr>
      <a:lvl6pPr marL="457200" algn="l" rtl="0" eaLnBrk="1" fontAlgn="base" hangingPunct="1">
        <a:spcBef>
          <a:spcPct val="0"/>
        </a:spcBef>
        <a:spcAft>
          <a:spcPct val="0"/>
        </a:spcAft>
        <a:defRPr sz="3600" b="1">
          <a:solidFill>
            <a:schemeClr val="bg2"/>
          </a:solidFill>
          <a:latin typeface="Arial" charset="0"/>
        </a:defRPr>
      </a:lvl6pPr>
      <a:lvl7pPr marL="914400" algn="l" rtl="0" eaLnBrk="1" fontAlgn="base" hangingPunct="1">
        <a:spcBef>
          <a:spcPct val="0"/>
        </a:spcBef>
        <a:spcAft>
          <a:spcPct val="0"/>
        </a:spcAft>
        <a:defRPr sz="3600" b="1">
          <a:solidFill>
            <a:schemeClr val="bg2"/>
          </a:solidFill>
          <a:latin typeface="Arial" charset="0"/>
        </a:defRPr>
      </a:lvl7pPr>
      <a:lvl8pPr marL="1371600" algn="l" rtl="0" eaLnBrk="1" fontAlgn="base" hangingPunct="1">
        <a:spcBef>
          <a:spcPct val="0"/>
        </a:spcBef>
        <a:spcAft>
          <a:spcPct val="0"/>
        </a:spcAft>
        <a:defRPr sz="3600" b="1">
          <a:solidFill>
            <a:schemeClr val="bg2"/>
          </a:solidFill>
          <a:latin typeface="Arial" charset="0"/>
        </a:defRPr>
      </a:lvl8pPr>
      <a:lvl9pPr marL="1828800" algn="l" rtl="0" eaLnBrk="1" fontAlgn="base" hangingPunct="1">
        <a:spcBef>
          <a:spcPct val="0"/>
        </a:spcBef>
        <a:spcAft>
          <a:spcPct val="0"/>
        </a:spcAft>
        <a:defRPr sz="3600" b="1">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4;&#921;&#927;&#924;&#919;&#935;&#913;&#925;&#921;&#917;&#931;!%5b&#917;&#928;&#917;&#926;&#917;&#929;&#915;&#913;&#931;&#921;&#913;_&#935;&#929;&#927;&#925;&#927;&#931;&#917;&#921;&#929;&#937;&#925;_&#931;&#949;&#960;&#964;&#941;&#956;&#946;&#961;&#953;&#959;&#962;_2024.xlsx%5d&#931;&#933;&#915;&#922;&#929;&#921;&#932;&#921;&#922;&#913;%20&#914;&#921;&#927;&#924;&#919;&#935;&#913;&#925;&#921;&#917;&#931;%2022%20-%20&#915;&#961;&#940;&#966;&#951;&#956;&#945;"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4;&#921;&#927;&#924;&#919;&#935;&#913;&#925;&#921;&#917;&#931;!%5b&#917;&#928;&#917;&#926;&#917;&#929;&#915;&#913;&#931;&#921;&#913;_&#935;&#929;&#927;&#925;&#927;&#931;&#917;&#921;&#929;&#937;&#925;_&#931;&#949;&#960;&#964;&#941;&#956;&#946;&#961;&#953;&#959;&#962;_2024.xlsx%5d&#931;&#933;&#915;&#922;&#929;&#921;&#932;&#921;&#922;&#913;%20&#914;&#921;&#927;&#924;&#919;&#935;&#913;&#925;&#921;&#917;&#931;%2022%20-%20&#915;&#961;&#940;&#966;&#951;&#956;&#945;-10" TargetMode="Externa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4;&#921;&#927;&#924;&#919;&#935;&#913;&#925;&#921;&#917;&#931;!%5b&#917;&#928;&#917;&#926;&#917;&#929;&#915;&#913;&#931;&#921;&#913;_&#935;&#929;&#927;&#925;&#927;&#931;&#917;&#921;&#929;&#937;&#925;_&#931;&#949;&#960;&#964;&#941;&#956;&#946;&#961;&#953;&#959;&#962;_2024.xlsx%5d&#931;&#933;&#915;&#922;&#929;&#921;&#932;&#921;&#922;&#913;%20&#914;&#921;&#927;&#924;&#919;&#935;&#913;&#925;&#921;&#917;&#931;%2022%20-%20&#915;&#961;&#940;&#966;&#951;&#956;&#945;-7"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4;&#921;&#927;&#924;&#919;&#935;&#913;&#925;&#921;&#917;&#931;!%5b&#917;&#928;&#917;&#926;&#917;&#929;&#915;&#913;&#931;&#921;&#913;_&#935;&#929;&#927;&#925;&#927;&#931;&#917;&#921;&#929;&#937;&#925;_&#931;&#949;&#960;&#964;&#941;&#956;&#946;&#961;&#953;&#959;&#962;_2024.xlsx%5d&#931;&#933;&#915;&#922;&#929;&#921;&#932;&#921;&#922;&#913;%20&#914;&#921;&#927;&#924;&#919;&#935;&#913;&#925;&#921;&#917;&#931;%2022%20-%20&#915;&#961;&#940;&#966;&#951;&#956;&#945;-6"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4;&#921;&#927;&#924;&#919;&#935;&#913;&#925;&#921;&#917;&#931;!%5b&#917;&#928;&#917;&#926;&#917;&#929;&#915;&#913;&#931;&#921;&#913;_&#935;&#929;&#927;&#925;&#927;&#931;&#917;&#921;&#929;&#937;&#925;_&#931;&#949;&#960;&#964;&#941;&#956;&#946;&#961;&#953;&#959;&#962;_2024.xlsx%5d&#931;&#933;&#915;&#922;&#929;&#921;&#932;&#921;&#922;&#913;%20&#914;&#921;&#927;&#924;&#919;&#935;&#913;&#925;&#921;&#917;&#931;%2022%20-%20&#915;&#961;&#940;&#966;&#951;&#956;&#945;-5"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4;&#921;&#927;&#924;&#919;&#935;&#913;&#925;&#921;&#917;&#931;!%5b&#917;&#928;&#917;&#926;&#917;&#929;&#915;&#913;&#931;&#921;&#913;_&#935;&#929;&#927;&#925;&#927;&#931;&#917;&#921;&#929;&#937;&#925;_&#931;&#949;&#960;&#964;&#941;&#956;&#946;&#961;&#953;&#959;&#962;_2024.xlsx%5d&#931;&#933;&#915;&#922;&#929;&#921;&#932;&#921;&#922;&#913;%20&#914;&#921;&#927;&#924;&#919;&#935;&#913;&#925;&#921;&#917;&#931;%2027%20-%20&#915;&#961;&#940;&#966;&#951;&#956;&#945;"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7;&#924;&#928;&#927;&#929;&#921;&#922;&#917;&#931;!%5b&#917;&#928;&#917;&#926;&#917;&#929;&#915;&#913;&#931;&#921;&#913;_&#935;&#929;&#927;&#925;&#927;&#931;&#917;&#921;&#929;&#937;&#925;_&#931;&#949;&#960;&#964;&#941;&#956;&#946;&#961;&#953;&#959;&#962;_2024.xlsx%5d&#931;&#933;&#915;&#922;&#929;&#921;&#932;&#921;&#922;&#913;%20&#917;&#924;&#928;&#927;&#929;&#921;&#922;&#917;&#931;%207%20-%20&#915;&#961;&#940;&#966;&#951;&#956;&#945;" TargetMode="Externa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7;&#924;&#928;&#927;&#929;&#921;&#922;&#917;&#931;!%5b&#917;&#928;&#917;&#926;&#917;&#929;&#915;&#913;&#931;&#921;&#913;_&#935;&#929;&#927;&#925;&#927;&#931;&#917;&#921;&#929;&#937;&#925;_&#931;&#949;&#960;&#964;&#941;&#956;&#946;&#961;&#953;&#959;&#962;_2024.xlsx%5d&#931;&#933;&#915;&#922;&#929;&#921;&#932;&#921;&#922;&#913;%20&#917;&#924;&#928;&#927;&#929;&#921;&#922;&#917;&#931;%208%20-%20&#915;&#961;&#940;&#966;&#951;&#956;&#945;" TargetMode="Externa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7;&#924;&#928;&#927;&#929;&#921;&#922;&#917;&#931;!%5b&#917;&#928;&#917;&#926;&#917;&#929;&#915;&#913;&#931;&#921;&#913;_&#935;&#929;&#927;&#925;&#927;&#931;&#917;&#921;&#929;&#937;&#925;_&#931;&#949;&#960;&#964;&#941;&#956;&#946;&#961;&#953;&#959;&#962;_2024.xlsx%5d&#931;&#933;&#915;&#922;&#929;&#921;&#932;&#921;&#922;&#913;%20&#917;&#924;&#928;&#927;&#929;&#921;&#922;&#917;&#931;%209%20-%20&#915;&#961;&#940;&#966;&#951;&#956;&#945;"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7;&#924;&#928;&#927;&#929;&#921;&#922;&#917;&#931;!%5b&#917;&#928;&#917;&#926;&#917;&#929;&#915;&#913;&#931;&#921;&#913;_&#935;&#929;&#927;&#925;&#927;&#931;&#917;&#921;&#929;&#937;&#925;_&#931;&#949;&#960;&#964;&#941;&#956;&#946;&#961;&#953;&#959;&#962;_2024.xlsx%5d&#931;&#933;&#915;&#922;&#929;&#921;&#932;&#921;&#922;&#913;%20&#917;&#924;&#928;&#927;&#929;&#921;&#922;&#917;&#931;%2013%20-%20&#915;&#961;&#940;&#966;&#951;&#956;&#945;" TargetMode="Externa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7;&#924;&#928;&#927;&#929;&#921;&#922;&#917;&#931;!%5b&#917;&#928;&#917;&#926;&#917;&#929;&#915;&#913;&#931;&#921;&#913;_&#935;&#929;&#927;&#925;&#927;&#931;&#917;&#921;&#929;&#937;&#925;_&#931;&#949;&#960;&#964;&#941;&#956;&#946;&#961;&#953;&#959;&#962;_2024.xlsx%5d&#931;&#933;&#915;&#922;&#929;&#921;&#932;&#921;&#922;&#913;%20&#917;&#924;&#928;&#927;&#929;&#921;&#922;&#917;&#931;%2011%20-%20&#915;&#961;&#940;&#966;&#951;&#956;&#945;" TargetMode="Externa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33;&#928;&#919;&#929;&#917;&#931;&#921;&#917;&#931;!%5b&#917;&#928;&#917;&#926;&#917;&#929;&#915;&#913;&#931;&#921;&#913;_&#935;&#929;&#927;&#925;&#927;&#931;&#917;&#921;&#929;&#937;&#925;_&#931;&#949;&#960;&#964;&#941;&#956;&#946;&#961;&#953;&#959;&#962;_2024.xlsx%5d&#931;&#933;&#915;&#922;&#929;&#921;&#932;&#921;&#922;&#913;%20&#933;&#928;&#919;&#929;&#917;&#931;&#921;&#917;&#931;%207%20-%20&#915;&#961;&#940;&#966;&#951;&#956;&#945;" TargetMode="Externa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33;&#928;&#919;&#929;&#917;&#931;&#921;&#917;&#931;!%5b&#917;&#928;&#917;&#926;&#917;&#929;&#915;&#913;&#931;&#921;&#913;_&#935;&#929;&#927;&#925;&#927;&#931;&#917;&#921;&#929;&#937;&#925;_&#931;&#949;&#960;&#964;&#941;&#956;&#946;&#961;&#953;&#959;&#962;_2024.xlsx%5d&#931;&#933;&#915;&#922;&#929;&#921;&#932;&#921;&#922;&#913;%20&#933;&#928;&#919;&#929;&#917;&#931;&#921;&#917;&#931;%2011%20-%20&#915;&#961;&#940;&#966;&#951;&#956;&#945;" TargetMode="Externa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33;&#928;&#919;&#929;&#917;&#931;&#921;&#917;&#931;!%5b&#917;&#928;&#917;&#926;&#917;&#929;&#915;&#913;&#931;&#921;&#913;_&#935;&#929;&#927;&#925;&#927;&#931;&#917;&#921;&#929;&#937;&#925;_&#931;&#949;&#960;&#964;&#941;&#956;&#946;&#961;&#953;&#959;&#962;_2024.xlsx%5d&#931;&#933;&#915;&#922;&#929;&#921;&#932;&#921;&#922;&#913;%20&#933;&#928;&#919;&#929;&#917;&#931;&#921;&#917;&#931;%2013%20-%20&#915;&#961;&#940;&#966;&#951;&#956;&#945;" TargetMode="Externa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33;&#928;&#919;&#929;&#917;&#931;&#921;&#917;&#931;!%5b&#917;&#928;&#917;&#926;&#917;&#929;&#915;&#913;&#931;&#921;&#913;_&#935;&#929;&#927;&#925;&#927;&#931;&#917;&#921;&#929;&#937;&#925;_&#931;&#949;&#960;&#964;&#941;&#956;&#946;&#961;&#953;&#959;&#962;_2024.xlsx%5d&#931;&#933;&#915;&#922;&#929;&#921;&#932;&#921;&#922;&#913;%20&#933;&#928;&#919;&#929;&#917;&#931;&#921;&#917;&#931;%2012%20-%20&#915;&#961;&#940;&#966;&#951;&#956;&#945;" TargetMode="Externa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33;&#928;&#919;&#929;&#917;&#931;&#921;&#917;&#931;!%5b&#917;&#928;&#917;&#926;&#917;&#929;&#915;&#913;&#931;&#921;&#913;_&#935;&#929;&#927;&#925;&#927;&#931;&#917;&#921;&#929;&#937;&#925;_&#931;&#949;&#960;&#964;&#941;&#956;&#946;&#961;&#953;&#959;&#962;_2024.xlsx%5d&#931;&#933;&#915;&#922;&#929;&#921;&#932;&#921;&#922;&#913;%20&#933;&#928;&#919;&#929;&#917;&#931;&#921;&#917;&#931;%2014%20-%20&#915;&#961;&#940;&#966;&#951;&#956;&#945;" TargetMode="Externa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31;&#922;&#917;&#933;&#913;&#931;&#932;&#921;&#922;&#917;&#931;!%5b&#917;&#928;&#917;&#926;&#917;&#929;&#915;&#913;&#931;&#921;&#913;_&#935;&#929;&#927;&#925;&#927;&#931;&#917;&#921;&#929;&#937;&#925;_&#931;&#949;&#960;&#964;&#941;&#956;&#946;&#961;&#953;&#959;&#962;_2024.xlsx%5d&#931;&#933;&#915;&#922;&#929;&#921;&#932;&#921;&#922;&#913;%20&#922;&#913;&#932;&#913;&#931;&#922;&#917;&#933;&#913;&#931;&#932;&#921;&#922;&#917;&#931;%205%20-%20&#915;&#961;&#940;&#966;&#951;&#956;&#945;"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25;&#913;&#923;&#937;&#932;&#917;&#931;!%5b&#917;&#928;&#917;&#926;&#917;&#929;&#915;&#913;&#931;&#921;&#913;_&#935;&#929;&#927;&#925;&#927;&#931;&#917;&#921;&#929;&#937;&#925;_&#931;&#949;&#960;&#964;&#941;&#956;&#946;&#961;&#953;&#959;&#962;_2024.xlsx%5d&#931;&#933;&#915;&#922;&#929;&#921;&#932;&#921;&#922;&#913;%20&#922;&#913;&#932;&#913;&#925;&#913;&#923;&#937;&#932;&#917;&#931;%2022%20-%20&#915;&#961;&#940;&#966;&#951;&#956;&#945;-1"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31;&#922;&#917;&#933;&#913;&#931;&#932;&#921;&#922;&#917;&#931;!%5b&#917;&#928;&#917;&#926;&#917;&#929;&#915;&#913;&#931;&#921;&#913;_&#935;&#929;&#927;&#925;&#927;&#931;&#917;&#921;&#929;&#937;&#925;_&#931;&#949;&#960;&#964;&#941;&#956;&#946;&#961;&#953;&#959;&#962;_2024.xlsx%5d&#931;&#933;&#915;&#922;&#929;&#921;&#932;&#921;&#922;&#913;%20&#922;&#913;&#932;&#913;&#931;&#922;&#917;&#933;&#913;&#931;&#932;&#921;&#922;&#917;&#931;%206%20-%20&#915;&#961;&#940;&#966;&#951;&#956;&#945;" TargetMode="Externa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31;&#922;&#917;&#933;&#913;&#931;&#932;&#921;&#922;&#917;&#931;!%5b&#917;&#928;&#917;&#926;&#917;&#929;&#915;&#913;&#931;&#921;&#913;_&#935;&#929;&#927;&#925;&#927;&#931;&#917;&#921;&#929;&#937;&#925;_&#931;&#949;&#960;&#964;&#941;&#956;&#946;&#961;&#953;&#959;&#962;_2024.xlsx%5d&#931;&#933;&#915;&#922;&#929;&#921;&#932;&#921;&#922;&#913;%20&#922;&#913;&#932;&#913;&#931;&#922;&#917;&#933;&#913;&#931;&#932;&#921;&#922;&#917;&#931;%207%20-%20&#915;&#961;&#940;&#966;&#951;&#956;&#945;" TargetMode="Externa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31;&#922;&#917;&#933;&#913;&#931;&#932;&#921;&#922;&#917;&#931;!%5b&#917;&#928;&#917;&#926;&#917;&#929;&#915;&#913;&#931;&#921;&#913;_&#935;&#929;&#927;&#925;&#927;&#931;&#917;&#921;&#929;&#937;&#925;_&#931;&#949;&#960;&#964;&#941;&#956;&#946;&#961;&#953;&#959;&#962;_2024.xlsx%5d&#931;&#933;&#915;&#922;&#929;&#921;&#932;&#921;&#922;&#913;%20&#922;&#913;&#932;&#913;&#931;&#922;&#917;&#933;&#913;&#931;&#932;&#921;&#922;&#917;&#931;%209%20-%20&#915;&#961;&#940;&#966;&#951;&#956;&#945;" TargetMode="Externa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25;&#913;&#923;&#937;&#932;&#917;&#931;!%5b&#917;&#928;&#917;&#926;&#917;&#929;&#915;&#913;&#931;&#921;&#913;_&#935;&#929;&#927;&#925;&#927;&#931;&#917;&#921;&#929;&#937;&#925;_&#931;&#949;&#960;&#964;&#941;&#956;&#946;&#961;&#953;&#959;&#962;_2024.xlsx%5d&#931;&#933;&#915;&#922;&#929;&#921;&#932;&#921;&#922;&#913;%20&#922;&#913;&#932;&#913;&#925;&#913;&#923;&#937;&#932;&#917;&#931;%2021%20-%20&#915;&#961;&#940;&#966;&#951;&#956;&#945;-1"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oleObject" Target="../embeddings/___________________Microsoft_Office_Excel_97-20031.xls"/><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25;&#913;&#923;&#937;&#932;&#917;&#931;!%5b&#917;&#928;&#917;&#926;&#917;&#929;&#915;&#913;&#931;&#921;&#913;_&#935;&#929;&#927;&#925;&#927;&#931;&#917;&#921;&#929;&#937;&#925;_&#931;&#949;&#960;&#964;&#941;&#956;&#946;&#961;&#953;&#959;&#962;_2024.xlsx%5d&#931;&#933;&#915;&#922;&#929;&#921;&#932;&#921;&#922;&#913;%20&#922;&#913;&#932;&#913;&#925;&#913;&#923;&#937;&#932;&#917;&#931;%2018%20-%20&#915;&#961;&#940;&#966;&#951;&#956;&#945;"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25;&#913;&#923;&#937;&#932;&#917;&#931;!%5b&#917;&#928;&#917;&#926;&#917;&#929;&#915;&#913;&#931;&#921;&#913;_&#935;&#929;&#927;&#925;&#927;&#931;&#917;&#921;&#929;&#937;&#925;_&#931;&#949;&#960;&#964;&#941;&#956;&#946;&#961;&#953;&#959;&#962;_2024.xlsx%5d&#931;&#933;&#915;&#922;&#929;&#921;&#932;&#921;&#922;&#913;%20&#922;&#913;&#932;&#913;&#925;&#913;&#923;&#937;&#932;&#917;&#931;%2010%20-%20&#915;&#961;&#940;&#966;&#951;&#956;&#945;-1"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22;&#913;&#932;&#913;&#925;&#913;&#923;&#937;&#932;&#917;&#931;!%5b&#917;&#928;&#917;&#926;&#917;&#929;&#915;&#913;&#931;&#921;&#913;_&#935;&#929;&#927;&#925;&#927;&#931;&#917;&#921;&#929;&#937;&#925;_&#931;&#949;&#960;&#964;&#941;&#956;&#946;&#961;&#953;&#959;&#962;_2024.xlsx%5d&#931;&#933;&#915;&#922;&#929;&#921;&#932;&#921;&#922;&#913;%20&#922;&#913;&#932;&#913;&#925;&#913;&#923;&#937;&#932;&#917;&#931;%2014%20-%20&#915;&#961;&#940;&#966;&#951;&#956;&#945;"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file:///\\PALMOSANALYSIS\Data\Palmos%20Analysis\PrimoQ\&#917;&#914;&#917;&#920;\&#914;&#913;&#929;&#927;&#924;&#917;&#932;&#929;&#927;%20&#917;&#914;&#917;&#920;\&#914;&#945;&#961;&#972;&#956;&#949;&#964;&#961;&#959;%20&#917;&#914;&#917;&#920;%20-%20&#931;&#949;&#960;&#964;&#941;&#956;&#946;&#961;&#953;&#959;&#962;%202024\&#913;&#928;&#927;&#932;&#917;&#923;&#917;&#931;&#924;&#913;&#932;&#913;\&#917;&#928;&#917;&#926;&#917;&#929;&#915;&#913;&#931;&#921;&#913;_&#935;&#929;&#927;&#925;&#927;&#931;&#917;&#921;&#929;&#937;&#925;_&#931;&#949;&#960;&#964;&#941;&#956;&#946;&#961;&#953;&#959;&#962;_2024.xlsx!&#931;&#933;&#915;&#922;&#929;&#921;&#932;&#921;&#922;&#913;%20&#914;&#921;&#927;&#924;&#919;&#935;&#913;&#925;&#921;&#917;&#931;!%5b&#917;&#928;&#917;&#926;&#917;&#929;&#915;&#913;&#931;&#921;&#913;_&#935;&#929;&#927;&#925;&#927;&#931;&#917;&#921;&#929;&#937;&#925;_&#931;&#949;&#960;&#964;&#941;&#956;&#946;&#961;&#953;&#959;&#962;_2024.xlsx%5d&#931;&#933;&#915;&#922;&#929;&#921;&#932;&#921;&#922;&#913;%20&#914;&#921;&#927;&#924;&#919;&#935;&#913;&#925;&#921;&#917;&#931;%2013%20-%20&#915;&#961;&#940;&#966;&#951;&#956;&#945;"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852869"/>
            <a:ext cx="4809058" cy="433387"/>
          </a:xfrm>
        </p:spPr>
        <p:txBody>
          <a:bodyPr/>
          <a:lstStyle/>
          <a:p>
            <a:pPr>
              <a:lnSpc>
                <a:spcPct val="90000"/>
              </a:lnSpc>
            </a:pPr>
            <a:r>
              <a:rPr lang="el-GR" sz="2300" dirty="0" smtClean="0"/>
              <a:t>ΣΥΝΕΝΤΕΥΞΗ ΤΥΠΟΥ 31/10/2024</a:t>
            </a:r>
            <a:endParaRPr lang="uk-UA" sz="2300" dirty="0"/>
          </a:p>
        </p:txBody>
      </p:sp>
      <p:pic>
        <p:nvPicPr>
          <p:cNvPr id="6" name="Picture 5" descr="logo-palmos_darker.png"/>
          <p:cNvPicPr>
            <a:picLocks noChangeAspect="1"/>
          </p:cNvPicPr>
          <p:nvPr/>
        </p:nvPicPr>
        <p:blipFill>
          <a:blip r:embed="rId2" cstate="print"/>
          <a:stretch>
            <a:fillRect/>
          </a:stretch>
        </p:blipFill>
        <p:spPr>
          <a:xfrm>
            <a:off x="2843808" y="6271999"/>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5877272"/>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Βιομηχανίας</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376466198"/>
              </p:ext>
            </p:extLst>
          </p:nvPr>
        </p:nvGraphicFramePr>
        <p:xfrm>
          <a:off x="125413" y="1844675"/>
          <a:ext cx="8963025" cy="4170363"/>
        </p:xfrm>
        <a:graphic>
          <a:graphicData uri="http://schemas.openxmlformats.org/presentationml/2006/ole">
            <p:oleObj spid="_x0000_s209941" name="Φύλλο εργασίας" r:id="rId5" imgW="11220126" imgH="5086302" progId="Excel.Sheet.12">
              <p:link updateAutomatic="1"/>
            </p:oleObj>
          </a:graphicData>
        </a:graphic>
      </p:graphicFrame>
    </p:spTree>
    <p:extLst>
      <p:ext uri="{BB962C8B-B14F-4D97-AF65-F5344CB8AC3E}">
        <p14:creationId xmlns:p14="http://schemas.microsoft.com/office/powerpoint/2010/main" xmlns="" val="285270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Βιομηχανίας</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4064622127"/>
              </p:ext>
            </p:extLst>
          </p:nvPr>
        </p:nvGraphicFramePr>
        <p:xfrm>
          <a:off x="100013" y="1847850"/>
          <a:ext cx="8915400" cy="4225925"/>
        </p:xfrm>
        <a:graphic>
          <a:graphicData uri="http://schemas.openxmlformats.org/presentationml/2006/ole">
            <p:oleObj spid="_x0000_s210965" name="Φύλλο εργασίας" r:id="rId5" imgW="10915407" imgH="5439013" progId="Excel.Sheet.12">
              <p:link updateAutomatic="1"/>
            </p:oleObj>
          </a:graphicData>
        </a:graphic>
      </p:graphicFrame>
    </p:spTree>
    <p:extLst>
      <p:ext uri="{BB962C8B-B14F-4D97-AF65-F5344CB8AC3E}">
        <p14:creationId xmlns:p14="http://schemas.microsoft.com/office/powerpoint/2010/main" xmlns="" val="2497914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Βιομηχανίας</a:t>
            </a:r>
            <a:endParaRPr lang="uk-UA" sz="3200" dirty="0">
              <a:solidFill>
                <a:schemeClr val="accent2"/>
              </a:solidFill>
              <a:latin typeface="Tahoma" charset="0"/>
            </a:endParaRPr>
          </a:p>
        </p:txBody>
      </p:sp>
      <p:pic>
        <p:nvPicPr>
          <p:cNvPr id="7" name="Picture 6"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564123660"/>
              </p:ext>
            </p:extLst>
          </p:nvPr>
        </p:nvGraphicFramePr>
        <p:xfrm>
          <a:off x="123825" y="1825625"/>
          <a:ext cx="8904288" cy="4192588"/>
        </p:xfrm>
        <a:graphic>
          <a:graphicData uri="http://schemas.openxmlformats.org/presentationml/2006/ole">
            <p:oleObj spid="_x0000_s214036" name="Φύλλο εργασίας" r:id="rId5" imgW="10886807" imgH="5210318" progId="Excel.Sheet.12">
              <p:link updateAutomatic="1"/>
            </p:oleObj>
          </a:graphicData>
        </a:graphic>
      </p:graphicFrame>
    </p:spTree>
    <p:extLst>
      <p:ext uri="{BB962C8B-B14F-4D97-AF65-F5344CB8AC3E}">
        <p14:creationId xmlns:p14="http://schemas.microsoft.com/office/powerpoint/2010/main" xmlns="" val="1973038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Βιομηχανίας</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588304345"/>
              </p:ext>
            </p:extLst>
          </p:nvPr>
        </p:nvGraphicFramePr>
        <p:xfrm>
          <a:off x="42863" y="1773238"/>
          <a:ext cx="8902700" cy="4246562"/>
        </p:xfrm>
        <a:graphic>
          <a:graphicData uri="http://schemas.openxmlformats.org/presentationml/2006/ole">
            <p:oleObj spid="_x0000_s216084" name="Φύλλο εργασίας" r:id="rId5" imgW="11029804" imgH="5248323" progId="Excel.Sheet.12">
              <p:link updateAutomatic="1"/>
            </p:oleObj>
          </a:graphicData>
        </a:graphic>
      </p:graphicFrame>
    </p:spTree>
    <p:extLst>
      <p:ext uri="{BB962C8B-B14F-4D97-AF65-F5344CB8AC3E}">
        <p14:creationId xmlns:p14="http://schemas.microsoft.com/office/powerpoint/2010/main" xmlns="" val="3586646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Βιομηχανίας</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2028075658"/>
              </p:ext>
            </p:extLst>
          </p:nvPr>
        </p:nvGraphicFramePr>
        <p:xfrm>
          <a:off x="55563" y="1844675"/>
          <a:ext cx="8888412" cy="4206875"/>
        </p:xfrm>
        <a:graphic>
          <a:graphicData uri="http://schemas.openxmlformats.org/presentationml/2006/ole">
            <p:oleObj spid="_x0000_s217107" name="Φύλλο εργασίας" r:id="rId5" imgW="10953539" imgH="5524690" progId="Excel.Sheet.12">
              <p:link updateAutomatic="1"/>
            </p:oleObj>
          </a:graphicData>
        </a:graphic>
      </p:graphicFrame>
    </p:spTree>
    <p:extLst>
      <p:ext uri="{BB962C8B-B14F-4D97-AF65-F5344CB8AC3E}">
        <p14:creationId xmlns:p14="http://schemas.microsoft.com/office/powerpoint/2010/main" xmlns="" val="1931465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968905" y="71414"/>
            <a:ext cx="3889375" cy="922351"/>
          </a:xfrm>
        </p:spPr>
        <p:txBody>
          <a:bodyPr/>
          <a:lstStyle/>
          <a:p>
            <a:pPr algn="r"/>
            <a:r>
              <a:rPr lang="el-GR" sz="3200" dirty="0" smtClean="0">
                <a:solidFill>
                  <a:schemeClr val="accent2"/>
                </a:solidFill>
                <a:latin typeface="Tahoma" charset="0"/>
              </a:rPr>
              <a:t>Έρευνα Βιομηχανίας</a:t>
            </a:r>
            <a:endParaRPr lang="uk-UA" sz="3200" dirty="0">
              <a:solidFill>
                <a:schemeClr val="accent2"/>
              </a:solidFill>
              <a:latin typeface="Tahoma" charset="0"/>
            </a:endParaRPr>
          </a:p>
        </p:txBody>
      </p:sp>
      <p:pic>
        <p:nvPicPr>
          <p:cNvPr id="7" name="Picture 6"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2310246471"/>
              </p:ext>
            </p:extLst>
          </p:nvPr>
        </p:nvGraphicFramePr>
        <p:xfrm>
          <a:off x="71438" y="1844675"/>
          <a:ext cx="9024937" cy="4173538"/>
        </p:xfrm>
        <a:graphic>
          <a:graphicData uri="http://schemas.openxmlformats.org/presentationml/2006/ole">
            <p:oleObj spid="_x0000_s220178" name="Φύλλο εργασίας" r:id="rId5" imgW="12515607" imgH="5410343" progId="Excel.Sheet.12">
              <p:link updateAutomatic="1"/>
            </p:oleObj>
          </a:graphicData>
        </a:graphic>
      </p:graphicFrame>
    </p:spTree>
    <p:extLst>
      <p:ext uri="{BB962C8B-B14F-4D97-AF65-F5344CB8AC3E}">
        <p14:creationId xmlns:p14="http://schemas.microsoft.com/office/powerpoint/2010/main" xmlns="" val="122956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852869"/>
            <a:ext cx="4351360" cy="433387"/>
          </a:xfrm>
        </p:spPr>
        <p:txBody>
          <a:bodyPr/>
          <a:lstStyle/>
          <a:p>
            <a:pPr>
              <a:lnSpc>
                <a:spcPct val="90000"/>
              </a:lnSpc>
            </a:pPr>
            <a:r>
              <a:rPr lang="el-GR" sz="2300" dirty="0" smtClean="0"/>
              <a:t>Έρευνα Εμπορίου </a:t>
            </a:r>
            <a:endParaRPr lang="uk-UA" sz="2300" dirty="0"/>
          </a:p>
        </p:txBody>
      </p:sp>
      <p:pic>
        <p:nvPicPr>
          <p:cNvPr id="7" name="Picture 6"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363509"/>
            <a:ext cx="3889375" cy="922351"/>
          </a:xfrm>
        </p:spPr>
        <p:txBody>
          <a:bodyPr/>
          <a:lstStyle/>
          <a:p>
            <a:pPr algn="r"/>
            <a:r>
              <a:rPr lang="el-GR" sz="3200" dirty="0" smtClean="0">
                <a:solidFill>
                  <a:schemeClr val="accent2"/>
                </a:solidFill>
                <a:latin typeface="Tahoma" charset="0"/>
              </a:rPr>
              <a:t>Έρευνα Εμπορίου</a:t>
            </a:r>
            <a:endParaRPr lang="uk-UA" sz="3200" dirty="0">
              <a:solidFill>
                <a:schemeClr val="accent2"/>
              </a:solidFill>
              <a:latin typeface="Tahoma" charset="0"/>
            </a:endParaRPr>
          </a:p>
        </p:txBody>
      </p:sp>
      <p:pic>
        <p:nvPicPr>
          <p:cNvPr id="7" name="Picture 6"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2645938156"/>
              </p:ext>
            </p:extLst>
          </p:nvPr>
        </p:nvGraphicFramePr>
        <p:xfrm>
          <a:off x="20638" y="2070100"/>
          <a:ext cx="9045575" cy="3948113"/>
        </p:xfrm>
        <a:graphic>
          <a:graphicData uri="http://schemas.openxmlformats.org/presentationml/2006/ole">
            <p:oleObj spid="_x0000_s223249" name="Φύλλο εργασίας" r:id="rId5" imgW="11887103" imgH="5267325" progId="Excel.Sheet.12">
              <p:link updateAutomatic="1"/>
            </p:oleObj>
          </a:graphicData>
        </a:graphic>
      </p:graphicFrame>
    </p:spTree>
    <p:extLst>
      <p:ext uri="{BB962C8B-B14F-4D97-AF65-F5344CB8AC3E}">
        <p14:creationId xmlns:p14="http://schemas.microsoft.com/office/powerpoint/2010/main" xmlns="" val="267162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97467" y="142852"/>
            <a:ext cx="3889375" cy="922351"/>
          </a:xfrm>
        </p:spPr>
        <p:txBody>
          <a:bodyPr/>
          <a:lstStyle/>
          <a:p>
            <a:pPr algn="r"/>
            <a:r>
              <a:rPr lang="el-GR" sz="3200" dirty="0" smtClean="0">
                <a:solidFill>
                  <a:schemeClr val="accent2"/>
                </a:solidFill>
                <a:latin typeface="Tahoma" charset="0"/>
              </a:rPr>
              <a:t>Έρευνα Εμπορίου</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2320054422"/>
              </p:ext>
            </p:extLst>
          </p:nvPr>
        </p:nvGraphicFramePr>
        <p:xfrm>
          <a:off x="71438" y="1844675"/>
          <a:ext cx="8990012" cy="4170363"/>
        </p:xfrm>
        <a:graphic>
          <a:graphicData uri="http://schemas.openxmlformats.org/presentationml/2006/ole">
            <p:oleObj spid="_x0000_s224273" name="Φύλλο εργασίας" r:id="rId5" imgW="10905874" imgH="4886277" progId="Excel.Sheet.12">
              <p:link updateAutomatic="1"/>
            </p:oleObj>
          </a:graphicData>
        </a:graphic>
      </p:graphicFrame>
    </p:spTree>
    <p:extLst>
      <p:ext uri="{BB962C8B-B14F-4D97-AF65-F5344CB8AC3E}">
        <p14:creationId xmlns:p14="http://schemas.microsoft.com/office/powerpoint/2010/main" xmlns="" val="3397096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97467" y="142852"/>
            <a:ext cx="3889375" cy="922351"/>
          </a:xfrm>
        </p:spPr>
        <p:txBody>
          <a:bodyPr/>
          <a:lstStyle/>
          <a:p>
            <a:pPr algn="r"/>
            <a:r>
              <a:rPr lang="el-GR" sz="3200" dirty="0" smtClean="0">
                <a:solidFill>
                  <a:schemeClr val="accent2"/>
                </a:solidFill>
                <a:latin typeface="Tahoma" charset="0"/>
              </a:rPr>
              <a:t>Έρευνα Εμπορίου</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2170866223"/>
              </p:ext>
            </p:extLst>
          </p:nvPr>
        </p:nvGraphicFramePr>
        <p:xfrm>
          <a:off x="15875" y="1974850"/>
          <a:ext cx="9156700" cy="4040188"/>
        </p:xfrm>
        <a:graphic>
          <a:graphicData uri="http://schemas.openxmlformats.org/presentationml/2006/ole">
            <p:oleObj spid="_x0000_s225297" name="Φύλλο εργασίας" r:id="rId5" imgW="11658308" imgH="5524690" progId="Excel.Sheet.12">
              <p:link updateAutomatic="1"/>
            </p:oleObj>
          </a:graphicData>
        </a:graphic>
      </p:graphicFrame>
    </p:spTree>
    <p:extLst>
      <p:ext uri="{BB962C8B-B14F-4D97-AF65-F5344CB8AC3E}">
        <p14:creationId xmlns:p14="http://schemas.microsoft.com/office/powerpoint/2010/main" xmlns="" val="235119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924307"/>
            <a:ext cx="4351360" cy="433387"/>
          </a:xfrm>
        </p:spPr>
        <p:txBody>
          <a:bodyPr/>
          <a:lstStyle/>
          <a:p>
            <a:pPr>
              <a:lnSpc>
                <a:spcPct val="90000"/>
              </a:lnSpc>
            </a:pPr>
            <a:r>
              <a:rPr lang="el-GR" sz="2300" dirty="0" smtClean="0"/>
              <a:t>Έρευνα Καταναλωτών </a:t>
            </a:r>
            <a:endParaRPr lang="uk-UA" sz="2300" dirty="0"/>
          </a:p>
        </p:txBody>
      </p:sp>
      <p:pic>
        <p:nvPicPr>
          <p:cNvPr id="7" name="Picture 6" descr="logo-palmos_darker.png"/>
          <p:cNvPicPr>
            <a:picLocks noChangeAspect="1"/>
          </p:cNvPicPr>
          <p:nvPr/>
        </p:nvPicPr>
        <p:blipFill>
          <a:blip r:embed="rId2" cstate="print"/>
          <a:stretch>
            <a:fillRect/>
          </a:stretch>
        </p:blipFill>
        <p:spPr>
          <a:xfrm>
            <a:off x="2843808" y="6271999"/>
            <a:ext cx="2088232" cy="335253"/>
          </a:xfrm>
          <a:prstGeom prst="rect">
            <a:avLst/>
          </a:prstGeom>
        </p:spPr>
      </p:pic>
      <p:pic>
        <p:nvPicPr>
          <p:cNvPr id="8" name="Picture 16" descr="ΛΟΓΟΤΥΠΟ ΕΛΛΗΝΙΚΟ.jpg"/>
          <p:cNvPicPr>
            <a:picLocks noChangeAspect="1"/>
          </p:cNvPicPr>
          <p:nvPr/>
        </p:nvPicPr>
        <p:blipFill>
          <a:blip r:embed="rId3" cstate="print"/>
          <a:srcRect l="13332" t="15099" r="13332" b="20131"/>
          <a:stretch>
            <a:fillRect/>
          </a:stretch>
        </p:blipFill>
        <p:spPr bwMode="auto">
          <a:xfrm>
            <a:off x="4932040" y="5877272"/>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97467" y="149195"/>
            <a:ext cx="3889375" cy="922351"/>
          </a:xfrm>
        </p:spPr>
        <p:txBody>
          <a:bodyPr/>
          <a:lstStyle/>
          <a:p>
            <a:pPr algn="r"/>
            <a:r>
              <a:rPr lang="el-GR" sz="3200" dirty="0" smtClean="0">
                <a:solidFill>
                  <a:schemeClr val="accent2"/>
                </a:solidFill>
                <a:latin typeface="Tahoma" charset="0"/>
              </a:rPr>
              <a:t>Έρευνα Εμπορίου</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1270548071"/>
              </p:ext>
            </p:extLst>
          </p:nvPr>
        </p:nvGraphicFramePr>
        <p:xfrm>
          <a:off x="79375" y="1909763"/>
          <a:ext cx="9064625" cy="4184650"/>
        </p:xfrm>
        <a:graphic>
          <a:graphicData uri="http://schemas.openxmlformats.org/presentationml/2006/ole">
            <p:oleObj spid="_x0000_s228367" name="Φύλλο εργασίας" r:id="rId5" imgW="11972901" imgH="5953077" progId="Excel.Sheet.12">
              <p:link updateAutomatic="1"/>
            </p:oleObj>
          </a:graphicData>
        </a:graphic>
      </p:graphicFrame>
    </p:spTree>
    <p:extLst>
      <p:ext uri="{BB962C8B-B14F-4D97-AF65-F5344CB8AC3E}">
        <p14:creationId xmlns:p14="http://schemas.microsoft.com/office/powerpoint/2010/main" xmlns="" val="4097321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97467" y="149195"/>
            <a:ext cx="3889375" cy="922351"/>
          </a:xfrm>
        </p:spPr>
        <p:txBody>
          <a:bodyPr/>
          <a:lstStyle/>
          <a:p>
            <a:pPr algn="r"/>
            <a:r>
              <a:rPr lang="el-GR" sz="3200" dirty="0" smtClean="0">
                <a:solidFill>
                  <a:schemeClr val="accent2"/>
                </a:solidFill>
                <a:latin typeface="Tahoma" charset="0"/>
              </a:rPr>
              <a:t>Έρευνα Εμπορίου</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2165512899"/>
              </p:ext>
            </p:extLst>
          </p:nvPr>
        </p:nvGraphicFramePr>
        <p:xfrm>
          <a:off x="114300" y="2060575"/>
          <a:ext cx="8929688" cy="4030663"/>
        </p:xfrm>
        <a:graphic>
          <a:graphicData uri="http://schemas.openxmlformats.org/presentationml/2006/ole">
            <p:oleObj spid="_x0000_s229391" name="Φύλλο εργασίας" r:id="rId5" imgW="12210888" imgH="5324666" progId="Excel.Sheet.12">
              <p:link updateAutomatic="1"/>
            </p:oleObj>
          </a:graphicData>
        </a:graphic>
      </p:graphicFrame>
    </p:spTree>
    <p:extLst>
      <p:ext uri="{BB962C8B-B14F-4D97-AF65-F5344CB8AC3E}">
        <p14:creationId xmlns:p14="http://schemas.microsoft.com/office/powerpoint/2010/main" xmlns="" val="2692992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861048"/>
            <a:ext cx="4351360" cy="433387"/>
          </a:xfrm>
        </p:spPr>
        <p:txBody>
          <a:bodyPr/>
          <a:lstStyle/>
          <a:p>
            <a:pPr>
              <a:lnSpc>
                <a:spcPct val="90000"/>
              </a:lnSpc>
            </a:pPr>
            <a:r>
              <a:rPr lang="el-GR" sz="2300" dirty="0" smtClean="0"/>
              <a:t>Έρευνα Υπηρεσιών </a:t>
            </a:r>
            <a:endParaRPr lang="uk-UA" sz="2300" dirty="0"/>
          </a:p>
        </p:txBody>
      </p:sp>
      <p:pic>
        <p:nvPicPr>
          <p:cNvPr id="7" name="Picture 6"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363509"/>
            <a:ext cx="3889375" cy="922351"/>
          </a:xfrm>
        </p:spPr>
        <p:txBody>
          <a:bodyPr/>
          <a:lstStyle/>
          <a:p>
            <a:pPr algn="r"/>
            <a:r>
              <a:rPr lang="el-GR" sz="3200" dirty="0" smtClean="0">
                <a:solidFill>
                  <a:schemeClr val="accent2"/>
                </a:solidFill>
                <a:latin typeface="Tahoma" charset="0"/>
              </a:rPr>
              <a:t>Έρευνα Υπηρεσιών</a:t>
            </a:r>
            <a:endParaRPr lang="uk-UA" sz="3200" dirty="0">
              <a:solidFill>
                <a:schemeClr val="accent2"/>
              </a:solidFill>
              <a:latin typeface="Tahoma" charset="0"/>
            </a:endParaRPr>
          </a:p>
        </p:txBody>
      </p:sp>
      <p:pic>
        <p:nvPicPr>
          <p:cNvPr id="8" name="Picture 7"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2974310496"/>
              </p:ext>
            </p:extLst>
          </p:nvPr>
        </p:nvGraphicFramePr>
        <p:xfrm>
          <a:off x="117475" y="1941513"/>
          <a:ext cx="9023350" cy="4076700"/>
        </p:xfrm>
        <a:graphic>
          <a:graphicData uri="http://schemas.openxmlformats.org/presentationml/2006/ole">
            <p:oleObj spid="_x0000_s230413" name="Φύλλο εργασίας" r:id="rId5" imgW="11544251" imgH="5600700" progId="Excel.Sheet.12">
              <p:link updateAutomatic="1"/>
            </p:oleObj>
          </a:graphicData>
        </a:graphic>
      </p:graphicFrame>
    </p:spTree>
    <p:extLst>
      <p:ext uri="{BB962C8B-B14F-4D97-AF65-F5344CB8AC3E}">
        <p14:creationId xmlns:p14="http://schemas.microsoft.com/office/powerpoint/2010/main" xmlns="" val="4044323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968905" y="71414"/>
            <a:ext cx="3889375" cy="922351"/>
          </a:xfrm>
        </p:spPr>
        <p:txBody>
          <a:bodyPr/>
          <a:lstStyle/>
          <a:p>
            <a:pPr algn="r"/>
            <a:r>
              <a:rPr lang="el-GR" sz="3200" dirty="0" smtClean="0">
                <a:solidFill>
                  <a:schemeClr val="accent2"/>
                </a:solidFill>
                <a:latin typeface="Tahoma" charset="0"/>
              </a:rPr>
              <a:t>Έρευνα Υπηρεσιών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4275421555"/>
              </p:ext>
            </p:extLst>
          </p:nvPr>
        </p:nvGraphicFramePr>
        <p:xfrm>
          <a:off x="96838" y="1846263"/>
          <a:ext cx="8991600" cy="4168775"/>
        </p:xfrm>
        <a:graphic>
          <a:graphicData uri="http://schemas.openxmlformats.org/presentationml/2006/ole">
            <p:oleObj spid="_x0000_s232461" name="Φύλλο εργασίας" r:id="rId5" imgW="8991422" imgH="4743593" progId="Excel.Sheet.12">
              <p:link updateAutomatic="1"/>
            </p:oleObj>
          </a:graphicData>
        </a:graphic>
      </p:graphicFrame>
    </p:spTree>
    <p:extLst>
      <p:ext uri="{BB962C8B-B14F-4D97-AF65-F5344CB8AC3E}">
        <p14:creationId xmlns:p14="http://schemas.microsoft.com/office/powerpoint/2010/main" xmlns="" val="2026966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71414"/>
            <a:ext cx="3889375" cy="922351"/>
          </a:xfrm>
        </p:spPr>
        <p:txBody>
          <a:bodyPr/>
          <a:lstStyle/>
          <a:p>
            <a:pPr algn="r"/>
            <a:r>
              <a:rPr lang="el-GR" sz="3200" dirty="0" smtClean="0">
                <a:solidFill>
                  <a:schemeClr val="accent2"/>
                </a:solidFill>
                <a:latin typeface="Tahoma" charset="0"/>
              </a:rPr>
              <a:t>Έρευνα Υπηρεσιών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2728055223"/>
              </p:ext>
            </p:extLst>
          </p:nvPr>
        </p:nvGraphicFramePr>
        <p:xfrm>
          <a:off x="312738" y="1830388"/>
          <a:ext cx="8734425" cy="4262437"/>
        </p:xfrm>
        <a:graphic>
          <a:graphicData uri="http://schemas.openxmlformats.org/presentationml/2006/ole">
            <p:oleObj spid="_x0000_s234509" name="Φύλλο εργασίας" r:id="rId5" imgW="9839187" imgH="5143643" progId="Excel.Sheet.12">
              <p:link updateAutomatic="1"/>
            </p:oleObj>
          </a:graphicData>
        </a:graphic>
      </p:graphicFrame>
    </p:spTree>
    <p:extLst>
      <p:ext uri="{BB962C8B-B14F-4D97-AF65-F5344CB8AC3E}">
        <p14:creationId xmlns:p14="http://schemas.microsoft.com/office/powerpoint/2010/main" xmlns="" val="711293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Υπηρεσιών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2" name="Αντικείμενο 1"/>
          <p:cNvGraphicFramePr>
            <a:graphicFrameLocks noChangeAspect="1"/>
          </p:cNvGraphicFramePr>
          <p:nvPr>
            <p:extLst>
              <p:ext uri="{D42A27DB-BD31-4B8C-83A1-F6EECF244321}">
                <p14:modId xmlns:p14="http://schemas.microsoft.com/office/powerpoint/2010/main" xmlns="" val="1218435498"/>
              </p:ext>
            </p:extLst>
          </p:nvPr>
        </p:nvGraphicFramePr>
        <p:xfrm>
          <a:off x="19050" y="1700213"/>
          <a:ext cx="9105900" cy="4267200"/>
        </p:xfrm>
        <a:graphic>
          <a:graphicData uri="http://schemas.openxmlformats.org/presentationml/2006/ole">
            <p:oleObj spid="_x0000_s235533" name="Φύλλο εργασίας" r:id="rId5" imgW="9105819" imgH="5076968" progId="Excel.Sheet.12">
              <p:link updateAutomatic="1"/>
            </p:oleObj>
          </a:graphicData>
        </a:graphic>
      </p:graphicFrame>
    </p:spTree>
    <p:extLst>
      <p:ext uri="{BB962C8B-B14F-4D97-AF65-F5344CB8AC3E}">
        <p14:creationId xmlns:p14="http://schemas.microsoft.com/office/powerpoint/2010/main" xmlns="" val="3269308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Υπηρεσιών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720066554"/>
              </p:ext>
            </p:extLst>
          </p:nvPr>
        </p:nvGraphicFramePr>
        <p:xfrm>
          <a:off x="4763" y="1846263"/>
          <a:ext cx="9170987" cy="4168775"/>
        </p:xfrm>
        <a:graphic>
          <a:graphicData uri="http://schemas.openxmlformats.org/presentationml/2006/ole">
            <p:oleObj spid="_x0000_s236557" name="Φύλλο εργασίας" r:id="rId5" imgW="10039042" imgH="4429220" progId="Excel.Sheet.12">
              <p:link updateAutomatic="1"/>
            </p:oleObj>
          </a:graphicData>
        </a:graphic>
      </p:graphicFrame>
    </p:spTree>
    <p:extLst>
      <p:ext uri="{BB962C8B-B14F-4D97-AF65-F5344CB8AC3E}">
        <p14:creationId xmlns:p14="http://schemas.microsoft.com/office/powerpoint/2010/main" xmlns="" val="3292830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716338"/>
            <a:ext cx="4351360" cy="433387"/>
          </a:xfrm>
        </p:spPr>
        <p:txBody>
          <a:bodyPr/>
          <a:lstStyle/>
          <a:p>
            <a:pPr>
              <a:lnSpc>
                <a:spcPct val="90000"/>
              </a:lnSpc>
            </a:pPr>
            <a:r>
              <a:rPr lang="el-GR" sz="2300" dirty="0" smtClean="0"/>
              <a:t>Έρευνα Κατασκευών</a:t>
            </a:r>
            <a:endParaRPr lang="uk-UA" sz="2300" dirty="0"/>
          </a:p>
        </p:txBody>
      </p:sp>
      <p:pic>
        <p:nvPicPr>
          <p:cNvPr id="7" name="Picture 6"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363509"/>
            <a:ext cx="3889375" cy="922351"/>
          </a:xfrm>
        </p:spPr>
        <p:txBody>
          <a:bodyPr/>
          <a:lstStyle/>
          <a:p>
            <a:pPr algn="r"/>
            <a:r>
              <a:rPr lang="el-GR" sz="3200" dirty="0" smtClean="0">
                <a:solidFill>
                  <a:schemeClr val="accent2"/>
                </a:solidFill>
                <a:latin typeface="Tahoma" charset="0"/>
              </a:rPr>
              <a:t>Έρευνα Κατασκευών</a:t>
            </a:r>
            <a:endParaRPr lang="uk-UA" sz="3200" dirty="0">
              <a:solidFill>
                <a:schemeClr val="accent2"/>
              </a:solidFill>
              <a:latin typeface="Tahoma" charset="0"/>
            </a:endParaRPr>
          </a:p>
        </p:txBody>
      </p:sp>
      <p:pic>
        <p:nvPicPr>
          <p:cNvPr id="7" name="Picture 6"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353109817"/>
              </p:ext>
            </p:extLst>
          </p:nvPr>
        </p:nvGraphicFramePr>
        <p:xfrm>
          <a:off x="77788" y="1844675"/>
          <a:ext cx="9012237" cy="4173538"/>
        </p:xfrm>
        <a:graphic>
          <a:graphicData uri="http://schemas.openxmlformats.org/presentationml/2006/ole">
            <p:oleObj spid="_x0000_s237581" name="Φύλλο εργασίας" r:id="rId5" imgW="11601450" imgH="5152977" progId="Excel.Sheet.12">
              <p:link updateAutomatic="1"/>
            </p:oleObj>
          </a:graphicData>
        </a:graphic>
      </p:graphicFrame>
    </p:spTree>
    <p:extLst>
      <p:ext uri="{BB962C8B-B14F-4D97-AF65-F5344CB8AC3E}">
        <p14:creationId xmlns:p14="http://schemas.microsoft.com/office/powerpoint/2010/main" xmlns="" val="235083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363509"/>
            <a:ext cx="3889375" cy="922351"/>
          </a:xfrm>
        </p:spPr>
        <p:txBody>
          <a:bodyPr/>
          <a:lstStyle/>
          <a:p>
            <a:pPr algn="r"/>
            <a:r>
              <a:rPr lang="el-GR" sz="3200" dirty="0" smtClean="0">
                <a:solidFill>
                  <a:schemeClr val="accent2"/>
                </a:solidFill>
                <a:latin typeface="Tahoma" charset="0"/>
              </a:rPr>
              <a:t>Έρευνα Καταναλωτών</a:t>
            </a:r>
            <a:endParaRPr lang="uk-UA" sz="3200" dirty="0">
              <a:solidFill>
                <a:schemeClr val="accent2"/>
              </a:solidFill>
              <a:latin typeface="Tahoma" charset="0"/>
            </a:endParaRPr>
          </a:p>
        </p:txBody>
      </p:sp>
      <p:pic>
        <p:nvPicPr>
          <p:cNvPr id="9" name="Picture 8"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10"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125425318"/>
              </p:ext>
            </p:extLst>
          </p:nvPr>
        </p:nvGraphicFramePr>
        <p:xfrm>
          <a:off x="55563" y="1917700"/>
          <a:ext cx="9064625" cy="4095750"/>
        </p:xfrm>
        <a:graphic>
          <a:graphicData uri="http://schemas.openxmlformats.org/presentationml/2006/ole">
            <p:oleObj spid="_x0000_s195611" name="Φύλλο εργασίας" r:id="rId5" imgW="11144201" imgH="5143643" progId="Excel.Sheet.12">
              <p:link updateAutomatic="1"/>
            </p:oleObj>
          </a:graphicData>
        </a:graphic>
      </p:graphicFrame>
    </p:spTree>
    <p:extLst>
      <p:ext uri="{BB962C8B-B14F-4D97-AF65-F5344CB8AC3E}">
        <p14:creationId xmlns:p14="http://schemas.microsoft.com/office/powerpoint/2010/main" xmlns="" val="949333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363509"/>
            <a:ext cx="3889375" cy="922351"/>
          </a:xfrm>
        </p:spPr>
        <p:txBody>
          <a:bodyPr/>
          <a:lstStyle/>
          <a:p>
            <a:pPr algn="r"/>
            <a:r>
              <a:rPr lang="el-GR" sz="3200" dirty="0" smtClean="0">
                <a:solidFill>
                  <a:schemeClr val="accent2"/>
                </a:solidFill>
                <a:latin typeface="Tahoma" charset="0"/>
              </a:rPr>
              <a:t>Έρευνα Κατασκευών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06962939"/>
              </p:ext>
            </p:extLst>
          </p:nvPr>
        </p:nvGraphicFramePr>
        <p:xfrm>
          <a:off x="42863" y="2060575"/>
          <a:ext cx="9021762" cy="3957638"/>
        </p:xfrm>
        <a:graphic>
          <a:graphicData uri="http://schemas.openxmlformats.org/presentationml/2006/ole">
            <p:oleObj spid="_x0000_s238605" name="Φύλλο εργασίας" r:id="rId5" imgW="11925235" imgH="5314998" progId="Excel.Sheet.12">
              <p:link updateAutomatic="1"/>
            </p:oleObj>
          </a:graphicData>
        </a:graphic>
      </p:graphicFrame>
    </p:spTree>
    <p:extLst>
      <p:ext uri="{BB962C8B-B14F-4D97-AF65-F5344CB8AC3E}">
        <p14:creationId xmlns:p14="http://schemas.microsoft.com/office/powerpoint/2010/main" xmlns="" val="1279149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214290"/>
            <a:ext cx="3889375" cy="922351"/>
          </a:xfrm>
        </p:spPr>
        <p:txBody>
          <a:bodyPr/>
          <a:lstStyle/>
          <a:p>
            <a:pPr algn="r"/>
            <a:r>
              <a:rPr lang="el-GR" sz="3200" dirty="0" smtClean="0">
                <a:solidFill>
                  <a:schemeClr val="accent2"/>
                </a:solidFill>
                <a:latin typeface="Tahoma" charset="0"/>
              </a:rPr>
              <a:t>Έρευνα Κατασκευών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1247515091"/>
              </p:ext>
            </p:extLst>
          </p:nvPr>
        </p:nvGraphicFramePr>
        <p:xfrm>
          <a:off x="85725" y="1774825"/>
          <a:ext cx="8901113" cy="4248150"/>
        </p:xfrm>
        <a:graphic>
          <a:graphicData uri="http://schemas.openxmlformats.org/presentationml/2006/ole">
            <p:oleObj spid="_x0000_s240653" name="Φύλλο εργασίας" r:id="rId5" imgW="11391722" imgH="5314998" progId="Excel.Sheet.12">
              <p:link updateAutomatic="1"/>
            </p:oleObj>
          </a:graphicData>
        </a:graphic>
      </p:graphicFrame>
    </p:spTree>
    <p:extLst>
      <p:ext uri="{BB962C8B-B14F-4D97-AF65-F5344CB8AC3E}">
        <p14:creationId xmlns:p14="http://schemas.microsoft.com/office/powerpoint/2010/main" xmlns="" val="3794290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214290"/>
            <a:ext cx="3889375" cy="922351"/>
          </a:xfrm>
        </p:spPr>
        <p:txBody>
          <a:bodyPr/>
          <a:lstStyle/>
          <a:p>
            <a:pPr algn="r"/>
            <a:r>
              <a:rPr lang="el-GR" sz="3200" dirty="0" smtClean="0">
                <a:solidFill>
                  <a:schemeClr val="accent2"/>
                </a:solidFill>
                <a:latin typeface="Tahoma" charset="0"/>
              </a:rPr>
              <a:t>Έρευνα Κατασκευών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605793138"/>
              </p:ext>
            </p:extLst>
          </p:nvPr>
        </p:nvGraphicFramePr>
        <p:xfrm>
          <a:off x="80963" y="1770063"/>
          <a:ext cx="9091612" cy="4325937"/>
        </p:xfrm>
        <a:graphic>
          <a:graphicData uri="http://schemas.openxmlformats.org/presentationml/2006/ole">
            <p:oleObj spid="_x0000_s241677" name="Φύλλο εργασίας" r:id="rId5" imgW="11915702" imgH="5439013" progId="Excel.Sheet.8">
              <p:link updateAutomatic="1"/>
            </p:oleObj>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852869"/>
            <a:ext cx="4351360" cy="433387"/>
          </a:xfrm>
        </p:spPr>
        <p:txBody>
          <a:bodyPr/>
          <a:lstStyle/>
          <a:p>
            <a:pPr>
              <a:lnSpc>
                <a:spcPct val="90000"/>
              </a:lnSpc>
            </a:pPr>
            <a:r>
              <a:rPr lang="el-GR" sz="2300" dirty="0" smtClean="0"/>
              <a:t>Ειδικές Ερωτήσεις Σεπτέμβριος 2024</a:t>
            </a:r>
            <a:endParaRPr lang="uk-UA" sz="2300" dirty="0"/>
          </a:p>
        </p:txBody>
      </p:sp>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10" name="TextBox 4"/>
          <p:cNvSpPr txBox="1"/>
          <p:nvPr/>
        </p:nvSpPr>
        <p:spPr>
          <a:xfrm>
            <a:off x="1651682" y="1106160"/>
            <a:ext cx="6840760" cy="738664"/>
          </a:xfrm>
          <a:prstGeom prst="rect">
            <a:avLst/>
          </a:prstGeom>
          <a:noFill/>
        </p:spPr>
        <p:txBody>
          <a:bodyPr wrap="square" rtlCol="0">
            <a:spAutoFit/>
          </a:bodyPr>
          <a:lstStyle/>
          <a:p>
            <a:pPr algn="ctr"/>
            <a:r>
              <a:rPr lang="el-GR" sz="1400" b="1" dirty="0">
                <a:latin typeface="+mn-lt"/>
              </a:rPr>
              <a:t>«Ποια από τα παρακάτω θα λέγατε ότι είναι τα δύο βασικότερα προβλήματα που αντιμετωπίζει αυτή την περίοδο η επιχείρησή σας</a:t>
            </a:r>
            <a:r>
              <a:rPr lang="el-GR" sz="1400" b="1" dirty="0" smtClean="0">
                <a:latin typeface="+mn-lt"/>
              </a:rPr>
              <a:t>;»</a:t>
            </a:r>
            <a:br>
              <a:rPr lang="el-GR" sz="1400" b="1" dirty="0" smtClean="0">
                <a:latin typeface="+mn-lt"/>
              </a:rPr>
            </a:br>
            <a:r>
              <a:rPr lang="el-GR" sz="1400" b="1" dirty="0" smtClean="0">
                <a:latin typeface="+mn-lt"/>
              </a:rPr>
              <a:t>(</a:t>
            </a:r>
            <a:r>
              <a:rPr lang="el-GR" sz="1400" b="1" dirty="0">
                <a:latin typeface="+mn-lt"/>
              </a:rPr>
              <a:t>πολλαπλή επιλογή, μέχρι δύο επιλογές</a:t>
            </a:r>
            <a:r>
              <a:rPr lang="el-GR" sz="1400" b="1" dirty="0" smtClean="0">
                <a:latin typeface="+mn-lt"/>
              </a:rPr>
              <a:t>)</a:t>
            </a:r>
            <a:endParaRPr lang="el-GR" sz="1400" b="1" dirty="0">
              <a:latin typeface="+mn-lt"/>
            </a:endParaRPr>
          </a:p>
        </p:txBody>
      </p:sp>
      <p:sp>
        <p:nvSpPr>
          <p:cNvPr id="11"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Σεπτέμβριος 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ΕΠΙΧΕΙΡΗΣΕΩΝ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2" name="Γράφημα 3"/>
          <p:cNvGraphicFramePr>
            <a:graphicFrameLocks/>
          </p:cNvGraphicFramePr>
          <p:nvPr>
            <p:extLst>
              <p:ext uri="{D42A27DB-BD31-4B8C-83A1-F6EECF244321}">
                <p14:modId xmlns:p14="http://schemas.microsoft.com/office/powerpoint/2010/main" xmlns="" val="4249635791"/>
              </p:ext>
            </p:extLst>
          </p:nvPr>
        </p:nvGraphicFramePr>
        <p:xfrm>
          <a:off x="1000126" y="1700808"/>
          <a:ext cx="7964362"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8" name="TextBox 4"/>
          <p:cNvSpPr txBox="1"/>
          <p:nvPr/>
        </p:nvSpPr>
        <p:spPr>
          <a:xfrm>
            <a:off x="1651682" y="1106160"/>
            <a:ext cx="6840760" cy="738664"/>
          </a:xfrm>
          <a:prstGeom prst="rect">
            <a:avLst/>
          </a:prstGeom>
          <a:noFill/>
        </p:spPr>
        <p:txBody>
          <a:bodyPr wrap="square" rtlCol="0">
            <a:spAutoFit/>
          </a:bodyPr>
          <a:lstStyle/>
          <a:p>
            <a:pPr algn="ctr"/>
            <a:r>
              <a:rPr lang="el-GR" sz="1400" b="1" dirty="0">
                <a:latin typeface="+mn-lt"/>
              </a:rPr>
              <a:t>«Ποια από τα παρακάτω θα λέγατε ότι είναι τα δύο βασικότερα προβλήματα που αντιμετωπίζει αυτή την περίοδο η επιχείρησή σας</a:t>
            </a:r>
            <a:r>
              <a:rPr lang="el-GR" sz="1400" b="1" dirty="0" smtClean="0">
                <a:latin typeface="+mn-lt"/>
              </a:rPr>
              <a:t>;»</a:t>
            </a:r>
            <a:br>
              <a:rPr lang="el-GR" sz="1400" b="1" dirty="0" smtClean="0">
                <a:latin typeface="+mn-lt"/>
              </a:rPr>
            </a:br>
            <a:r>
              <a:rPr lang="el-GR" sz="1400" b="1" dirty="0" smtClean="0">
                <a:latin typeface="+mn-lt"/>
              </a:rPr>
              <a:t>(</a:t>
            </a:r>
            <a:r>
              <a:rPr lang="el-GR" sz="1400" b="1" dirty="0">
                <a:latin typeface="+mn-lt"/>
              </a:rPr>
              <a:t>πολλαπλή επιλογή, μέχρι δύο επιλογές</a:t>
            </a:r>
            <a:r>
              <a:rPr lang="el-GR" sz="1400" b="1" dirty="0" smtClean="0">
                <a:latin typeface="+mn-lt"/>
              </a:rPr>
              <a:t>)</a:t>
            </a:r>
            <a:endParaRPr lang="el-GR" sz="1400" b="1" dirty="0">
              <a:latin typeface="+mn-lt"/>
            </a:endParaRPr>
          </a:p>
        </p:txBody>
      </p:sp>
      <p:sp>
        <p:nvSpPr>
          <p:cNvPr id="10"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Σεπτέμβριος 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ΕΠΙΧΕΙΡΗΣΕΩΝ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1" name="Q42 - Ποια από τα παρακάτω θα λέγατε ότι είναι τα δύο βασικότερα προβλήματα που αντιμετωπίζει αυτή την περίοδο η επιχείρησή σας; (πολλαπλή επιλογ by Q1 - Είδος επιχείρησης" descr="c1b23872-834c-4240-8403-0f3b31cf2d98 Q42 - Ποια από τα παρακάτω θα λέγατε ότι είναι τα δύο βασικότερα προβλήματα που αντιμετωπίζει αυτή την περίοδο η επιχείρησή σας; (πολλαπλή επιλογ by Q1 - Είδος επιχείρ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3833402944"/>
              </p:ext>
            </p:extLst>
          </p:nvPr>
        </p:nvGraphicFramePr>
        <p:xfrm>
          <a:off x="1190627" y="1844824"/>
          <a:ext cx="7557840" cy="4032449"/>
        </p:xfrm>
        <a:graphic>
          <a:graphicData uri="http://schemas.openxmlformats.org/drawingml/2006/table">
            <a:tbl>
              <a:tblPr firstRow="1" firstCol="1" bandRow="1">
                <a:tableStyleId>{5C22544A-7EE6-4342-B048-85BDC9FD1C3A}</a:tableStyleId>
              </a:tblPr>
              <a:tblGrid>
                <a:gridCol w="3919936">
                  <a:extLst>
                    <a:ext uri="{9D8B030D-6E8A-4147-A177-3AD203B41FA5}">
                      <a16:colId xmlns:a16="http://schemas.microsoft.com/office/drawing/2014/main" xmlns="" val="20000"/>
                    </a:ext>
                  </a:extLst>
                </a:gridCol>
                <a:gridCol w="909476">
                  <a:extLst>
                    <a:ext uri="{9D8B030D-6E8A-4147-A177-3AD203B41FA5}">
                      <a16:colId xmlns:a16="http://schemas.microsoft.com/office/drawing/2014/main" xmlns="" val="20001"/>
                    </a:ext>
                  </a:extLst>
                </a:gridCol>
                <a:gridCol w="909476">
                  <a:extLst>
                    <a:ext uri="{9D8B030D-6E8A-4147-A177-3AD203B41FA5}">
                      <a16:colId xmlns:a16="http://schemas.microsoft.com/office/drawing/2014/main" xmlns="" val="20002"/>
                    </a:ext>
                  </a:extLst>
                </a:gridCol>
                <a:gridCol w="909476">
                  <a:extLst>
                    <a:ext uri="{9D8B030D-6E8A-4147-A177-3AD203B41FA5}">
                      <a16:colId xmlns:a16="http://schemas.microsoft.com/office/drawing/2014/main" xmlns="" val="20005"/>
                    </a:ext>
                  </a:extLst>
                </a:gridCol>
                <a:gridCol w="909476">
                  <a:extLst>
                    <a:ext uri="{9D8B030D-6E8A-4147-A177-3AD203B41FA5}">
                      <a16:colId xmlns:a16="http://schemas.microsoft.com/office/drawing/2014/main" xmlns="" val="2869981614"/>
                    </a:ext>
                  </a:extLst>
                </a:gridCol>
              </a:tblGrid>
              <a:tr h="416273">
                <a:tc>
                  <a:txBody>
                    <a:bodyPr/>
                    <a:lstStyle/>
                    <a:p>
                      <a:pPr marL="0" lvl="0" indent="0" algn="ctr">
                        <a:buNone/>
                      </a:pPr>
                      <a:endParaRPr sz="1000" b="1" i="0" u="none" strike="noStrike" dirty="0">
                        <a:solidFill>
                          <a:srgbClr val="000000"/>
                        </a:solidFill>
                        <a:latin typeface="Open Sans"/>
                      </a:endParaRPr>
                    </a:p>
                  </a:txBody>
                  <a:tcPr marL="12700" marR="12700" marT="27609" marB="27609" anchor="ctr">
                    <a:lnL>
                      <a:noFill/>
                    </a:lnL>
                    <a:lnR>
                      <a:noFill/>
                    </a:lnR>
                    <a:lnT w="12700">
                      <a:solidFill>
                        <a:srgbClr val="2E45B9"/>
                      </a:solidFill>
                    </a:lnT>
                    <a:lnB w="12700">
                      <a:solidFill>
                        <a:srgbClr val="2E45B9"/>
                      </a:solidFill>
                    </a:lnB>
                    <a:solidFill>
                      <a:srgbClr val="FFFFFF"/>
                    </a:solidFill>
                  </a:tcPr>
                </a:tc>
                <a:tc>
                  <a:txBody>
                    <a:bodyPr/>
                    <a:lstStyle/>
                    <a:p>
                      <a:pPr marL="0" lvl="0" indent="0" algn="ctr">
                        <a:buNone/>
                      </a:pPr>
                      <a:r>
                        <a:rPr lang="el-GR" sz="1000" b="1" i="0" u="none" strike="noStrike" dirty="0" smtClean="0">
                          <a:solidFill>
                            <a:srgbClr val="000000"/>
                          </a:solidFill>
                          <a:latin typeface="Open Sans"/>
                        </a:rPr>
                        <a:t>Μάρτιος</a:t>
                      </a:r>
                      <a:r>
                        <a:rPr lang="el-GR" sz="1000" b="1" i="0" u="none" strike="noStrike" baseline="0" dirty="0" smtClean="0">
                          <a:solidFill>
                            <a:srgbClr val="000000"/>
                          </a:solidFill>
                          <a:latin typeface="Open Sans"/>
                        </a:rPr>
                        <a:t> 2023</a:t>
                      </a:r>
                      <a:endParaRPr sz="1000" b="1" i="0" u="none" strike="noStrike" dirty="0">
                        <a:solidFill>
                          <a:srgbClr val="000000"/>
                        </a:solidFill>
                        <a:latin typeface="Open Sans"/>
                      </a:endParaRPr>
                    </a:p>
                  </a:txBody>
                  <a:tcPr marL="12700" marR="12700" marT="27609" marB="27609" anchor="ctr">
                    <a:lnL>
                      <a:noFill/>
                    </a:lnL>
                    <a:lnR>
                      <a:noFill/>
                    </a:lnR>
                    <a:lnT w="12700">
                      <a:solidFill>
                        <a:srgbClr val="2E45B9"/>
                      </a:solidFill>
                    </a:lnT>
                    <a:lnB w="12700">
                      <a:solidFill>
                        <a:srgbClr val="2E45B9"/>
                      </a:solidFill>
                    </a:lnB>
                    <a:solidFill>
                      <a:srgbClr val="FFFFFF"/>
                    </a:solidFill>
                  </a:tcPr>
                </a:tc>
                <a:tc>
                  <a:txBody>
                    <a:bodyPr/>
                    <a:lstStyle/>
                    <a:p>
                      <a:pPr marL="0" lvl="0" indent="0" algn="ctr">
                        <a:buNone/>
                      </a:pPr>
                      <a:r>
                        <a:rPr lang="el-GR" sz="1000" b="1" i="0" u="none" strike="noStrike" dirty="0" smtClean="0">
                          <a:solidFill>
                            <a:srgbClr val="000000"/>
                          </a:solidFill>
                          <a:latin typeface="Open Sans"/>
                        </a:rPr>
                        <a:t>Σεπτέμβριος 2023</a:t>
                      </a:r>
                      <a:endParaRPr sz="1000" b="1" i="0" u="none" strike="noStrike" dirty="0">
                        <a:solidFill>
                          <a:srgbClr val="000000"/>
                        </a:solidFill>
                        <a:latin typeface="Open Sans"/>
                      </a:endParaRPr>
                    </a:p>
                  </a:txBody>
                  <a:tcPr marL="12700" marR="12700" marT="27609" marB="27609" anchor="ctr">
                    <a:lnL>
                      <a:noFill/>
                    </a:lnL>
                    <a:lnR>
                      <a:noFill/>
                    </a:lnR>
                    <a:lnT w="12700">
                      <a:solidFill>
                        <a:srgbClr val="2E45B9"/>
                      </a:solidFill>
                    </a:lnT>
                    <a:lnB w="12700">
                      <a:solidFill>
                        <a:srgbClr val="2E45B9"/>
                      </a:solidFill>
                    </a:lnB>
                    <a:solidFill>
                      <a:srgbClr val="FFFFFF"/>
                    </a:solidFill>
                  </a:tcPr>
                </a:tc>
                <a:tc>
                  <a:txBody>
                    <a:bodyPr/>
                    <a:lstStyle/>
                    <a:p>
                      <a:pPr marL="0" lvl="0" indent="0" algn="ctr">
                        <a:buNone/>
                      </a:pPr>
                      <a:r>
                        <a:rPr lang="el-GR" sz="1000" b="1" i="0" u="none" strike="noStrike" dirty="0" smtClean="0">
                          <a:solidFill>
                            <a:srgbClr val="000000"/>
                          </a:solidFill>
                          <a:latin typeface="Open Sans"/>
                        </a:rPr>
                        <a:t>Μάρτιος 2024</a:t>
                      </a:r>
                      <a:endParaRPr sz="1000" b="1" i="0" u="none" strike="noStrike" dirty="0">
                        <a:solidFill>
                          <a:srgbClr val="000000"/>
                        </a:solidFill>
                        <a:latin typeface="Open Sans"/>
                      </a:endParaRPr>
                    </a:p>
                  </a:txBody>
                  <a:tcPr marL="12700" marR="12700" marT="27609" marB="27609" anchor="ctr">
                    <a:lnL>
                      <a:noFill/>
                    </a:lnL>
                    <a:lnR>
                      <a:noFill/>
                    </a:lnR>
                    <a:lnT w="12700">
                      <a:solidFill>
                        <a:srgbClr val="2E45B9"/>
                      </a:solidFill>
                    </a:lnT>
                    <a:lnB w="12700" cap="flat" cmpd="sng" algn="ctr">
                      <a:solidFill>
                        <a:srgbClr val="2E45B9"/>
                      </a:solidFill>
                      <a:prstDash val="solid"/>
                      <a:round/>
                      <a:headEnd type="none" w="med" len="med"/>
                      <a:tailEnd type="none" w="med" len="med"/>
                    </a:lnB>
                    <a:solidFill>
                      <a:srgbClr val="FFFFFF"/>
                    </a:solidFill>
                  </a:tcPr>
                </a:tc>
                <a:tc>
                  <a:txBody>
                    <a:bodyPr/>
                    <a:lstStyle/>
                    <a:p>
                      <a:pPr marL="0" lvl="0" indent="0" algn="ctr">
                        <a:buNone/>
                      </a:pPr>
                      <a:r>
                        <a:rPr lang="el-GR" sz="1000" b="1" i="0" u="none" strike="noStrike" dirty="0" smtClean="0">
                          <a:solidFill>
                            <a:srgbClr val="000000"/>
                          </a:solidFill>
                          <a:latin typeface="Open Sans"/>
                        </a:rPr>
                        <a:t>Σεπτέμβριος</a:t>
                      </a:r>
                      <a:r>
                        <a:rPr lang="el-GR" sz="1000" b="1" i="0" u="none" strike="noStrike" baseline="0" dirty="0" smtClean="0">
                          <a:solidFill>
                            <a:srgbClr val="000000"/>
                          </a:solidFill>
                          <a:latin typeface="Open Sans"/>
                        </a:rPr>
                        <a:t> 2024</a:t>
                      </a:r>
                      <a:endParaRPr sz="1000" b="1" i="0" u="none" strike="noStrike" dirty="0">
                        <a:solidFill>
                          <a:srgbClr val="000000"/>
                        </a:solidFill>
                        <a:latin typeface="Open Sans"/>
                      </a:endParaRPr>
                    </a:p>
                  </a:txBody>
                  <a:tcPr marL="12700" marR="12700" marT="27609" marB="27609" anchor="ctr">
                    <a:lnL>
                      <a:noFill/>
                    </a:lnL>
                    <a:lnR>
                      <a:noFill/>
                    </a:lnR>
                    <a:lnT w="12700">
                      <a:solidFill>
                        <a:srgbClr val="2E45B9"/>
                      </a:solidFill>
                    </a:lnT>
                    <a:lnB w="12700" cap="flat" cmpd="sng" algn="ctr">
                      <a:solidFill>
                        <a:srgbClr val="2E45B9"/>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33882">
                <a:tc>
                  <a:txBody>
                    <a:bodyPr/>
                    <a:lstStyle/>
                    <a:p>
                      <a:pPr marL="0" lvl="0" indent="0" algn="ctr">
                        <a:buNone/>
                      </a:pPr>
                      <a:r>
                        <a:rPr sz="1000" b="1" i="0" u="none" strike="noStrike" dirty="0">
                          <a:solidFill>
                            <a:srgbClr val="000000"/>
                          </a:solidFill>
                          <a:latin typeface="Open Sans"/>
                        </a:rPr>
                        <a:t>Υψηλό κόστος φορολογίας</a:t>
                      </a:r>
                    </a:p>
                  </a:txBody>
                  <a:tcPr marL="50800" marR="12700" marT="27609" marB="27609" anchor="ctr">
                    <a:lnL>
                      <a:noFill/>
                    </a:lnL>
                    <a:lnR>
                      <a:noFill/>
                    </a:lnR>
                    <a:lnT w="12700" cap="flat" cmpd="sng" algn="ctr">
                      <a:solidFill>
                        <a:srgbClr val="2E45B9"/>
                      </a:solidFill>
                      <a:prstDash val="solid"/>
                      <a:round/>
                      <a:headEnd type="none" w="med" len="med"/>
                      <a:tailEnd type="none" w="med" len="med"/>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20%</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w="12700" cap="flat" cmpd="sng" algn="ctr">
                      <a:solidFill>
                        <a:srgbClr val="2E45B9"/>
                      </a:solidFill>
                      <a:prstDash val="solid"/>
                      <a:round/>
                      <a:headEnd type="none" w="med" len="med"/>
                      <a:tailEnd type="none" w="med" len="med"/>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29%</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w="12700" cap="flat" cmpd="sng" algn="ctr">
                      <a:solidFill>
                        <a:srgbClr val="2E45B9"/>
                      </a:solidFill>
                      <a:prstDash val="solid"/>
                      <a:round/>
                      <a:headEnd type="none" w="med" len="med"/>
                      <a:tailEnd type="none" w="med" len="med"/>
                    </a:lnT>
                    <a:lnB>
                      <a:noFill/>
                    </a:lnB>
                    <a:solidFill>
                      <a:srgbClr val="FFFFFF"/>
                    </a:solidFill>
                  </a:tcPr>
                </a:tc>
                <a:tc>
                  <a:txBody>
                    <a:bodyPr/>
                    <a:lstStyle/>
                    <a:p>
                      <a:pPr marL="0" lvl="0" indent="0" algn="ctr">
                        <a:buNone/>
                      </a:pPr>
                      <a:r>
                        <a:rPr sz="1000" b="0" i="0" u="none" strike="noStrike" dirty="0">
                          <a:solidFill>
                            <a:srgbClr val="000000"/>
                          </a:solidFill>
                          <a:latin typeface="Open Sans"/>
                        </a:rPr>
                        <a:t>37%</a:t>
                      </a:r>
                    </a:p>
                  </a:txBody>
                  <a:tcPr marL="12700" marR="12700" marT="27609" marB="27609" anchor="ctr">
                    <a:lnL>
                      <a:noFill/>
                    </a:lnL>
                    <a:lnR>
                      <a:noFill/>
                    </a:lnR>
                    <a:lnT w="12700" cap="flat" cmpd="sng" algn="ctr">
                      <a:solidFill>
                        <a:srgbClr val="2E45B9"/>
                      </a:solidFill>
                      <a:prstDash val="solid"/>
                      <a:round/>
                      <a:headEnd type="none" w="med" len="med"/>
                      <a:tailEnd type="none" w="med" len="med"/>
                    </a:lnT>
                    <a:lnB>
                      <a:noFill/>
                    </a:lnB>
                    <a:solidFill>
                      <a:srgbClr val="FFFFFF"/>
                    </a:solidFill>
                  </a:tcPr>
                </a:tc>
                <a:tc>
                  <a:txBody>
                    <a:bodyPr/>
                    <a:lstStyle/>
                    <a:p>
                      <a:pPr marL="0" lvl="0" indent="0" algn="ctr">
                        <a:buNone/>
                      </a:pPr>
                      <a:r>
                        <a:rPr lang="el-GR" sz="1000" b="0" i="0" u="none" strike="noStrike" dirty="0" smtClean="0">
                          <a:solidFill>
                            <a:srgbClr val="000000"/>
                          </a:solidFill>
                          <a:latin typeface="Open Sans"/>
                        </a:rPr>
                        <a:t>41%</a:t>
                      </a:r>
                      <a:endParaRPr sz="1000" b="0" i="0" u="none" strike="noStrike" dirty="0">
                        <a:solidFill>
                          <a:srgbClr val="000000"/>
                        </a:solidFill>
                        <a:latin typeface="Open Sans"/>
                      </a:endParaRPr>
                    </a:p>
                  </a:txBody>
                  <a:tcPr marL="12700" marR="12700" marT="27609" marB="27609" anchor="ctr">
                    <a:lnL>
                      <a:noFill/>
                    </a:lnL>
                    <a:lnR>
                      <a:noFill/>
                    </a:lnR>
                    <a:lnT w="12700" cap="flat" cmpd="sng" algn="ctr">
                      <a:solidFill>
                        <a:srgbClr val="2E45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228919">
                <a:tc>
                  <a:txBody>
                    <a:bodyPr/>
                    <a:lstStyle/>
                    <a:p>
                      <a:pPr marL="0" lvl="0" indent="0" algn="ctr">
                        <a:buNone/>
                      </a:pPr>
                      <a:r>
                        <a:rPr sz="1000" b="1" i="0" u="none" strike="noStrike" dirty="0">
                          <a:solidFill>
                            <a:srgbClr val="000000"/>
                          </a:solidFill>
                          <a:latin typeface="Open Sans"/>
                        </a:rPr>
                        <a:t>Υψηλό κόστος πρώτων υλών/προϊόντων</a:t>
                      </a:r>
                    </a:p>
                  </a:txBody>
                  <a:tcPr marL="508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31%</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30%</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lvl="0" indent="0" algn="ctr">
                        <a:buNone/>
                      </a:pPr>
                      <a:r>
                        <a:rPr sz="1000" b="0" i="0" u="none" strike="noStrike" dirty="0">
                          <a:solidFill>
                            <a:srgbClr val="000000"/>
                          </a:solidFill>
                          <a:latin typeface="Open Sans"/>
                        </a:rPr>
                        <a:t>27%</a:t>
                      </a: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22%</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xmlns="" val="10002"/>
                  </a:ext>
                </a:extLst>
              </a:tr>
              <a:tr h="228919">
                <a:tc>
                  <a:txBody>
                    <a:bodyPr/>
                    <a:lstStyle/>
                    <a:p>
                      <a:pPr marL="0" lvl="0" indent="0" algn="ctr">
                        <a:buNone/>
                      </a:pPr>
                      <a:r>
                        <a:rPr sz="1000" b="1" i="0" u="none" strike="noStrike" dirty="0">
                          <a:solidFill>
                            <a:srgbClr val="000000"/>
                          </a:solidFill>
                          <a:latin typeface="Open Sans"/>
                        </a:rPr>
                        <a:t>Υψηλό κόστος ενέργειας/καυσίμων</a:t>
                      </a:r>
                    </a:p>
                  </a:txBody>
                  <a:tcPr marL="508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30%</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38%</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25%</a:t>
                      </a: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27%</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228919">
                <a:tc>
                  <a:txBody>
                    <a:bodyPr/>
                    <a:lstStyle/>
                    <a:p>
                      <a:pPr marL="0" lvl="0" indent="0" algn="ctr">
                        <a:buNone/>
                      </a:pPr>
                      <a:r>
                        <a:rPr sz="1000" b="1" i="0" u="none" strike="noStrike" dirty="0">
                          <a:solidFill>
                            <a:srgbClr val="000000"/>
                          </a:solidFill>
                          <a:latin typeface="Open Sans"/>
                        </a:rPr>
                        <a:t>Γραφειοκρατία/Διαδικασίες συναλλαγής με το δημόσιο</a:t>
                      </a:r>
                    </a:p>
                  </a:txBody>
                  <a:tcPr marL="508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13%</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12%</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lvl="0" indent="0" algn="ctr">
                        <a:buNone/>
                      </a:pPr>
                      <a:r>
                        <a:rPr sz="10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16%</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xmlns="" val="10004"/>
                  </a:ext>
                </a:extLst>
              </a:tr>
              <a:tr h="228919">
                <a:tc>
                  <a:txBody>
                    <a:bodyPr/>
                    <a:lstStyle/>
                    <a:p>
                      <a:pPr marL="0" lvl="0" indent="0" algn="ctr">
                        <a:buNone/>
                      </a:pPr>
                      <a:r>
                        <a:rPr sz="1000" b="1" i="0" u="none" strike="noStrike" dirty="0">
                          <a:solidFill>
                            <a:srgbClr val="000000"/>
                          </a:solidFill>
                          <a:latin typeface="Open Sans"/>
                        </a:rPr>
                        <a:t>Περιορισμένη ζήτηση</a:t>
                      </a:r>
                    </a:p>
                  </a:txBody>
                  <a:tcPr marL="508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27%</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17%</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15%</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228919">
                <a:tc>
                  <a:txBody>
                    <a:bodyPr/>
                    <a:lstStyle/>
                    <a:p>
                      <a:pPr marL="0" lvl="0" indent="0" algn="ctr">
                        <a:buNone/>
                      </a:pPr>
                      <a:r>
                        <a:rPr sz="1000" b="1" i="0" u="none" strike="noStrike" dirty="0">
                          <a:solidFill>
                            <a:srgbClr val="000000"/>
                          </a:solidFill>
                          <a:latin typeface="Open Sans"/>
                        </a:rPr>
                        <a:t>Ρευστότητα</a:t>
                      </a:r>
                    </a:p>
                  </a:txBody>
                  <a:tcPr marL="508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19%</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14%</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lvl="0" indent="0" algn="ctr">
                        <a:buNone/>
                      </a:pPr>
                      <a:r>
                        <a:rPr sz="1000" b="0" i="0" u="none" strike="noStrike" dirty="0">
                          <a:solidFill>
                            <a:srgbClr val="000000"/>
                          </a:solidFill>
                          <a:latin typeface="Open Sans"/>
                        </a:rPr>
                        <a:t>15%</a:t>
                      </a: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12%</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xmlns="" val="10006"/>
                  </a:ext>
                </a:extLst>
              </a:tr>
              <a:tr h="228919">
                <a:tc>
                  <a:txBody>
                    <a:bodyPr/>
                    <a:lstStyle/>
                    <a:p>
                      <a:pPr marL="0" lvl="0" indent="0" algn="ctr">
                        <a:buNone/>
                      </a:pPr>
                      <a:r>
                        <a:rPr sz="1000" b="1" i="0" u="none" strike="noStrike" dirty="0">
                          <a:solidFill>
                            <a:srgbClr val="000000"/>
                          </a:solidFill>
                          <a:latin typeface="Open Sans"/>
                        </a:rPr>
                        <a:t>Υψηλό μισθολογικό κόστος</a:t>
                      </a:r>
                    </a:p>
                  </a:txBody>
                  <a:tcPr marL="508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7%</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9%</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9%</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228919">
                <a:tc>
                  <a:txBody>
                    <a:bodyPr/>
                    <a:lstStyle/>
                    <a:p>
                      <a:pPr marL="0" lvl="0" indent="0" algn="ctr">
                        <a:buNone/>
                      </a:pPr>
                      <a:r>
                        <a:rPr sz="1000" b="1" i="0" u="none" strike="noStrike" dirty="0">
                          <a:solidFill>
                            <a:srgbClr val="000000"/>
                          </a:solidFill>
                          <a:latin typeface="Open Sans"/>
                        </a:rPr>
                        <a:t>Υψηλό μη μισθολογικό κόστος (ασφαλιστικές εισφορές)</a:t>
                      </a:r>
                    </a:p>
                  </a:txBody>
                  <a:tcPr marL="508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5%</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4%</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lvl="0" indent="0" algn="ctr">
                        <a:buNone/>
                      </a:pPr>
                      <a:r>
                        <a:rPr sz="10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11%</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xmlns="" val="10008"/>
                  </a:ext>
                </a:extLst>
              </a:tr>
              <a:tr h="228919">
                <a:tc>
                  <a:txBody>
                    <a:bodyPr/>
                    <a:lstStyle/>
                    <a:p>
                      <a:pPr marL="0" lvl="0" indent="0" algn="ctr">
                        <a:buNone/>
                      </a:pPr>
                      <a:r>
                        <a:rPr sz="1000" b="1" i="0" u="none" strike="noStrike" dirty="0">
                          <a:solidFill>
                            <a:srgbClr val="000000"/>
                          </a:solidFill>
                          <a:latin typeface="Open Sans"/>
                        </a:rPr>
                        <a:t>Υψηλό κόστος (Επιτόκιο) δανεισμού</a:t>
                      </a:r>
                    </a:p>
                  </a:txBody>
                  <a:tcPr marL="508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10%</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228919">
                <a:tc>
                  <a:txBody>
                    <a:bodyPr/>
                    <a:lstStyle/>
                    <a:p>
                      <a:pPr marL="0" lvl="0" indent="0" algn="ctr">
                        <a:buNone/>
                      </a:pPr>
                      <a:r>
                        <a:rPr sz="1000" b="1" i="0" u="none" strike="noStrike" dirty="0">
                          <a:solidFill>
                            <a:srgbClr val="000000"/>
                          </a:solidFill>
                          <a:latin typeface="Open Sans"/>
                        </a:rPr>
                        <a:t>Σημαντικές επισφάλειες πελατών</a:t>
                      </a:r>
                    </a:p>
                  </a:txBody>
                  <a:tcPr marL="508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10%</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7%</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lvl="0" indent="0" algn="ctr">
                        <a:buNone/>
                      </a:pPr>
                      <a:r>
                        <a:rPr sz="10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6%</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xmlns="" val="10010"/>
                  </a:ext>
                </a:extLst>
              </a:tr>
              <a:tr h="228919">
                <a:tc>
                  <a:txBody>
                    <a:bodyPr/>
                    <a:lstStyle/>
                    <a:p>
                      <a:pPr marL="0" lvl="0" indent="0" algn="ctr">
                        <a:buNone/>
                      </a:pPr>
                      <a:r>
                        <a:rPr sz="1000" b="1" i="0" u="none" strike="noStrike" dirty="0">
                          <a:solidFill>
                            <a:srgbClr val="000000"/>
                          </a:solidFill>
                          <a:latin typeface="Open Sans"/>
                        </a:rPr>
                        <a:t>Αδυναμία πρόσβασης στον τραπεζικό δανεισμό</a:t>
                      </a:r>
                    </a:p>
                  </a:txBody>
                  <a:tcPr marL="508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4%</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5%</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5%</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406347">
                <a:tc>
                  <a:txBody>
                    <a:bodyPr/>
                    <a:lstStyle/>
                    <a:p>
                      <a:pPr marL="0" lvl="0" indent="0" algn="ctr">
                        <a:buNone/>
                      </a:pPr>
                      <a:r>
                        <a:rPr sz="1000" b="1" i="0" u="none" strike="noStrike" dirty="0">
                          <a:solidFill>
                            <a:srgbClr val="000000"/>
                          </a:solidFill>
                          <a:latin typeface="Open Sans"/>
                        </a:rPr>
                        <a:t>Ληξιπρόθεσμες φορολογικές/ασφαλιστικές υποχρεώσεις</a:t>
                      </a:r>
                    </a:p>
                  </a:txBody>
                  <a:tcPr marL="508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5%</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3%</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lvl="0" indent="0" algn="ctr">
                        <a:buNone/>
                      </a:pPr>
                      <a:r>
                        <a:rPr sz="10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3%</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xmlns="" val="10012"/>
                  </a:ext>
                </a:extLst>
              </a:tr>
              <a:tr h="228919">
                <a:tc>
                  <a:txBody>
                    <a:bodyPr/>
                    <a:lstStyle/>
                    <a:p>
                      <a:pPr marL="0" lvl="0" indent="0" algn="ctr">
                        <a:buNone/>
                      </a:pPr>
                      <a:r>
                        <a:rPr sz="1000" b="1" i="0" u="none" strike="noStrike" dirty="0">
                          <a:solidFill>
                            <a:srgbClr val="000000"/>
                          </a:solidFill>
                          <a:latin typeface="Open Sans"/>
                        </a:rPr>
                        <a:t>Κανένα από τα παραπάνω (αυθόρμητα)</a:t>
                      </a:r>
                    </a:p>
                  </a:txBody>
                  <a:tcPr marL="508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2%</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2%</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3"/>
                  </a:ext>
                </a:extLst>
              </a:tr>
              <a:tr h="228919">
                <a:tc>
                  <a:txBody>
                    <a:bodyPr/>
                    <a:lstStyle/>
                    <a:p>
                      <a:pPr marL="0" lvl="0" indent="0" algn="ctr">
                        <a:buNone/>
                      </a:pPr>
                      <a:r>
                        <a:rPr sz="1000" b="1" i="0" u="none" strike="noStrike" dirty="0">
                          <a:solidFill>
                            <a:srgbClr val="000000"/>
                          </a:solidFill>
                          <a:latin typeface="Open Sans"/>
                        </a:rPr>
                        <a:t>Άλλο (διευκρινίστε)</a:t>
                      </a:r>
                    </a:p>
                  </a:txBody>
                  <a:tcPr marL="508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3%</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2%</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tc>
                  <a:txBody>
                    <a:bodyPr/>
                    <a:lstStyle/>
                    <a:p>
                      <a:pPr marL="0" lvl="0" indent="0" algn="ctr">
                        <a:buNone/>
                      </a:pPr>
                      <a:r>
                        <a:rPr sz="10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4E7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6%</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E4E7F6"/>
                    </a:solidFill>
                  </a:tcPr>
                </a:tc>
                <a:extLst>
                  <a:ext uri="{0D108BD9-81ED-4DB2-BD59-A6C34878D82A}">
                    <a16:rowId xmlns:a16="http://schemas.microsoft.com/office/drawing/2014/main" xmlns="" val="10014"/>
                  </a:ext>
                </a:extLst>
              </a:tr>
              <a:tr h="228919">
                <a:tc>
                  <a:txBody>
                    <a:bodyPr/>
                    <a:lstStyle/>
                    <a:p>
                      <a:pPr marL="0" lvl="0" indent="0" algn="ctr">
                        <a:buNone/>
                      </a:pPr>
                      <a:r>
                        <a:rPr sz="1000" b="1" i="0" u="none" strike="noStrike" dirty="0">
                          <a:solidFill>
                            <a:srgbClr val="000000"/>
                          </a:solidFill>
                          <a:latin typeface="Open Sans"/>
                        </a:rPr>
                        <a:t>ΔΓ/ΔΑ</a:t>
                      </a:r>
                    </a:p>
                  </a:txBody>
                  <a:tcPr marL="508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0%</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1%</a:t>
                      </a:r>
                    </a:p>
                  </a:txBody>
                  <a:tcPr marL="12700" marR="12700" marT="27609" marB="27609" anchor="ctr">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dirty="0" smtClean="0">
                          <a:ln>
                            <a:noFill/>
                          </a:ln>
                          <a:solidFill>
                            <a:srgbClr val="000000"/>
                          </a:solidFill>
                          <a:effectLst/>
                          <a:uLnTx/>
                          <a:uFillTx/>
                          <a:latin typeface="Open Sans"/>
                          <a:ea typeface="+mn-ea"/>
                          <a:cs typeface="+mn-cs"/>
                        </a:rPr>
                        <a:t>1%</a:t>
                      </a:r>
                      <a:endParaRPr kumimoji="0" lang="el-GR" sz="1000" b="0" i="0" u="none" strike="noStrike" kern="1200" cap="none" spc="0" normalizeH="0" baseline="0" noProof="0" dirty="0">
                        <a:ln>
                          <a:noFill/>
                        </a:ln>
                        <a:solidFill>
                          <a:srgbClr val="000000"/>
                        </a:solidFill>
                        <a:effectLst/>
                        <a:uLnTx/>
                        <a:uFillTx/>
                        <a:latin typeface="Open Sans"/>
                        <a:ea typeface="+mn-ea"/>
                        <a:cs typeface="+mn-cs"/>
                      </a:endParaRP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5"/>
                  </a:ext>
                </a:extLst>
              </a:tr>
            </a:tbl>
          </a:graphicData>
        </a:graphic>
      </p:graphicFrame>
      <p:sp>
        <p:nvSpPr>
          <p:cNvPr id="12" name="11 - Ορθογώνιο"/>
          <p:cNvSpPr/>
          <p:nvPr/>
        </p:nvSpPr>
        <p:spPr>
          <a:xfrm>
            <a:off x="5292080" y="2276872"/>
            <a:ext cx="3240360"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5292080" y="2492896"/>
            <a:ext cx="3240360"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5292080" y="3212976"/>
            <a:ext cx="3240360"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5292080" y="3861048"/>
            <a:ext cx="3240360"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16" name="TextBox 4"/>
          <p:cNvSpPr txBox="1"/>
          <p:nvPr/>
        </p:nvSpPr>
        <p:spPr>
          <a:xfrm>
            <a:off x="1651682" y="1196752"/>
            <a:ext cx="6840760" cy="738664"/>
          </a:xfrm>
          <a:prstGeom prst="rect">
            <a:avLst/>
          </a:prstGeom>
          <a:noFill/>
        </p:spPr>
        <p:txBody>
          <a:bodyPr wrap="square" rtlCol="0">
            <a:spAutoFit/>
          </a:bodyPr>
          <a:lstStyle/>
          <a:p>
            <a:pPr algn="ctr"/>
            <a:r>
              <a:rPr lang="el-GR" sz="1400" b="1" dirty="0">
                <a:latin typeface="+mn-lt"/>
              </a:rPr>
              <a:t>«Ποια από τα παρακάτω θα λέγατε ότι είναι τα δύο βασικότερα προβλήματα που αντιμετωπίζει αυτή την περίοδο η επιχείρησή σας</a:t>
            </a:r>
            <a:r>
              <a:rPr lang="el-GR" sz="1400" b="1" dirty="0" smtClean="0">
                <a:latin typeface="+mn-lt"/>
              </a:rPr>
              <a:t>;»</a:t>
            </a:r>
            <a:br>
              <a:rPr lang="el-GR" sz="1400" b="1" dirty="0" smtClean="0">
                <a:latin typeface="+mn-lt"/>
              </a:rPr>
            </a:br>
            <a:r>
              <a:rPr lang="el-GR" sz="1400" b="1" dirty="0" smtClean="0">
                <a:latin typeface="+mn-lt"/>
              </a:rPr>
              <a:t>(</a:t>
            </a:r>
            <a:r>
              <a:rPr lang="el-GR" sz="1400" b="1" dirty="0">
                <a:latin typeface="+mn-lt"/>
              </a:rPr>
              <a:t>πολλαπλή επιλογή, μέχρι δύο </a:t>
            </a:r>
            <a:r>
              <a:rPr lang="el-GR" sz="1400" b="1" dirty="0" smtClean="0">
                <a:latin typeface="+mn-lt"/>
              </a:rPr>
              <a:t>επιλογές</a:t>
            </a:r>
            <a:r>
              <a:rPr lang="el-GR" sz="1400" b="1" dirty="0">
                <a:latin typeface="+mn-lt"/>
              </a:rPr>
              <a:t> </a:t>
            </a:r>
            <a:r>
              <a:rPr lang="el-GR" sz="1400" b="1" dirty="0" smtClean="0">
                <a:latin typeface="+mn-lt"/>
              </a:rPr>
              <a:t>– ΑΝΑ ΚΛΑΔΟ]</a:t>
            </a:r>
            <a:endParaRPr lang="el-GR" sz="1400" b="1" dirty="0">
              <a:latin typeface="+mn-lt"/>
            </a:endParaRPr>
          </a:p>
        </p:txBody>
      </p:sp>
      <p:sp>
        <p:nvSpPr>
          <p:cNvPr id="17"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ΕΠΙΧΕΙΡΗΣΕΩΝ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8" name="Q45 - Ποια από τα παρακάτω θα λέγατε ότι είναι τα δύο βασικότερα προβλήματα που αντιμετωπίζει αυτή την περίοδο η επιχείρησή σας; (πολλαπλή επιλογ by Q1 - Είδος επιχείρησης" descr="fed73c86-53f1-4cb2-b14f-541ec94176cf Q45 - Ποια από τα παρακάτω θα λέγατε ότι είναι τα δύο βασικότερα προβλήματα που αντιμετωπίζει αυτή την περίοδο η επιχείρησή σας; (πολλαπλή επιλογ by Q1 - Είδος επιχείρησης Column Spans Count: 0 Row Spans Count: 0 Stats Count: 0 Right Statistics Count: 0 Below Statistics Count: 0"/>
          <p:cNvGraphicFramePr>
            <a:graphicFrameLocks/>
          </p:cNvGraphicFramePr>
          <p:nvPr>
            <p:extLst>
              <p:ext uri="{D42A27DB-BD31-4B8C-83A1-F6EECF244321}">
                <p14:modId xmlns:p14="http://schemas.microsoft.com/office/powerpoint/2010/main" xmlns="" val="1819096501"/>
              </p:ext>
            </p:extLst>
          </p:nvPr>
        </p:nvGraphicFramePr>
        <p:xfrm>
          <a:off x="1259632" y="1935416"/>
          <a:ext cx="7701852" cy="4033455"/>
        </p:xfrm>
        <a:graphic>
          <a:graphicData uri="http://schemas.openxmlformats.org/drawingml/2006/table">
            <a:tbl>
              <a:tblPr firstRow="1" firstCol="1" bandRow="1">
                <a:tableStyleId>{5C22544A-7EE6-4342-B048-85BDC9FD1C3A}</a:tableStyleId>
              </a:tblPr>
              <a:tblGrid>
                <a:gridCol w="3565567">
                  <a:extLst>
                    <a:ext uri="{9D8B030D-6E8A-4147-A177-3AD203B41FA5}">
                      <a16:colId xmlns:a16="http://schemas.microsoft.com/office/drawing/2014/main" xmlns="" val="20000"/>
                    </a:ext>
                  </a:extLst>
                </a:gridCol>
                <a:gridCol w="827257">
                  <a:extLst>
                    <a:ext uri="{9D8B030D-6E8A-4147-A177-3AD203B41FA5}">
                      <a16:colId xmlns:a16="http://schemas.microsoft.com/office/drawing/2014/main" xmlns="" val="20001"/>
                    </a:ext>
                  </a:extLst>
                </a:gridCol>
                <a:gridCol w="827257">
                  <a:extLst>
                    <a:ext uri="{9D8B030D-6E8A-4147-A177-3AD203B41FA5}">
                      <a16:colId xmlns:a16="http://schemas.microsoft.com/office/drawing/2014/main" xmlns="" val="20002"/>
                    </a:ext>
                  </a:extLst>
                </a:gridCol>
                <a:gridCol w="827257">
                  <a:extLst>
                    <a:ext uri="{9D8B030D-6E8A-4147-A177-3AD203B41FA5}">
                      <a16:colId xmlns:a16="http://schemas.microsoft.com/office/drawing/2014/main" xmlns="" val="20003"/>
                    </a:ext>
                  </a:extLst>
                </a:gridCol>
                <a:gridCol w="827257">
                  <a:extLst>
                    <a:ext uri="{9D8B030D-6E8A-4147-A177-3AD203B41FA5}">
                      <a16:colId xmlns:a16="http://schemas.microsoft.com/office/drawing/2014/main" xmlns="" val="20004"/>
                    </a:ext>
                  </a:extLst>
                </a:gridCol>
                <a:gridCol w="827257">
                  <a:extLst>
                    <a:ext uri="{9D8B030D-6E8A-4147-A177-3AD203B41FA5}">
                      <a16:colId xmlns:a16="http://schemas.microsoft.com/office/drawing/2014/main" xmlns="" val="20005"/>
                    </a:ext>
                  </a:extLst>
                </a:gridCol>
              </a:tblGrid>
              <a:tr h="708934">
                <a:tc>
                  <a:txBody>
                    <a:bodyPr/>
                    <a:lstStyle/>
                    <a:p>
                      <a:pPr marL="0" lvl="0" indent="0" algn="ctr">
                        <a:buNone/>
                      </a:pPr>
                      <a:endParaRPr sz="1000" b="1" i="0" u="none" strike="noStrike" dirty="0">
                        <a:solidFill>
                          <a:srgbClr val="000000"/>
                        </a:solidFill>
                        <a:latin typeface="Open Sans"/>
                      </a:endParaRP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Εμπόριο</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Υπηρεσίες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Κατασκευές</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Μεταποίηση/Βιομηχανία</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ΣΥΝΟΛΟ</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215019">
                <a:tc>
                  <a:txBody>
                    <a:bodyPr/>
                    <a:lstStyle/>
                    <a:p>
                      <a:pPr marL="0" lvl="0" indent="0" algn="ctr">
                        <a:buNone/>
                      </a:pPr>
                      <a:r>
                        <a:rPr sz="1000" b="1" i="0" u="none" strike="noStrike" dirty="0">
                          <a:solidFill>
                            <a:srgbClr val="000000"/>
                          </a:solidFill>
                          <a:latin typeface="Open Sans"/>
                        </a:rPr>
                        <a:t>Κανένα από τα παραπάνω (αυθόρμητα)</a:t>
                      </a:r>
                    </a:p>
                  </a:txBody>
                  <a:tcPr marL="508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000" b="0" i="0" u="none" strike="noStrike" dirty="0">
                          <a:solidFill>
                            <a:srgbClr val="000000"/>
                          </a:solidFill>
                          <a:latin typeface="Open Sans"/>
                        </a:rPr>
                        <a:t>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000" b="0" i="0" u="none" strike="noStrike" dirty="0">
                          <a:solidFill>
                            <a:srgbClr val="000000"/>
                          </a:solidFill>
                          <a:latin typeface="Open Sans"/>
                        </a:rPr>
                        <a:t>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000" b="0" i="0" u="none" strike="noStrike" dirty="0">
                          <a:solidFill>
                            <a:srgbClr val="000000"/>
                          </a:solidFill>
                          <a:latin typeface="Open Sans"/>
                        </a:rPr>
                        <a:t>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000" b="0" i="0" u="none" strike="noStrike" dirty="0">
                          <a:solidFill>
                            <a:srgbClr val="000000"/>
                          </a:solidFill>
                          <a:latin typeface="Open Sans"/>
                        </a:rPr>
                        <a:t>2%</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tc>
                  <a:txBody>
                    <a:bodyPr/>
                    <a:lstStyle/>
                    <a:p>
                      <a:pPr marL="0" lvl="0" indent="0" algn="ctr">
                        <a:buNone/>
                      </a:pPr>
                      <a:r>
                        <a:rPr sz="1000" b="1" i="0" u="none" strike="noStrike" dirty="0">
                          <a:solidFill>
                            <a:srgbClr val="000000"/>
                          </a:solidFill>
                          <a:latin typeface="Open Sans"/>
                        </a:rPr>
                        <a:t>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1"/>
                  </a:ext>
                </a:extLst>
              </a:tr>
              <a:tr h="210456">
                <a:tc>
                  <a:txBody>
                    <a:bodyPr/>
                    <a:lstStyle/>
                    <a:p>
                      <a:pPr marL="0" lvl="0" indent="0" algn="ctr">
                        <a:buNone/>
                      </a:pPr>
                      <a:r>
                        <a:rPr sz="1000" b="1" i="0" u="none" strike="noStrike" dirty="0">
                          <a:solidFill>
                            <a:srgbClr val="000000"/>
                          </a:solidFill>
                          <a:latin typeface="Open Sans"/>
                        </a:rPr>
                        <a:t>Περιορισμένη ζήτηση</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FF"/>
                          </a:solidFill>
                          <a:latin typeface="Open Sans"/>
                        </a:rPr>
                        <a:t>21%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1" i="0" u="none" strike="noStrike" dirty="0">
                          <a:solidFill>
                            <a:srgbClr val="000000"/>
                          </a:solidFill>
                          <a:latin typeface="Open Sans"/>
                        </a:rPr>
                        <a:t>15%</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2"/>
                  </a:ext>
                </a:extLst>
              </a:tr>
              <a:tr h="210456">
                <a:tc>
                  <a:txBody>
                    <a:bodyPr/>
                    <a:lstStyle/>
                    <a:p>
                      <a:pPr marL="0" lvl="0" indent="0" algn="ctr">
                        <a:buNone/>
                      </a:pPr>
                      <a:r>
                        <a:rPr sz="1000" b="1" i="0" u="none" strike="noStrike" dirty="0">
                          <a:solidFill>
                            <a:srgbClr val="000000"/>
                          </a:solidFill>
                          <a:latin typeface="Open Sans"/>
                        </a:rPr>
                        <a:t>Υψηλό κόστος πρώτων υλών/προϊόντων</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24%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FF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FF"/>
                          </a:solidFill>
                          <a:latin typeface="Open Sans"/>
                        </a:rPr>
                        <a:t>31%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FF"/>
                          </a:solidFill>
                          <a:latin typeface="Open Sans"/>
                        </a:rPr>
                        <a:t>28%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1" i="0" u="none" strike="noStrike" dirty="0">
                          <a:solidFill>
                            <a:srgbClr val="000000"/>
                          </a:solidFill>
                          <a:latin typeface="Open Sans"/>
                        </a:rPr>
                        <a:t>22%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3"/>
                  </a:ext>
                </a:extLst>
              </a:tr>
              <a:tr h="210456">
                <a:tc>
                  <a:txBody>
                    <a:bodyPr/>
                    <a:lstStyle/>
                    <a:p>
                      <a:pPr marL="0" lvl="0" indent="0" algn="ctr">
                        <a:buNone/>
                      </a:pPr>
                      <a:r>
                        <a:rPr sz="1000" b="1" i="0" u="none" strike="noStrike" dirty="0">
                          <a:solidFill>
                            <a:srgbClr val="000000"/>
                          </a:solidFill>
                          <a:latin typeface="Open Sans"/>
                        </a:rPr>
                        <a:t>Υψηλό κόστος ενέργειας/καυσίμων</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28%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FF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20%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FF"/>
                          </a:solidFill>
                          <a:latin typeface="Open Sans"/>
                        </a:rPr>
                        <a:t>37%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1" i="0" u="none" strike="noStrike" dirty="0">
                          <a:solidFill>
                            <a:srgbClr val="000000"/>
                          </a:solidFill>
                          <a:latin typeface="Open Sans"/>
                        </a:rPr>
                        <a:t>27%</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4"/>
                  </a:ext>
                </a:extLst>
              </a:tr>
              <a:tr h="210456">
                <a:tc>
                  <a:txBody>
                    <a:bodyPr/>
                    <a:lstStyle/>
                    <a:p>
                      <a:pPr marL="0" lvl="0" indent="0" algn="ctr">
                        <a:buNone/>
                      </a:pPr>
                      <a:r>
                        <a:rPr sz="1000" b="1" i="0" u="none" strike="noStrike" dirty="0">
                          <a:solidFill>
                            <a:srgbClr val="000000"/>
                          </a:solidFill>
                          <a:latin typeface="Open Sans"/>
                        </a:rPr>
                        <a:t>Υψηλό κόστος φορολογίας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40%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FF"/>
                          </a:solidFill>
                          <a:latin typeface="Open Sans"/>
                        </a:rPr>
                        <a:t>49%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39%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36%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1" i="0" u="none" strike="noStrike" dirty="0">
                          <a:solidFill>
                            <a:srgbClr val="000000"/>
                          </a:solidFill>
                          <a:latin typeface="Open Sans"/>
                        </a:rPr>
                        <a:t>41%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5"/>
                  </a:ext>
                </a:extLst>
              </a:tr>
              <a:tr h="210456">
                <a:tc>
                  <a:txBody>
                    <a:bodyPr/>
                    <a:lstStyle/>
                    <a:p>
                      <a:pPr marL="0" lvl="0" indent="0" algn="ctr">
                        <a:buNone/>
                      </a:pPr>
                      <a:r>
                        <a:rPr sz="1000" b="1" i="0" u="none" strike="noStrike" dirty="0">
                          <a:solidFill>
                            <a:srgbClr val="000000"/>
                          </a:solidFill>
                          <a:latin typeface="Open Sans"/>
                        </a:rPr>
                        <a:t>Υψηλό μισθολογικό κόστος</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1" i="0" u="none" strike="noStrike" dirty="0">
                          <a:solidFill>
                            <a:srgbClr val="000000"/>
                          </a:solidFill>
                          <a:latin typeface="Open Sans"/>
                        </a:rPr>
                        <a:t>9%</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6"/>
                  </a:ext>
                </a:extLst>
              </a:tr>
              <a:tr h="210456">
                <a:tc>
                  <a:txBody>
                    <a:bodyPr/>
                    <a:lstStyle/>
                    <a:p>
                      <a:pPr marL="0" lvl="0" indent="0" algn="ctr">
                        <a:buNone/>
                      </a:pPr>
                      <a:r>
                        <a:rPr sz="1000" b="1" i="0" u="none" strike="noStrike" dirty="0">
                          <a:solidFill>
                            <a:srgbClr val="000000"/>
                          </a:solidFill>
                          <a:latin typeface="Open Sans"/>
                        </a:rPr>
                        <a:t>Υψηλό μη μισθολογικό κόστος (ασφαλιστικές εισφορές)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9%</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14%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1"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7"/>
                  </a:ext>
                </a:extLst>
              </a:tr>
              <a:tr h="210456">
                <a:tc>
                  <a:txBody>
                    <a:bodyPr/>
                    <a:lstStyle/>
                    <a:p>
                      <a:pPr marL="0" lvl="0" indent="0" algn="ctr">
                        <a:buNone/>
                      </a:pPr>
                      <a:r>
                        <a:rPr sz="1000" b="1" i="0" u="none" strike="noStrike" dirty="0">
                          <a:solidFill>
                            <a:srgbClr val="000000"/>
                          </a:solidFill>
                          <a:latin typeface="Open Sans"/>
                        </a:rPr>
                        <a:t>Σημαντικές επισφάλειες πελατών</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8%</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7%</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FF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5%</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1" i="0" u="none" strike="noStrike" dirty="0">
                          <a:solidFill>
                            <a:srgbClr val="000000"/>
                          </a:solidFill>
                          <a:latin typeface="Open Sans"/>
                        </a:rPr>
                        <a:t>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08"/>
                  </a:ext>
                </a:extLst>
              </a:tr>
              <a:tr h="373574">
                <a:tc>
                  <a:txBody>
                    <a:bodyPr/>
                    <a:lstStyle/>
                    <a:p>
                      <a:pPr marL="0" lvl="0" indent="0" algn="ctr">
                        <a:buNone/>
                      </a:pPr>
                      <a:r>
                        <a:rPr sz="1000" b="1" i="0" u="none" strike="noStrike" dirty="0">
                          <a:solidFill>
                            <a:srgbClr val="000000"/>
                          </a:solidFill>
                          <a:latin typeface="Open Sans"/>
                        </a:rPr>
                        <a:t>Ληξιπρόθεσμες φορολογικές/ασφαλιστικές υποχρεώσεις</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FF"/>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1" i="0" u="none" strike="noStrike" dirty="0">
                          <a:solidFill>
                            <a:srgbClr val="000000"/>
                          </a:solidFill>
                          <a:latin typeface="Open Sans"/>
                        </a:rPr>
                        <a:t>3%</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210456">
                <a:tc>
                  <a:txBody>
                    <a:bodyPr/>
                    <a:lstStyle/>
                    <a:p>
                      <a:pPr marL="0" lvl="0" indent="0" algn="ctr">
                        <a:buNone/>
                      </a:pPr>
                      <a:r>
                        <a:rPr sz="1000" b="1" i="0" u="none" strike="noStrike" dirty="0">
                          <a:solidFill>
                            <a:srgbClr val="000000"/>
                          </a:solidFill>
                          <a:latin typeface="Open Sans"/>
                        </a:rPr>
                        <a:t>Γραφειοκρατία/Διαδικασίες συναλλαγής με το δημόσιο</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FF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FF"/>
                          </a:solidFill>
                          <a:latin typeface="Open Sans"/>
                        </a:rPr>
                        <a:t>26%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FF"/>
                          </a:solidFill>
                          <a:latin typeface="Open Sans"/>
                        </a:rPr>
                        <a:t>24%</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FF0000"/>
                          </a:solidFill>
                          <a:latin typeface="Open Sans"/>
                        </a:rPr>
                        <a:t>9%</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1" i="0" u="none" strike="noStrike" dirty="0">
                          <a:solidFill>
                            <a:srgbClr val="000000"/>
                          </a:solidFill>
                          <a:latin typeface="Open Sans"/>
                        </a:rPr>
                        <a:t>16%</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0"/>
                  </a:ext>
                </a:extLst>
              </a:tr>
              <a:tr h="210456">
                <a:tc>
                  <a:txBody>
                    <a:bodyPr/>
                    <a:lstStyle/>
                    <a:p>
                      <a:pPr marL="0" lvl="0" indent="0" algn="ctr">
                        <a:buNone/>
                      </a:pPr>
                      <a:r>
                        <a:rPr sz="1000" b="1" i="0" u="none" strike="noStrike" dirty="0">
                          <a:solidFill>
                            <a:srgbClr val="000000"/>
                          </a:solidFill>
                          <a:latin typeface="Open Sans"/>
                        </a:rPr>
                        <a:t>Αδυναμία πρόσβασης στον τραπεζικό δανεισμό</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FF"/>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FF0000"/>
                          </a:solidFill>
                          <a:latin typeface="Open Sans"/>
                        </a:rPr>
                        <a:t>2%</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1" i="0" u="none" strike="noStrike" dirty="0">
                          <a:solidFill>
                            <a:srgbClr val="000000"/>
                          </a:solidFill>
                          <a:latin typeface="Open Sans"/>
                        </a:rPr>
                        <a:t>5%</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1"/>
                  </a:ext>
                </a:extLst>
              </a:tr>
              <a:tr h="210456">
                <a:tc>
                  <a:txBody>
                    <a:bodyPr/>
                    <a:lstStyle/>
                    <a:p>
                      <a:pPr marL="0" lvl="0" indent="0" algn="ctr">
                        <a:buNone/>
                      </a:pPr>
                      <a:r>
                        <a:rPr sz="1000" b="1" i="0" u="none" strike="noStrike" dirty="0">
                          <a:solidFill>
                            <a:srgbClr val="000000"/>
                          </a:solidFill>
                          <a:latin typeface="Open Sans"/>
                        </a:rPr>
                        <a:t>Υψηλό κόστος (Επιτόκιο) δανεισμού</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FF0000"/>
                          </a:solidFill>
                          <a:latin typeface="Open Sans"/>
                        </a:rPr>
                        <a:t>6%</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13%</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1" i="0" u="none" strike="noStrike" dirty="0">
                          <a:solidFill>
                            <a:srgbClr val="000000"/>
                          </a:solidFill>
                          <a:latin typeface="Open Sans"/>
                        </a:rPr>
                        <a:t>10%</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2"/>
                  </a:ext>
                </a:extLst>
              </a:tr>
              <a:tr h="210456">
                <a:tc>
                  <a:txBody>
                    <a:bodyPr/>
                    <a:lstStyle/>
                    <a:p>
                      <a:pPr marL="0" lvl="0" indent="0" algn="ctr">
                        <a:buNone/>
                      </a:pPr>
                      <a:r>
                        <a:rPr sz="1000" b="1" i="0" u="none" strike="noStrike" dirty="0">
                          <a:solidFill>
                            <a:srgbClr val="000000"/>
                          </a:solidFill>
                          <a:latin typeface="Open Sans"/>
                        </a:rPr>
                        <a:t>Ρευστότητα</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FF"/>
                          </a:solidFill>
                          <a:latin typeface="Open Sans"/>
                        </a:rPr>
                        <a:t>16%</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10%</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1" i="0" u="none" strike="noStrike" dirty="0">
                          <a:solidFill>
                            <a:srgbClr val="000000"/>
                          </a:solidFill>
                          <a:latin typeface="Open Sans"/>
                        </a:rPr>
                        <a:t>12%</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3"/>
                  </a:ext>
                </a:extLst>
              </a:tr>
              <a:tr h="210456">
                <a:tc>
                  <a:txBody>
                    <a:bodyPr/>
                    <a:lstStyle/>
                    <a:p>
                      <a:pPr marL="0" lvl="0" indent="0" algn="ctr">
                        <a:buNone/>
                      </a:pPr>
                      <a:r>
                        <a:rPr sz="1000" b="1" i="0" u="none" strike="noStrike" dirty="0">
                          <a:solidFill>
                            <a:srgbClr val="000000"/>
                          </a:solidFill>
                          <a:latin typeface="Open Sans"/>
                        </a:rPr>
                        <a:t>ΔΓ/ΔΑ</a:t>
                      </a:r>
                    </a:p>
                  </a:txBody>
                  <a:tcPr marL="508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2%</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0" i="0" u="none" strike="noStrike" dirty="0">
                          <a:solidFill>
                            <a:srgbClr val="000000"/>
                          </a:solidFill>
                          <a:latin typeface="Open Sans"/>
                        </a:rPr>
                        <a:t>0%</a:t>
                      </a:r>
                    </a:p>
                  </a:txBody>
                  <a:tcPr marL="12700" marR="12700" marT="27609" marB="27609" anchor="ctr">
                    <a:lnL>
                      <a:noFill/>
                    </a:lnL>
                    <a:lnR>
                      <a:noFill/>
                    </a:lnR>
                    <a:lnT>
                      <a:noFill/>
                    </a:lnT>
                    <a:lnB>
                      <a:noFill/>
                    </a:lnB>
                    <a:solidFill>
                      <a:srgbClr val="E8EBF6"/>
                    </a:solidFill>
                  </a:tcPr>
                </a:tc>
                <a:tc>
                  <a:txBody>
                    <a:bodyPr/>
                    <a:lstStyle/>
                    <a:p>
                      <a:pPr marL="0" lvl="0" indent="0" algn="ctr">
                        <a:buNone/>
                      </a:pPr>
                      <a:r>
                        <a:rPr sz="1000" b="1" i="0" u="none" strike="noStrike" dirty="0">
                          <a:solidFill>
                            <a:srgbClr val="000000"/>
                          </a:solidFill>
                          <a:latin typeface="Open Sans"/>
                        </a:rPr>
                        <a:t>1%</a:t>
                      </a:r>
                    </a:p>
                  </a:txBody>
                  <a:tcPr marL="12700" marR="12700" marT="27609" marB="27609" anchor="ctr">
                    <a:lnL>
                      <a:noFill/>
                    </a:lnL>
                    <a:lnR>
                      <a:noFill/>
                    </a:lnR>
                    <a:lnT>
                      <a:noFill/>
                    </a:lnT>
                    <a:lnB>
                      <a:noFill/>
                    </a:lnB>
                    <a:solidFill>
                      <a:srgbClr val="E8EBF6"/>
                    </a:solidFill>
                  </a:tcPr>
                </a:tc>
                <a:extLst>
                  <a:ext uri="{0D108BD9-81ED-4DB2-BD59-A6C34878D82A}">
                    <a16:rowId xmlns:a16="http://schemas.microsoft.com/office/drawing/2014/main" xmlns="" val="10014"/>
                  </a:ext>
                </a:extLst>
              </a:tr>
              <a:tr h="210456">
                <a:tc>
                  <a:txBody>
                    <a:bodyPr/>
                    <a:lstStyle/>
                    <a:p>
                      <a:pPr marL="0" lvl="0" indent="0" algn="ctr">
                        <a:buNone/>
                      </a:pPr>
                      <a:r>
                        <a:rPr sz="1000" b="1" i="0" u="none" strike="noStrike" dirty="0">
                          <a:solidFill>
                            <a:srgbClr val="000000"/>
                          </a:solidFill>
                          <a:latin typeface="Open Sans"/>
                        </a:rPr>
                        <a:t>Άλλο (διευκρινίστε)</a:t>
                      </a:r>
                    </a:p>
                  </a:txBody>
                  <a:tcPr marL="508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4%</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FF0000"/>
                          </a:solidFill>
                          <a:latin typeface="Open Sans"/>
                        </a:rPr>
                        <a:t>3%</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FF"/>
                          </a:solidFill>
                          <a:latin typeface="Open Sans"/>
                        </a:rPr>
                        <a:t>11%</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0" i="0" u="none" strike="noStrike" dirty="0">
                          <a:solidFill>
                            <a:srgbClr val="000000"/>
                          </a:solidFill>
                          <a:latin typeface="Open Sans"/>
                        </a:rPr>
                        <a:t>8%</a:t>
                      </a:r>
                    </a:p>
                  </a:txBody>
                  <a:tcPr marL="12700" marR="12700" marT="27609" marB="27609" anchor="ctr">
                    <a:lnL>
                      <a:noFill/>
                    </a:lnL>
                    <a:lnR>
                      <a:noFill/>
                    </a:lnR>
                    <a:lnT>
                      <a:noFill/>
                    </a:lnT>
                    <a:lnB>
                      <a:noFill/>
                    </a:lnB>
                    <a:solidFill>
                      <a:srgbClr val="FFFFFF"/>
                    </a:solidFill>
                  </a:tcPr>
                </a:tc>
                <a:tc>
                  <a:txBody>
                    <a:bodyPr/>
                    <a:lstStyle/>
                    <a:p>
                      <a:pPr marL="0" lvl="0" indent="0" algn="ctr">
                        <a:buNone/>
                      </a:pPr>
                      <a:r>
                        <a:rPr sz="1000" b="1" i="0" u="none" strike="noStrike" dirty="0">
                          <a:solidFill>
                            <a:srgbClr val="000000"/>
                          </a:solidFill>
                          <a:latin typeface="Open Sans"/>
                        </a:rPr>
                        <a:t>6%</a:t>
                      </a:r>
                    </a:p>
                  </a:txBody>
                  <a:tcPr marL="12700" marR="12700" marT="27609" marB="27609" anchor="ctr">
                    <a:lnL>
                      <a:noFill/>
                    </a:lnL>
                    <a:lnR>
                      <a:noFill/>
                    </a:lnR>
                    <a:lnT>
                      <a:noFill/>
                    </a:lnT>
                    <a:lnB>
                      <a:noFill/>
                    </a:lnB>
                    <a:solidFill>
                      <a:srgbClr val="FFFFFF"/>
                    </a:solidFill>
                  </a:tcPr>
                </a:tc>
                <a:extLst>
                  <a:ext uri="{0D108BD9-81ED-4DB2-BD59-A6C34878D82A}">
                    <a16:rowId xmlns:a16="http://schemas.microsoft.com/office/drawing/2014/main" xmlns="" val="10015"/>
                  </a:ext>
                </a:extLst>
              </a:tr>
            </a:tbl>
          </a:graphicData>
        </a:graphic>
      </p:graphicFrame>
      <p:sp>
        <p:nvSpPr>
          <p:cNvPr id="19" name="18 - Ορθογώνιο"/>
          <p:cNvSpPr/>
          <p:nvPr/>
        </p:nvSpPr>
        <p:spPr>
          <a:xfrm>
            <a:off x="5004048" y="2852936"/>
            <a:ext cx="43204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Ορθογώνιο"/>
          <p:cNvSpPr/>
          <p:nvPr/>
        </p:nvSpPr>
        <p:spPr>
          <a:xfrm>
            <a:off x="5004048" y="5373216"/>
            <a:ext cx="43204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Ορθογώνιο"/>
          <p:cNvSpPr/>
          <p:nvPr/>
        </p:nvSpPr>
        <p:spPr>
          <a:xfrm>
            <a:off x="5796136" y="3501008"/>
            <a:ext cx="43204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Ορθογώνιο"/>
          <p:cNvSpPr/>
          <p:nvPr/>
        </p:nvSpPr>
        <p:spPr>
          <a:xfrm>
            <a:off x="5796136" y="4725144"/>
            <a:ext cx="43204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Ορθογώνιο"/>
          <p:cNvSpPr/>
          <p:nvPr/>
        </p:nvSpPr>
        <p:spPr>
          <a:xfrm>
            <a:off x="6660232" y="4725144"/>
            <a:ext cx="43204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Ορθογώνιο"/>
          <p:cNvSpPr/>
          <p:nvPr/>
        </p:nvSpPr>
        <p:spPr>
          <a:xfrm>
            <a:off x="6660232" y="3068960"/>
            <a:ext cx="43204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Ορθογώνιο"/>
          <p:cNvSpPr/>
          <p:nvPr/>
        </p:nvSpPr>
        <p:spPr>
          <a:xfrm>
            <a:off x="7452320" y="3068960"/>
            <a:ext cx="432048"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14" name="TextBox 4"/>
          <p:cNvSpPr txBox="1"/>
          <p:nvPr/>
        </p:nvSpPr>
        <p:spPr>
          <a:xfrm>
            <a:off x="827584" y="1106160"/>
            <a:ext cx="7664858" cy="738664"/>
          </a:xfrm>
          <a:prstGeom prst="rect">
            <a:avLst/>
          </a:prstGeom>
          <a:noFill/>
        </p:spPr>
        <p:txBody>
          <a:bodyPr wrap="square" rtlCol="0">
            <a:spAutoFit/>
          </a:bodyPr>
          <a:lstStyle/>
          <a:p>
            <a:pPr algn="ctr"/>
            <a:r>
              <a:rPr lang="el-GR" sz="1400" b="1" dirty="0">
                <a:latin typeface="+mn-lt"/>
              </a:rPr>
              <a:t>«Ο Πρωθυπουργός στην πρόσφατη ομιλία του στη ΔΕΘ εξήγγειλε μέτρα για την στήριξη των επιχειρήσεων. Θα σας διαβάσω αναλυτικά και θα ήθελα να μου πείτε πόσο σημαντικά τα θεωρείτε σε μια κλίμακα από το 1-Καθόλου μέχρι και το </a:t>
            </a:r>
            <a:r>
              <a:rPr lang="el-GR" sz="1400" b="1" dirty="0" smtClean="0">
                <a:latin typeface="+mn-lt"/>
              </a:rPr>
              <a:t>5-Πολύ;»</a:t>
            </a:r>
            <a:endParaRPr lang="el-GR" sz="1400" b="1" dirty="0">
              <a:latin typeface="+mn-lt"/>
            </a:endParaRPr>
          </a:p>
        </p:txBody>
      </p:sp>
      <p:sp>
        <p:nvSpPr>
          <p:cNvPr id="15"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ΕΠΙΧΕΙΡΗΣΕΩΝ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26" name="31 - Γράφημα"/>
          <p:cNvGraphicFramePr>
            <a:graphicFrameLocks/>
          </p:cNvGraphicFramePr>
          <p:nvPr>
            <p:extLst>
              <p:ext uri="{D42A27DB-BD31-4B8C-83A1-F6EECF244321}">
                <p14:modId xmlns:p14="http://schemas.microsoft.com/office/powerpoint/2010/main" xmlns="" val="4080271924"/>
              </p:ext>
            </p:extLst>
          </p:nvPr>
        </p:nvGraphicFramePr>
        <p:xfrm>
          <a:off x="179512" y="1916832"/>
          <a:ext cx="8856983"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852869"/>
            <a:ext cx="4351360" cy="433387"/>
          </a:xfrm>
        </p:spPr>
        <p:txBody>
          <a:bodyPr/>
          <a:lstStyle/>
          <a:p>
            <a:pPr>
              <a:lnSpc>
                <a:spcPct val="90000"/>
              </a:lnSpc>
            </a:pPr>
            <a:r>
              <a:rPr lang="el-GR" sz="2300" dirty="0" smtClean="0"/>
              <a:t>Μετρό &amp; </a:t>
            </a:r>
            <a:r>
              <a:rPr lang="en-US" sz="2300" dirty="0" err="1" smtClean="0"/>
              <a:t>FlyOver</a:t>
            </a:r>
            <a:endParaRPr lang="uk-UA" sz="2300" dirty="0"/>
          </a:p>
        </p:txBody>
      </p:sp>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TextBox 1"/>
          <p:cNvSpPr txBox="1"/>
          <p:nvPr/>
        </p:nvSpPr>
        <p:spPr>
          <a:xfrm>
            <a:off x="1691680" y="1196752"/>
            <a:ext cx="6840760" cy="523220"/>
          </a:xfrm>
          <a:prstGeom prst="rect">
            <a:avLst/>
          </a:prstGeom>
          <a:noFill/>
        </p:spPr>
        <p:txBody>
          <a:bodyPr wrap="square" rtlCol="0">
            <a:spAutoFit/>
          </a:bodyPr>
          <a:lstStyle/>
          <a:p>
            <a:pPr algn="ctr"/>
            <a:r>
              <a:rPr lang="el-GR" sz="1400" b="1" dirty="0">
                <a:latin typeface="+mn-lt"/>
              </a:rPr>
              <a:t>«Ενόψει της λειτουργίας του Μετρό Θεσσαλονίκης, τι από τα παρακάτω θα λέγατε ότι ισχύει για εσάς προσωπικά </a:t>
            </a:r>
            <a:r>
              <a:rPr lang="el-GR" sz="1400" b="1" dirty="0" smtClean="0">
                <a:latin typeface="+mn-lt"/>
              </a:rPr>
              <a:t>;»</a:t>
            </a:r>
            <a:endParaRPr lang="el-GR" sz="1400" b="1" dirty="0">
              <a:latin typeface="+mn-lt"/>
            </a:endParaRPr>
          </a:p>
        </p:txBody>
      </p:sp>
      <p:sp>
        <p:nvSpPr>
          <p:cNvPr id="8"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ΚΑΤΑΝΑΛΩΤΩΝ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0" name="Γράφημα 3"/>
          <p:cNvGraphicFramePr>
            <a:graphicFrameLocks/>
          </p:cNvGraphicFramePr>
          <p:nvPr>
            <p:extLst>
              <p:ext uri="{D42A27DB-BD31-4B8C-83A1-F6EECF244321}">
                <p14:modId xmlns:p14="http://schemas.microsoft.com/office/powerpoint/2010/main" xmlns="" val="93211531"/>
              </p:ext>
            </p:extLst>
          </p:nvPr>
        </p:nvGraphicFramePr>
        <p:xfrm>
          <a:off x="1259632" y="1719972"/>
          <a:ext cx="7416824" cy="4157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Καταναλωτών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989361963"/>
              </p:ext>
            </p:extLst>
          </p:nvPr>
        </p:nvGraphicFramePr>
        <p:xfrm>
          <a:off x="196850" y="1954213"/>
          <a:ext cx="8856663" cy="4095750"/>
        </p:xfrm>
        <a:graphic>
          <a:graphicData uri="http://schemas.openxmlformats.org/presentationml/2006/ole">
            <p:oleObj spid="_x0000_s196635" name="Φύλλο εργασίας" r:id="rId5" imgW="9515402" imgH="4486227" progId="Excel.Sheet.12">
              <p:link updateAutomatic="1"/>
            </p:oleObj>
          </a:graphicData>
        </a:graphic>
      </p:graphicFrame>
    </p:spTree>
    <p:extLst>
      <p:ext uri="{BB962C8B-B14F-4D97-AF65-F5344CB8AC3E}">
        <p14:creationId xmlns:p14="http://schemas.microsoft.com/office/powerpoint/2010/main" xmlns="" val="2386519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11" name="TextBox 4"/>
          <p:cNvSpPr txBox="1"/>
          <p:nvPr/>
        </p:nvSpPr>
        <p:spPr>
          <a:xfrm>
            <a:off x="1651682" y="1106160"/>
            <a:ext cx="6840760" cy="738664"/>
          </a:xfrm>
          <a:prstGeom prst="rect">
            <a:avLst/>
          </a:prstGeom>
          <a:noFill/>
        </p:spPr>
        <p:txBody>
          <a:bodyPr wrap="square" rtlCol="0">
            <a:spAutoFit/>
          </a:bodyPr>
          <a:lstStyle/>
          <a:p>
            <a:pPr algn="ctr"/>
            <a:r>
              <a:rPr lang="el-GR" sz="1400" b="1" dirty="0">
                <a:latin typeface="+mn-lt"/>
              </a:rPr>
              <a:t>«Πιστεύετε ότι η επικείμενη λειτουργία του Μετρό Θεσσαλονίκης θα λειτουργήσει θετικά, αρνητικά ή δεν θα έχει επίπτωση στην αγορά της </a:t>
            </a:r>
            <a:r>
              <a:rPr lang="el-GR" sz="1400" b="1" dirty="0" smtClean="0">
                <a:latin typeface="+mn-lt"/>
              </a:rPr>
              <a:t>πόλης;»</a:t>
            </a:r>
            <a:br>
              <a:rPr lang="el-GR" sz="1400" b="1" dirty="0" smtClean="0">
                <a:latin typeface="+mn-lt"/>
              </a:rPr>
            </a:br>
            <a:endParaRPr lang="el-GR" sz="1400" b="1" dirty="0">
              <a:latin typeface="+mn-lt"/>
            </a:endParaRPr>
          </a:p>
        </p:txBody>
      </p:sp>
      <p:sp>
        <p:nvSpPr>
          <p:cNvPr id="12"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ΕΠΙΧΕΙΡΗΣΕΩΝ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xmlns="" val="713342151"/>
              </p:ext>
            </p:extLst>
          </p:nvPr>
        </p:nvGraphicFramePr>
        <p:xfrm>
          <a:off x="1219634" y="1815128"/>
          <a:ext cx="7704856"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14" name="TextBox 1"/>
          <p:cNvSpPr txBox="1"/>
          <p:nvPr/>
        </p:nvSpPr>
        <p:spPr>
          <a:xfrm>
            <a:off x="1691680" y="1196752"/>
            <a:ext cx="6840760" cy="523220"/>
          </a:xfrm>
          <a:prstGeom prst="rect">
            <a:avLst/>
          </a:prstGeom>
          <a:noFill/>
        </p:spPr>
        <p:txBody>
          <a:bodyPr wrap="square" rtlCol="0">
            <a:spAutoFit/>
          </a:bodyPr>
          <a:lstStyle/>
          <a:p>
            <a:pPr algn="ctr"/>
            <a:r>
              <a:rPr lang="el-GR" sz="1400" b="1" dirty="0">
                <a:latin typeface="+mn-lt"/>
              </a:rPr>
              <a:t>«Εσείς προσωπικά, έχετε επηρεαστεί αρνητικά από τις εργασίες κατασκευής του </a:t>
            </a:r>
            <a:r>
              <a:rPr lang="el-GR" sz="1400" b="1" dirty="0" err="1">
                <a:latin typeface="+mn-lt"/>
              </a:rPr>
              <a:t>flyover</a:t>
            </a:r>
            <a:r>
              <a:rPr lang="el-GR" sz="1400" b="1" dirty="0">
                <a:latin typeface="+mn-lt"/>
              </a:rPr>
              <a:t>;»</a:t>
            </a:r>
          </a:p>
        </p:txBody>
      </p:sp>
      <p:sp>
        <p:nvSpPr>
          <p:cNvPr id="15"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ΚΑΤΑΝΑΛΩΤΩΝ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242690" name="Γράφημα 3"/>
          <p:cNvGraphicFramePr>
            <a:graphicFrameLocks/>
          </p:cNvGraphicFramePr>
          <p:nvPr/>
        </p:nvGraphicFramePr>
        <p:xfrm>
          <a:off x="1100138" y="1695450"/>
          <a:ext cx="8023225" cy="4637088"/>
        </p:xfrm>
        <a:graphic>
          <a:graphicData uri="http://schemas.openxmlformats.org/presentationml/2006/ole">
            <p:oleObj spid="_x0000_s242690" name="Γράφημα" r:id="rId5" imgW="8029128" imgH="4639458" progId="Excel.Sheet.8">
              <p:embed/>
            </p:oleObj>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852869"/>
            <a:ext cx="4351360" cy="433387"/>
          </a:xfrm>
        </p:spPr>
        <p:txBody>
          <a:bodyPr/>
          <a:lstStyle/>
          <a:p>
            <a:pPr>
              <a:lnSpc>
                <a:spcPct val="90000"/>
              </a:lnSpc>
            </a:pPr>
            <a:r>
              <a:rPr lang="el-GR" sz="2300" dirty="0" smtClean="0"/>
              <a:t>88</a:t>
            </a:r>
            <a:r>
              <a:rPr lang="el-GR" sz="2300" baseline="30000" dirty="0" smtClean="0"/>
              <a:t>η</a:t>
            </a:r>
            <a:r>
              <a:rPr lang="el-GR" sz="2300" dirty="0" smtClean="0"/>
              <a:t> ΔΕΘ</a:t>
            </a:r>
            <a:endParaRPr lang="uk-UA" sz="2300" dirty="0"/>
          </a:p>
        </p:txBody>
      </p:sp>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11" name="TextBox 1"/>
          <p:cNvSpPr txBox="1"/>
          <p:nvPr/>
        </p:nvSpPr>
        <p:spPr>
          <a:xfrm>
            <a:off x="1691680" y="1196752"/>
            <a:ext cx="6840760" cy="307777"/>
          </a:xfrm>
          <a:prstGeom prst="rect">
            <a:avLst/>
          </a:prstGeom>
          <a:noFill/>
        </p:spPr>
        <p:txBody>
          <a:bodyPr wrap="square" rtlCol="0">
            <a:spAutoFit/>
          </a:bodyPr>
          <a:lstStyle/>
          <a:p>
            <a:pPr algn="ctr"/>
            <a:r>
              <a:rPr lang="el-GR" sz="1400" b="1" dirty="0">
                <a:latin typeface="+mn-lt"/>
              </a:rPr>
              <a:t>«Εσείς προσωπικά, επισκεφθήκατε φέτος την 88η Διεθνή Έκθεση Θεσσαλονίκης</a:t>
            </a:r>
            <a:r>
              <a:rPr lang="el-GR" sz="1400" b="1" dirty="0" smtClean="0">
                <a:latin typeface="+mn-lt"/>
              </a:rPr>
              <a:t>;»</a:t>
            </a:r>
            <a:endParaRPr lang="el-GR" sz="1400" b="1" dirty="0">
              <a:latin typeface="+mn-lt"/>
            </a:endParaRPr>
          </a:p>
        </p:txBody>
      </p:sp>
      <p:sp>
        <p:nvSpPr>
          <p:cNvPr id="12"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ΚΑΤΑΝΑΛΩΤΩΝ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3" name="Γράφημα 3"/>
          <p:cNvGraphicFramePr>
            <a:graphicFrameLocks/>
          </p:cNvGraphicFramePr>
          <p:nvPr>
            <p:extLst>
              <p:ext uri="{D42A27DB-BD31-4B8C-83A1-F6EECF244321}">
                <p14:modId xmlns:p14="http://schemas.microsoft.com/office/powerpoint/2010/main" xmlns="" val="3079593493"/>
              </p:ext>
            </p:extLst>
          </p:nvPr>
        </p:nvGraphicFramePr>
        <p:xfrm>
          <a:off x="1331640" y="1700808"/>
          <a:ext cx="7416824" cy="4536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TextBox 1"/>
          <p:cNvSpPr txBox="1"/>
          <p:nvPr/>
        </p:nvSpPr>
        <p:spPr>
          <a:xfrm>
            <a:off x="1547664" y="1171178"/>
            <a:ext cx="6840760" cy="523220"/>
          </a:xfrm>
          <a:prstGeom prst="rect">
            <a:avLst/>
          </a:prstGeom>
          <a:noFill/>
        </p:spPr>
        <p:txBody>
          <a:bodyPr wrap="square" rtlCol="0">
            <a:spAutoFit/>
          </a:bodyPr>
          <a:lstStyle/>
          <a:p>
            <a:pPr algn="ctr"/>
            <a:r>
              <a:rPr lang="el-GR" sz="1400" b="1" dirty="0">
                <a:latin typeface="+mn-lt"/>
              </a:rPr>
              <a:t>«Τι από τα παρακάτω επισκεφθήκατε στη φετινή 88η </a:t>
            </a:r>
            <a:r>
              <a:rPr lang="el-GR" sz="1400" b="1" dirty="0" smtClean="0">
                <a:latin typeface="+mn-lt"/>
              </a:rPr>
              <a:t>ΔΕΘ;»</a:t>
            </a:r>
            <a:br>
              <a:rPr lang="el-GR" sz="1400" b="1" dirty="0" smtClean="0">
                <a:latin typeface="+mn-lt"/>
              </a:rPr>
            </a:br>
            <a:r>
              <a:rPr lang="el-GR" sz="1400" b="1" dirty="0">
                <a:latin typeface="+mn-lt"/>
              </a:rPr>
              <a:t> (Όσοι απάντησαν «Ναι»  στην προηγούμενη </a:t>
            </a:r>
            <a:r>
              <a:rPr lang="el-GR" sz="1400" b="1" dirty="0" smtClean="0">
                <a:latin typeface="+mn-lt"/>
              </a:rPr>
              <a:t>ερώτηση – Ν=125)</a:t>
            </a:r>
            <a:endParaRPr lang="el-GR" sz="1400" b="1" dirty="0">
              <a:latin typeface="+mn-lt"/>
            </a:endParaRPr>
          </a:p>
        </p:txBody>
      </p:sp>
      <p:sp>
        <p:nvSpPr>
          <p:cNvPr id="8"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ΚΑΤΑΝΑΛΩΤΩΝ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0" name="Γράφημα 3"/>
          <p:cNvGraphicFramePr>
            <a:graphicFrameLocks/>
          </p:cNvGraphicFramePr>
          <p:nvPr>
            <p:extLst>
              <p:ext uri="{D42A27DB-BD31-4B8C-83A1-F6EECF244321}">
                <p14:modId xmlns:p14="http://schemas.microsoft.com/office/powerpoint/2010/main" xmlns="" val="3732744157"/>
              </p:ext>
            </p:extLst>
          </p:nvPr>
        </p:nvGraphicFramePr>
        <p:xfrm>
          <a:off x="1259632" y="1844824"/>
          <a:ext cx="7632848" cy="4032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11" name="TextBox 1"/>
          <p:cNvSpPr txBox="1"/>
          <p:nvPr/>
        </p:nvSpPr>
        <p:spPr>
          <a:xfrm>
            <a:off x="1691680" y="1196752"/>
            <a:ext cx="6840760" cy="523220"/>
          </a:xfrm>
          <a:prstGeom prst="rect">
            <a:avLst/>
          </a:prstGeom>
          <a:noFill/>
        </p:spPr>
        <p:txBody>
          <a:bodyPr wrap="square" rtlCol="0">
            <a:spAutoFit/>
          </a:bodyPr>
          <a:lstStyle/>
          <a:p>
            <a:pPr algn="ctr"/>
            <a:r>
              <a:rPr lang="el-GR" sz="1400" b="1" dirty="0">
                <a:latin typeface="+mn-lt"/>
              </a:rPr>
              <a:t>«Πόσο σημαντική θεωρείτε τη ΔΕΘ για τη Θεσσαλονίκη σε μια κλίμακα από το 1-Καθόλου σημαντική μέχρι και το 5-Πολύ σημαντική</a:t>
            </a:r>
            <a:r>
              <a:rPr lang="el-GR" sz="1400" b="1" dirty="0" smtClean="0">
                <a:latin typeface="+mn-lt"/>
              </a:rPr>
              <a:t>;»</a:t>
            </a:r>
            <a:endParaRPr lang="el-GR" sz="1400" b="1" dirty="0">
              <a:latin typeface="+mn-lt"/>
            </a:endParaRPr>
          </a:p>
        </p:txBody>
      </p:sp>
      <p:sp>
        <p:nvSpPr>
          <p:cNvPr id="12"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ΚΑΤΑΝΑΛΩΤΩΝ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3" name="Γράφημα 5"/>
          <p:cNvGraphicFramePr>
            <a:graphicFrameLocks/>
          </p:cNvGraphicFramePr>
          <p:nvPr>
            <p:extLst>
              <p:ext uri="{D42A27DB-BD31-4B8C-83A1-F6EECF244321}">
                <p14:modId xmlns:p14="http://schemas.microsoft.com/office/powerpoint/2010/main" xmlns="" val="798217090"/>
              </p:ext>
            </p:extLst>
          </p:nvPr>
        </p:nvGraphicFramePr>
        <p:xfrm>
          <a:off x="1115616" y="1916832"/>
          <a:ext cx="7776864" cy="44197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TextBox 4"/>
          <p:cNvSpPr txBox="1"/>
          <p:nvPr/>
        </p:nvSpPr>
        <p:spPr>
          <a:xfrm>
            <a:off x="1651682" y="1106160"/>
            <a:ext cx="6840760" cy="523220"/>
          </a:xfrm>
          <a:prstGeom prst="rect">
            <a:avLst/>
          </a:prstGeom>
          <a:noFill/>
        </p:spPr>
        <p:txBody>
          <a:bodyPr wrap="square" rtlCol="0">
            <a:spAutoFit/>
          </a:bodyPr>
          <a:lstStyle/>
          <a:p>
            <a:pPr algn="ctr"/>
            <a:r>
              <a:rPr lang="el-GR" sz="1400" b="1" dirty="0">
                <a:latin typeface="+mn-lt"/>
              </a:rPr>
              <a:t>«Σε γενικές γραμμές, πόσο σημαντική θεωρείτε τη ΔΕΘ για α) την Θεσσαλονίκη, β) την επιχείρησή σας;» </a:t>
            </a:r>
          </a:p>
        </p:txBody>
      </p:sp>
      <p:sp>
        <p:nvSpPr>
          <p:cNvPr id="8" name="Title 1"/>
          <p:cNvSpPr>
            <a:spLocks/>
          </p:cNvSpPr>
          <p:nvPr/>
        </p:nvSpPr>
        <p:spPr bwMode="auto">
          <a:xfrm>
            <a:off x="1000125" y="-27384"/>
            <a:ext cx="8143875" cy="1198562"/>
          </a:xfrm>
          <a:prstGeom prst="rect">
            <a:avLst/>
          </a:prstGeom>
          <a:noFill/>
          <a:ln w="9525">
            <a:noFill/>
            <a:miter lim="800000"/>
            <a:headEnd/>
            <a:tailEnd/>
          </a:ln>
        </p:spPr>
        <p:txBody>
          <a:bodyPr anchor="b"/>
          <a:lstStyle/>
          <a:p>
            <a:pPr algn="ctr">
              <a:defRPr/>
            </a:pPr>
            <a:r>
              <a:rPr lang="el-GR" sz="2400" dirty="0" smtClean="0">
                <a:solidFill>
                  <a:srgbClr val="572314"/>
                </a:solidFill>
                <a:effectLst>
                  <a:outerShdw blurRad="38100" dist="38100" dir="2700000" algn="tl">
                    <a:srgbClr val="C0C0C0"/>
                  </a:outerShdw>
                </a:effectLst>
                <a:latin typeface="Corbel" pitchFamily="34" charset="0"/>
              </a:rPr>
              <a:t>ΒΑΡΟΜΕΤΡΟ ΕΒΕΘ – </a:t>
            </a:r>
            <a:r>
              <a:rPr lang="el-GR" sz="2400" dirty="0">
                <a:solidFill>
                  <a:srgbClr val="572314"/>
                </a:solidFill>
                <a:effectLst>
                  <a:outerShdw blurRad="38100" dist="38100" dir="2700000" algn="tl">
                    <a:srgbClr val="C0C0C0"/>
                  </a:outerShdw>
                </a:effectLst>
                <a:latin typeface="Corbel" pitchFamily="34" charset="0"/>
              </a:rPr>
              <a:t>Σεπτέμβριος </a:t>
            </a:r>
            <a:r>
              <a:rPr lang="el-GR" sz="2400" dirty="0" smtClean="0">
                <a:solidFill>
                  <a:srgbClr val="572314"/>
                </a:solidFill>
                <a:effectLst>
                  <a:outerShdw blurRad="38100" dist="38100" dir="2700000" algn="tl">
                    <a:srgbClr val="C0C0C0"/>
                  </a:outerShdw>
                </a:effectLst>
                <a:latin typeface="Corbel" pitchFamily="34" charset="0"/>
              </a:rPr>
              <a:t>2024</a:t>
            </a:r>
          </a:p>
          <a:p>
            <a:pPr algn="ctr">
              <a:defRPr/>
            </a:pPr>
            <a:r>
              <a:rPr lang="en-US" sz="2900" dirty="0" smtClean="0">
                <a:solidFill>
                  <a:srgbClr val="572314"/>
                </a:solidFill>
                <a:effectLst>
                  <a:outerShdw blurRad="38100" dist="38100" dir="2700000" algn="tl">
                    <a:srgbClr val="C0C0C0"/>
                  </a:outerShdw>
                </a:effectLst>
                <a:latin typeface="Corbel" pitchFamily="34" charset="0"/>
              </a:rPr>
              <a:t>AD – HOC </a:t>
            </a:r>
            <a:r>
              <a:rPr lang="el-GR" sz="2900" dirty="0" smtClean="0">
                <a:solidFill>
                  <a:srgbClr val="572314"/>
                </a:solidFill>
                <a:effectLst>
                  <a:outerShdw blurRad="38100" dist="38100" dir="2700000" algn="tl">
                    <a:srgbClr val="C0C0C0"/>
                  </a:outerShdw>
                </a:effectLst>
                <a:latin typeface="Corbel" pitchFamily="34" charset="0"/>
              </a:rPr>
              <a:t>ΕΡΩΤΗΣΕΙΣ ΕΠΙΧΕΙΡΗΣΕΩΝ</a:t>
            </a:r>
            <a:endParaRPr lang="el-GR" sz="2900" dirty="0">
              <a:solidFill>
                <a:srgbClr val="572314"/>
              </a:solidFill>
              <a:effectLst>
                <a:outerShdw blurRad="38100" dist="38100" dir="2700000" algn="tl">
                  <a:srgbClr val="C0C0C0"/>
                </a:outerShdw>
              </a:effectLst>
              <a:latin typeface="Corbel" pitchFamily="34" charset="0"/>
            </a:endParaRPr>
          </a:p>
        </p:txBody>
      </p:sp>
      <p:graphicFrame>
        <p:nvGraphicFramePr>
          <p:cNvPr id="10" name="31 - Γράφημα"/>
          <p:cNvGraphicFramePr>
            <a:graphicFrameLocks/>
          </p:cNvGraphicFramePr>
          <p:nvPr>
            <p:extLst>
              <p:ext uri="{D42A27DB-BD31-4B8C-83A1-F6EECF244321}">
                <p14:modId xmlns:p14="http://schemas.microsoft.com/office/powerpoint/2010/main" xmlns="" val="2041185700"/>
              </p:ext>
            </p:extLst>
          </p:nvPr>
        </p:nvGraphicFramePr>
        <p:xfrm>
          <a:off x="1000125" y="1629379"/>
          <a:ext cx="8036372" cy="43919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35973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824933" cy="1109662"/>
          </a:xfrm>
          <a:noFill/>
        </p:spPr>
        <p:txBody>
          <a:bodyPr/>
          <a:lstStyle/>
          <a:p>
            <a:r>
              <a:rPr lang="el-GR" sz="3600" dirty="0" smtClean="0">
                <a:latin typeface="Tahoma" charset="0"/>
              </a:rPr>
              <a:t>Αποτίμηση 88</a:t>
            </a:r>
            <a:r>
              <a:rPr lang="el-GR" sz="3600" baseline="30000" dirty="0" smtClean="0">
                <a:latin typeface="Tahoma" charset="0"/>
              </a:rPr>
              <a:t>ης</a:t>
            </a:r>
            <a:r>
              <a:rPr lang="el-GR" sz="3600" dirty="0" smtClean="0">
                <a:latin typeface="Tahoma" charset="0"/>
              </a:rPr>
              <a:t> ΔΕΘ</a:t>
            </a:r>
            <a:br>
              <a:rPr lang="el-GR" sz="3600" dirty="0" smtClean="0">
                <a:latin typeface="Tahoma" charset="0"/>
              </a:rPr>
            </a:br>
            <a:r>
              <a:rPr lang="el-GR" sz="2400" dirty="0" smtClean="0">
                <a:latin typeface="Tahoma" charset="0"/>
              </a:rPr>
              <a:t>Καταλύματα</a:t>
            </a:r>
            <a:endParaRPr lang="uk-UA" sz="2400" dirty="0">
              <a:latin typeface="Tahoma" charset="0"/>
            </a:endParaRPr>
          </a:p>
        </p:txBody>
      </p:sp>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5680" y="692696"/>
            <a:ext cx="7416800" cy="649287"/>
          </a:xfrm>
        </p:spPr>
        <p:txBody>
          <a:bodyPr/>
          <a:lstStyle/>
          <a:p>
            <a:pPr algn="ctr"/>
            <a:r>
              <a:rPr lang="en-US" sz="1400" i="1" dirty="0" smtClean="0">
                <a:latin typeface="Tahoma" charset="0"/>
              </a:rPr>
              <a:t>“</a:t>
            </a:r>
            <a:r>
              <a:rPr lang="el-GR" sz="1400" i="1" dirty="0" smtClean="0">
                <a:latin typeface="Tahoma" charset="0"/>
              </a:rPr>
              <a:t>Σε </a:t>
            </a:r>
            <a:r>
              <a:rPr lang="el-GR" sz="1400" i="1" dirty="0">
                <a:latin typeface="Tahoma" charset="0"/>
              </a:rPr>
              <a:t>γενικές γραμμές, πώς θα χαρακτηρίζατε για την μονάδα σας την φετινή περίοδο της 88ης Διεθνούς Εκθέσεως Θεσσαλονίκης (ΔΕΘ) σε μια κλίμακα από το 1 – Καθόλου ικανοποιητική μέχρι το 5 – Πάρα πολύ ικανοποιητική</a:t>
            </a:r>
            <a:r>
              <a:rPr lang="el-GR" sz="1400" i="1" dirty="0" smtClean="0">
                <a:latin typeface="Tahoma" charset="0"/>
              </a:rPr>
              <a:t>;</a:t>
            </a:r>
            <a:r>
              <a:rPr lang="en-US" sz="1400" i="1" dirty="0" smtClean="0">
                <a:latin typeface="Tahoma" charset="0"/>
              </a:rPr>
              <a:t>”</a:t>
            </a:r>
            <a:endParaRPr lang="uk-UA" sz="1400" i="1" dirty="0">
              <a:latin typeface="Tahoma" charset="0"/>
            </a:endParaRPr>
          </a:p>
        </p:txBody>
      </p:sp>
      <p:graphicFrame>
        <p:nvGraphicFramePr>
          <p:cNvPr id="5" name="Γράφημα 4"/>
          <p:cNvGraphicFramePr>
            <a:graphicFrameLocks/>
          </p:cNvGraphicFramePr>
          <p:nvPr>
            <p:extLst>
              <p:ext uri="{D42A27DB-BD31-4B8C-83A1-F6EECF244321}">
                <p14:modId xmlns:p14="http://schemas.microsoft.com/office/powerpoint/2010/main" xmlns="" val="2616985734"/>
              </p:ext>
            </p:extLst>
          </p:nvPr>
        </p:nvGraphicFramePr>
        <p:xfrm>
          <a:off x="683568" y="1412776"/>
          <a:ext cx="8064896" cy="482453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6876256" y="188640"/>
            <a:ext cx="1600118"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ΚΑΤΑΛΥΜΑΤΑ</a:t>
            </a:r>
            <a:endParaRPr lang="el-GR" sz="1600" b="1" i="1" dirty="0">
              <a:solidFill>
                <a:schemeClr val="bg2"/>
              </a:solidFill>
              <a:latin typeface="Tahoma" charset="0"/>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03648" y="835497"/>
            <a:ext cx="7416800" cy="649287"/>
          </a:xfrm>
        </p:spPr>
        <p:txBody>
          <a:bodyPr/>
          <a:lstStyle/>
          <a:p>
            <a:pPr algn="ctr"/>
            <a:r>
              <a:rPr lang="en-US" sz="1600" i="1" dirty="0" smtClean="0">
                <a:latin typeface="Tahoma" charset="0"/>
              </a:rPr>
              <a:t>“</a:t>
            </a:r>
            <a:r>
              <a:rPr lang="el-GR" sz="1600" i="1" dirty="0">
                <a:latin typeface="Tahoma" charset="0"/>
              </a:rPr>
              <a:t>Σε σχέση με την περσινή περίοδο της ΔΕΘ, πώς θα χαρακτηρίζατε την φετινή περίοδο της ΔΕΘ για τη μονάδα σας</a:t>
            </a:r>
            <a:r>
              <a:rPr lang="el-GR" sz="1600" i="1" dirty="0" smtClean="0">
                <a:latin typeface="Tahoma" charset="0"/>
              </a:rPr>
              <a:t>;</a:t>
            </a:r>
            <a:r>
              <a:rPr lang="en-US" sz="1600" i="1" dirty="0" smtClean="0">
                <a:latin typeface="Tahoma" charset="0"/>
              </a:rPr>
              <a:t>”</a:t>
            </a:r>
            <a:endParaRPr lang="uk-UA" sz="1600" i="1" dirty="0">
              <a:latin typeface="Tahoma" charset="0"/>
            </a:endParaRPr>
          </a:p>
        </p:txBody>
      </p:sp>
      <p:graphicFrame>
        <p:nvGraphicFramePr>
          <p:cNvPr id="4" name="Γράφημα 3"/>
          <p:cNvGraphicFramePr>
            <a:graphicFrameLocks/>
          </p:cNvGraphicFramePr>
          <p:nvPr>
            <p:extLst>
              <p:ext uri="{D42A27DB-BD31-4B8C-83A1-F6EECF244321}">
                <p14:modId xmlns:p14="http://schemas.microsoft.com/office/powerpoint/2010/main" xmlns="" val="2684703933"/>
              </p:ext>
            </p:extLst>
          </p:nvPr>
        </p:nvGraphicFramePr>
        <p:xfrm>
          <a:off x="827584" y="1556792"/>
          <a:ext cx="7704856" cy="460851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6876256" y="332656"/>
            <a:ext cx="1600118"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ΚΑΤΑΛΥΜΑΤΑ</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908092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142852"/>
            <a:ext cx="3889375" cy="922351"/>
          </a:xfrm>
        </p:spPr>
        <p:txBody>
          <a:bodyPr/>
          <a:lstStyle/>
          <a:p>
            <a:pPr algn="r"/>
            <a:r>
              <a:rPr lang="el-GR" sz="3200" dirty="0" smtClean="0">
                <a:solidFill>
                  <a:schemeClr val="accent2"/>
                </a:solidFill>
                <a:latin typeface="Tahoma" charset="0"/>
              </a:rPr>
              <a:t>Έρευνα Καταναλωτών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10"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4197681969"/>
              </p:ext>
            </p:extLst>
          </p:nvPr>
        </p:nvGraphicFramePr>
        <p:xfrm>
          <a:off x="47625" y="1917700"/>
          <a:ext cx="9080500" cy="3924300"/>
        </p:xfrm>
        <a:graphic>
          <a:graphicData uri="http://schemas.openxmlformats.org/presentationml/2006/ole">
            <p:oleObj spid="_x0000_s197659" name="Φύλλο εργασίας" r:id="rId5" imgW="9410538" imgH="4067175" progId="Excel.Sheet.12">
              <p:link updateAutomatic="1"/>
            </p:oleObj>
          </a:graphicData>
        </a:graphic>
      </p:graphicFrame>
    </p:spTree>
    <p:extLst>
      <p:ext uri="{BB962C8B-B14F-4D97-AF65-F5344CB8AC3E}">
        <p14:creationId xmlns:p14="http://schemas.microsoft.com/office/powerpoint/2010/main" xmlns="" val="1872242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03648" y="907505"/>
            <a:ext cx="7416800" cy="649287"/>
          </a:xfrm>
        </p:spPr>
        <p:txBody>
          <a:bodyPr/>
          <a:lstStyle/>
          <a:p>
            <a:pPr algn="ctr"/>
            <a:r>
              <a:rPr lang="en-US" sz="1600" i="1" dirty="0" smtClean="0">
                <a:latin typeface="Tahoma" charset="0"/>
              </a:rPr>
              <a:t>“</a:t>
            </a:r>
            <a:r>
              <a:rPr lang="el-GR" sz="1600" i="1" dirty="0">
                <a:latin typeface="Tahoma" charset="0"/>
              </a:rPr>
              <a:t>Σε τι επίπεδο κυμάνθηκε η μέση πληρότητα στην μονάδα σας κατά τη διάρκεια της φετινής 88ης </a:t>
            </a:r>
            <a:r>
              <a:rPr lang="el-GR" sz="1600" i="1" dirty="0" smtClean="0">
                <a:latin typeface="Tahoma" charset="0"/>
              </a:rPr>
              <a:t>ΔΕΘ;</a:t>
            </a:r>
            <a:r>
              <a:rPr lang="en-US" sz="1600" i="1" dirty="0" smtClean="0">
                <a:latin typeface="Tahoma" charset="0"/>
              </a:rPr>
              <a:t>”</a:t>
            </a:r>
            <a:endParaRPr lang="uk-UA" sz="1600" i="1" dirty="0">
              <a:latin typeface="Tahoma" charset="0"/>
            </a:endParaRPr>
          </a:p>
        </p:txBody>
      </p:sp>
      <p:graphicFrame>
        <p:nvGraphicFramePr>
          <p:cNvPr id="6" name="Q5 - Σε τι επίπεδο κυμάνθηκε η μέση πληρότητα στην μονάδα σας κατά τη διάρκεια της φετινής 88ης ΔΕΘ; (ποσοστό πληρότητας/αριθμητικό πεδίο)1" descr="bac5dda7-2776-4d66-90ee-ae76e3bf3443 Q5 - Σε τι επίπεδο κυμάνθηκε η μέση πληρότητα στην μονάδα σας κατά τη διάρκεια της φετινής 88ης ΔΕΘ; (ποσοστό πληρότητας/αριθμητικό πεδίο)1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4225646495"/>
              </p:ext>
            </p:extLst>
          </p:nvPr>
        </p:nvGraphicFramePr>
        <p:xfrm>
          <a:off x="980841" y="4725144"/>
          <a:ext cx="7344813" cy="1296382"/>
        </p:xfrm>
        <a:graphic>
          <a:graphicData uri="http://schemas.openxmlformats.org/drawingml/2006/table">
            <a:tbl>
              <a:tblPr firstRow="1" firstCol="1" bandRow="1">
                <a:tableStyleId>{5C22544A-7EE6-4342-B048-85BDC9FD1C3A}</a:tableStyleId>
              </a:tblPr>
              <a:tblGrid>
                <a:gridCol w="1049259">
                  <a:extLst>
                    <a:ext uri="{9D8B030D-6E8A-4147-A177-3AD203B41FA5}">
                      <a16:colId xmlns:a16="http://schemas.microsoft.com/office/drawing/2014/main" xmlns="" val="20001"/>
                    </a:ext>
                  </a:extLst>
                </a:gridCol>
                <a:gridCol w="1049259">
                  <a:extLst>
                    <a:ext uri="{9D8B030D-6E8A-4147-A177-3AD203B41FA5}">
                      <a16:colId xmlns:a16="http://schemas.microsoft.com/office/drawing/2014/main" xmlns="" val="20002"/>
                    </a:ext>
                  </a:extLst>
                </a:gridCol>
                <a:gridCol w="1049259">
                  <a:extLst>
                    <a:ext uri="{9D8B030D-6E8A-4147-A177-3AD203B41FA5}">
                      <a16:colId xmlns:a16="http://schemas.microsoft.com/office/drawing/2014/main" xmlns="" val="20003"/>
                    </a:ext>
                  </a:extLst>
                </a:gridCol>
                <a:gridCol w="1049259">
                  <a:extLst>
                    <a:ext uri="{9D8B030D-6E8A-4147-A177-3AD203B41FA5}">
                      <a16:colId xmlns:a16="http://schemas.microsoft.com/office/drawing/2014/main" xmlns="" val="20004"/>
                    </a:ext>
                  </a:extLst>
                </a:gridCol>
                <a:gridCol w="1049259">
                  <a:extLst>
                    <a:ext uri="{9D8B030D-6E8A-4147-A177-3AD203B41FA5}">
                      <a16:colId xmlns:a16="http://schemas.microsoft.com/office/drawing/2014/main" xmlns="" val="20005"/>
                    </a:ext>
                  </a:extLst>
                </a:gridCol>
                <a:gridCol w="1049259">
                  <a:extLst>
                    <a:ext uri="{9D8B030D-6E8A-4147-A177-3AD203B41FA5}">
                      <a16:colId xmlns:a16="http://schemas.microsoft.com/office/drawing/2014/main" xmlns="" val="20006"/>
                    </a:ext>
                  </a:extLst>
                </a:gridCol>
                <a:gridCol w="1049259">
                  <a:extLst>
                    <a:ext uri="{9D8B030D-6E8A-4147-A177-3AD203B41FA5}">
                      <a16:colId xmlns:a16="http://schemas.microsoft.com/office/drawing/2014/main" xmlns="" val="20007"/>
                    </a:ext>
                  </a:extLst>
                </a:gridCol>
              </a:tblGrid>
              <a:tr h="346039">
                <a:tc>
                  <a:txBody>
                    <a:bodyPr/>
                    <a:lstStyle/>
                    <a:p>
                      <a:pPr marL="0" lvl="0" indent="0" algn="ctr">
                        <a:buNone/>
                      </a:pPr>
                      <a:r>
                        <a:rPr sz="1000" b="1" i="0" u="none" strike="noStrike" dirty="0">
                          <a:solidFill>
                            <a:srgbClr val="000000"/>
                          </a:solidFill>
                          <a:latin typeface="Open Sans"/>
                        </a:rPr>
                        <a:t>Average</a:t>
                      </a: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000" b="1" i="0" u="none" strike="noStrike" dirty="0">
                          <a:solidFill>
                            <a:srgbClr val="000000"/>
                          </a:solidFill>
                          <a:latin typeface="Open Sans"/>
                        </a:rPr>
                        <a:t>Minimum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25th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Median</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75th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Maximum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Trimmed Average</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936364">
                <a:tc>
                  <a:txBody>
                    <a:bodyPr/>
                    <a:lstStyle/>
                    <a:p>
                      <a:pPr marL="0" lvl="0" indent="0" algn="ctr">
                        <a:buNone/>
                      </a:pPr>
                      <a:r>
                        <a:rPr sz="1800" b="0" i="0" u="none" strike="noStrike" dirty="0">
                          <a:solidFill>
                            <a:srgbClr val="0000FF"/>
                          </a:solidFill>
                          <a:latin typeface="Open Sans"/>
                        </a:rPr>
                        <a:t>86.7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60.0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80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87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98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100.0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87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extLst>
                  <a:ext uri="{0D108BD9-81ED-4DB2-BD59-A6C34878D82A}">
                    <a16:rowId xmlns:a16="http://schemas.microsoft.com/office/drawing/2014/main" xmlns="" val="10001"/>
                  </a:ext>
                </a:extLst>
              </a:tr>
            </a:tbl>
          </a:graphicData>
        </a:graphic>
      </p:graphicFrame>
      <p:graphicFrame>
        <p:nvGraphicFramePr>
          <p:cNvPr id="7" name="Γράφημα 6"/>
          <p:cNvGraphicFramePr>
            <a:graphicFrameLocks/>
          </p:cNvGraphicFramePr>
          <p:nvPr>
            <p:extLst>
              <p:ext uri="{D42A27DB-BD31-4B8C-83A1-F6EECF244321}">
                <p14:modId xmlns:p14="http://schemas.microsoft.com/office/powerpoint/2010/main" xmlns="" val="551988309"/>
              </p:ext>
            </p:extLst>
          </p:nvPr>
        </p:nvGraphicFramePr>
        <p:xfrm>
          <a:off x="948880" y="1484784"/>
          <a:ext cx="7376773" cy="317182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9" name="8 - TextBox"/>
          <p:cNvSpPr txBox="1"/>
          <p:nvPr/>
        </p:nvSpPr>
        <p:spPr>
          <a:xfrm>
            <a:off x="6876256" y="332656"/>
            <a:ext cx="1600118"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ΚΑΤΑΛΥΜΑΤΑ</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933178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03648" y="620688"/>
            <a:ext cx="7416800" cy="649287"/>
          </a:xfrm>
        </p:spPr>
        <p:txBody>
          <a:bodyPr/>
          <a:lstStyle/>
          <a:p>
            <a:pPr algn="ctr"/>
            <a:r>
              <a:rPr lang="en-US" sz="1600" i="1" dirty="0" smtClean="0">
                <a:latin typeface="Tahoma" charset="0"/>
              </a:rPr>
              <a:t>“</a:t>
            </a:r>
            <a:r>
              <a:rPr lang="el-GR" sz="1600" i="1" dirty="0">
                <a:latin typeface="Tahoma" charset="0"/>
              </a:rPr>
              <a:t>Σε σχέση με την περσινή περίοδο της ΔΕΘ, πόσο θα λέγατε ότι μεταβλήθηκε (αυξήθηκε ή μειώθηκε) η μέση πληρότητα στη μονάδα σας κατά τη διάρκεια της φετινής 88ης </a:t>
            </a:r>
            <a:r>
              <a:rPr lang="el-GR" sz="1600" i="1" dirty="0" smtClean="0">
                <a:latin typeface="Tahoma" charset="0"/>
              </a:rPr>
              <a:t>ΔΕΘ;</a:t>
            </a:r>
            <a:r>
              <a:rPr lang="en-US" sz="1600" i="1" dirty="0" smtClean="0">
                <a:latin typeface="Tahoma" charset="0"/>
              </a:rPr>
              <a:t>”</a:t>
            </a:r>
            <a:endParaRPr lang="uk-UA" sz="1600" i="1" dirty="0">
              <a:latin typeface="Tahoma" charset="0"/>
            </a:endParaRPr>
          </a:p>
        </p:txBody>
      </p:sp>
      <p:graphicFrame>
        <p:nvGraphicFramePr>
          <p:cNvPr id="8" name="Q7 - Σε σχέση με την περσινή περίοδο της ΔΕΘ, πόσο θα λέγατε ότι μεταβλήθηκε (αυξήθηκε ή μειώθηκε) η μέση πληρότητα στη μονάδα σας κατά τη διάρκει1" descr="949d2d9a-c0ea-4e9d-9d75-1e44435e047f Q7 - Σε σχέση με την περσινή περίοδο της ΔΕΘ, πόσο θα λέγατε ότι μεταβλήθηκε (αυξήθηκε ή μειώθηκε) η μέση πληρότητα στη μονάδα σας κατά τη διάρκει1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848911423"/>
              </p:ext>
            </p:extLst>
          </p:nvPr>
        </p:nvGraphicFramePr>
        <p:xfrm>
          <a:off x="683568" y="5013176"/>
          <a:ext cx="7848869" cy="1117848"/>
        </p:xfrm>
        <a:graphic>
          <a:graphicData uri="http://schemas.openxmlformats.org/drawingml/2006/table">
            <a:tbl>
              <a:tblPr firstRow="1" firstCol="1" bandRow="1">
                <a:tableStyleId>{5C22544A-7EE6-4342-B048-85BDC9FD1C3A}</a:tableStyleId>
              </a:tblPr>
              <a:tblGrid>
                <a:gridCol w="1121267">
                  <a:extLst>
                    <a:ext uri="{9D8B030D-6E8A-4147-A177-3AD203B41FA5}">
                      <a16:colId xmlns:a16="http://schemas.microsoft.com/office/drawing/2014/main" xmlns="" val="20001"/>
                    </a:ext>
                  </a:extLst>
                </a:gridCol>
                <a:gridCol w="1121267">
                  <a:extLst>
                    <a:ext uri="{9D8B030D-6E8A-4147-A177-3AD203B41FA5}">
                      <a16:colId xmlns:a16="http://schemas.microsoft.com/office/drawing/2014/main" xmlns="" val="20002"/>
                    </a:ext>
                  </a:extLst>
                </a:gridCol>
                <a:gridCol w="1121267">
                  <a:extLst>
                    <a:ext uri="{9D8B030D-6E8A-4147-A177-3AD203B41FA5}">
                      <a16:colId xmlns:a16="http://schemas.microsoft.com/office/drawing/2014/main" xmlns="" val="20003"/>
                    </a:ext>
                  </a:extLst>
                </a:gridCol>
                <a:gridCol w="1121267">
                  <a:extLst>
                    <a:ext uri="{9D8B030D-6E8A-4147-A177-3AD203B41FA5}">
                      <a16:colId xmlns:a16="http://schemas.microsoft.com/office/drawing/2014/main" xmlns="" val="20004"/>
                    </a:ext>
                  </a:extLst>
                </a:gridCol>
                <a:gridCol w="1121267">
                  <a:extLst>
                    <a:ext uri="{9D8B030D-6E8A-4147-A177-3AD203B41FA5}">
                      <a16:colId xmlns:a16="http://schemas.microsoft.com/office/drawing/2014/main" xmlns="" val="20005"/>
                    </a:ext>
                  </a:extLst>
                </a:gridCol>
                <a:gridCol w="1121267">
                  <a:extLst>
                    <a:ext uri="{9D8B030D-6E8A-4147-A177-3AD203B41FA5}">
                      <a16:colId xmlns:a16="http://schemas.microsoft.com/office/drawing/2014/main" xmlns="" val="20006"/>
                    </a:ext>
                  </a:extLst>
                </a:gridCol>
                <a:gridCol w="1121267">
                  <a:extLst>
                    <a:ext uri="{9D8B030D-6E8A-4147-A177-3AD203B41FA5}">
                      <a16:colId xmlns:a16="http://schemas.microsoft.com/office/drawing/2014/main" xmlns="" val="20007"/>
                    </a:ext>
                  </a:extLst>
                </a:gridCol>
              </a:tblGrid>
              <a:tr h="460623">
                <a:tc>
                  <a:txBody>
                    <a:bodyPr/>
                    <a:lstStyle/>
                    <a:p>
                      <a:pPr marL="0" lvl="0" indent="0" algn="ctr">
                        <a:buNone/>
                      </a:pPr>
                      <a:r>
                        <a:rPr sz="1000" b="1" i="0" u="none" strike="noStrike" dirty="0">
                          <a:solidFill>
                            <a:srgbClr val="000000"/>
                          </a:solidFill>
                          <a:latin typeface="Open Sans"/>
                        </a:rPr>
                        <a:t>Average</a:t>
                      </a: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000" b="1" i="0" u="none" strike="noStrike" dirty="0">
                          <a:solidFill>
                            <a:srgbClr val="000000"/>
                          </a:solidFill>
                          <a:latin typeface="Open Sans"/>
                        </a:rPr>
                        <a:t>Minimum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25th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Median</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75th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Maximum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Trimmed Average</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57225">
                <a:tc>
                  <a:txBody>
                    <a:bodyPr/>
                    <a:lstStyle/>
                    <a:p>
                      <a:pPr marL="0" lvl="0" indent="0" algn="ctr">
                        <a:buNone/>
                      </a:pPr>
                      <a:r>
                        <a:rPr sz="1800" b="0" i="0" u="none" strike="noStrike" dirty="0">
                          <a:solidFill>
                            <a:srgbClr val="0000FF"/>
                          </a:solidFill>
                          <a:latin typeface="Open Sans"/>
                        </a:rPr>
                        <a:t>10.7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-25.0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15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90.0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9</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extLst>
                  <a:ext uri="{0D108BD9-81ED-4DB2-BD59-A6C34878D82A}">
                    <a16:rowId xmlns:a16="http://schemas.microsoft.com/office/drawing/2014/main" xmlns="" val="10001"/>
                  </a:ext>
                </a:extLst>
              </a:tr>
            </a:tbl>
          </a:graphicData>
        </a:graphic>
      </p:graphicFrame>
      <p:graphicFrame>
        <p:nvGraphicFramePr>
          <p:cNvPr id="9" name="Γράφημα 8"/>
          <p:cNvGraphicFramePr>
            <a:graphicFrameLocks/>
          </p:cNvGraphicFramePr>
          <p:nvPr>
            <p:extLst>
              <p:ext uri="{D42A27DB-BD31-4B8C-83A1-F6EECF244321}">
                <p14:modId xmlns:p14="http://schemas.microsoft.com/office/powerpoint/2010/main" xmlns="" val="1788930311"/>
              </p:ext>
            </p:extLst>
          </p:nvPr>
        </p:nvGraphicFramePr>
        <p:xfrm>
          <a:off x="683569" y="1124744"/>
          <a:ext cx="7848868" cy="381642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7148346" y="116632"/>
            <a:ext cx="1600118"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ΚΑΤΑΛΥΜΑΤΑ</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505268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5680" y="907505"/>
            <a:ext cx="7416800" cy="649287"/>
          </a:xfrm>
        </p:spPr>
        <p:txBody>
          <a:bodyPr/>
          <a:lstStyle/>
          <a:p>
            <a:pPr algn="ctr"/>
            <a:r>
              <a:rPr lang="en-US" sz="1600" i="1" dirty="0" smtClean="0">
                <a:latin typeface="Tahoma" charset="0"/>
              </a:rPr>
              <a:t>“</a:t>
            </a:r>
            <a:r>
              <a:rPr lang="el-GR" sz="1600" i="1" dirty="0">
                <a:latin typeface="Tahoma" charset="0"/>
              </a:rPr>
              <a:t>Από την εμπειρία σας, υπήρξε διαφορά στην μέση πληρότητα και τον κύκλο εργασιών σας μεταξύ του πρώτου τριημέρου και της υπόλοιπης περιόδου της 88ης </a:t>
            </a:r>
            <a:r>
              <a:rPr lang="el-GR" sz="1600" i="1" dirty="0" smtClean="0">
                <a:latin typeface="Tahoma" charset="0"/>
              </a:rPr>
              <a:t>ΔΕΘ;</a:t>
            </a:r>
            <a:r>
              <a:rPr lang="en-US" sz="1600" i="1" dirty="0" smtClean="0">
                <a:latin typeface="Tahoma" charset="0"/>
              </a:rPr>
              <a:t>”</a:t>
            </a:r>
            <a:endParaRPr lang="uk-UA" sz="1600" i="1" dirty="0">
              <a:latin typeface="Tahoma" charset="0"/>
            </a:endParaRPr>
          </a:p>
        </p:txBody>
      </p:sp>
      <p:graphicFrame>
        <p:nvGraphicFramePr>
          <p:cNvPr id="5" name="Γράφημα 4"/>
          <p:cNvGraphicFramePr>
            <a:graphicFrameLocks/>
          </p:cNvGraphicFramePr>
          <p:nvPr>
            <p:extLst>
              <p:ext uri="{D42A27DB-BD31-4B8C-83A1-F6EECF244321}">
                <p14:modId xmlns:p14="http://schemas.microsoft.com/office/powerpoint/2010/main" xmlns="" val="3250108871"/>
              </p:ext>
            </p:extLst>
          </p:nvPr>
        </p:nvGraphicFramePr>
        <p:xfrm>
          <a:off x="611560" y="1556792"/>
          <a:ext cx="7848872" cy="410445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6876256" y="332656"/>
            <a:ext cx="1600118"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ΚΑΤΑΛΥΜΑΤΑ</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2879630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5680" y="835497"/>
            <a:ext cx="7416800" cy="649287"/>
          </a:xfrm>
        </p:spPr>
        <p:txBody>
          <a:bodyPr/>
          <a:lstStyle/>
          <a:p>
            <a:pPr algn="ctr"/>
            <a:r>
              <a:rPr lang="en-US" sz="1600" i="1" dirty="0" smtClean="0">
                <a:latin typeface="Tahoma" charset="0"/>
              </a:rPr>
              <a:t>“</a:t>
            </a:r>
            <a:r>
              <a:rPr lang="el-GR" sz="1600" i="1" dirty="0">
                <a:latin typeface="Tahoma" charset="0"/>
              </a:rPr>
              <a:t>Σε τι επίπεδο κυμάνθηκε η μέση τιμή του δωματίου στην μονάδα σας κατά τη διάρκεια της φετινής 88ης </a:t>
            </a:r>
            <a:r>
              <a:rPr lang="el-GR" sz="1600" i="1" dirty="0" smtClean="0">
                <a:latin typeface="Tahoma" charset="0"/>
              </a:rPr>
              <a:t>ΔΕΘ;</a:t>
            </a:r>
            <a:r>
              <a:rPr lang="en-US" sz="1600" i="1" dirty="0" smtClean="0">
                <a:latin typeface="Tahoma" charset="0"/>
              </a:rPr>
              <a:t>”</a:t>
            </a:r>
            <a:endParaRPr lang="uk-UA" sz="1600" i="1" dirty="0">
              <a:latin typeface="Tahoma" charset="0"/>
            </a:endParaRPr>
          </a:p>
        </p:txBody>
      </p:sp>
      <p:graphicFrame>
        <p:nvGraphicFramePr>
          <p:cNvPr id="4" name="Γράφημα 3"/>
          <p:cNvGraphicFramePr>
            <a:graphicFrameLocks/>
          </p:cNvGraphicFramePr>
          <p:nvPr>
            <p:extLst>
              <p:ext uri="{D42A27DB-BD31-4B8C-83A1-F6EECF244321}">
                <p14:modId xmlns:p14="http://schemas.microsoft.com/office/powerpoint/2010/main" xmlns="" val="2361295106"/>
              </p:ext>
            </p:extLst>
          </p:nvPr>
        </p:nvGraphicFramePr>
        <p:xfrm>
          <a:off x="642415" y="1268760"/>
          <a:ext cx="8208887"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Q10 - Σε τι επίπεδο κυμάνθηκε η μέση τιμή του δωματίου στην μονάδα σας κατά τη διάρκεια της φετινής 88ης ΔΕΘ; (μέση τιμή ανά διανυκτέρευση/αριθμητι1" descr="2466c68a-d2cb-4495-a3e9-8a98348d9a9b Q10 - Σε τι επίπεδο κυμάνθηκε η μέση τιμή του δωματίου στην μονάδα σας κατά τη διάρκεια της φετινής 88ης ΔΕΘ; (μέση τιμή ανά διανυκτέρευση/αριθμητι1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1735854280"/>
              </p:ext>
            </p:extLst>
          </p:nvPr>
        </p:nvGraphicFramePr>
        <p:xfrm>
          <a:off x="673269" y="4941168"/>
          <a:ext cx="8147181" cy="1117848"/>
        </p:xfrm>
        <a:graphic>
          <a:graphicData uri="http://schemas.openxmlformats.org/drawingml/2006/table">
            <a:tbl>
              <a:tblPr firstRow="1" firstCol="1" bandRow="1">
                <a:tableStyleId>{5C22544A-7EE6-4342-B048-85BDC9FD1C3A}</a:tableStyleId>
              </a:tblPr>
              <a:tblGrid>
                <a:gridCol w="1163883">
                  <a:extLst>
                    <a:ext uri="{9D8B030D-6E8A-4147-A177-3AD203B41FA5}">
                      <a16:colId xmlns:a16="http://schemas.microsoft.com/office/drawing/2014/main" xmlns="" val="20001"/>
                    </a:ext>
                  </a:extLst>
                </a:gridCol>
                <a:gridCol w="1163883">
                  <a:extLst>
                    <a:ext uri="{9D8B030D-6E8A-4147-A177-3AD203B41FA5}">
                      <a16:colId xmlns:a16="http://schemas.microsoft.com/office/drawing/2014/main" xmlns="" val="20002"/>
                    </a:ext>
                  </a:extLst>
                </a:gridCol>
                <a:gridCol w="1163883">
                  <a:extLst>
                    <a:ext uri="{9D8B030D-6E8A-4147-A177-3AD203B41FA5}">
                      <a16:colId xmlns:a16="http://schemas.microsoft.com/office/drawing/2014/main" xmlns="" val="20003"/>
                    </a:ext>
                  </a:extLst>
                </a:gridCol>
                <a:gridCol w="1163883">
                  <a:extLst>
                    <a:ext uri="{9D8B030D-6E8A-4147-A177-3AD203B41FA5}">
                      <a16:colId xmlns:a16="http://schemas.microsoft.com/office/drawing/2014/main" xmlns="" val="20004"/>
                    </a:ext>
                  </a:extLst>
                </a:gridCol>
                <a:gridCol w="1163883">
                  <a:extLst>
                    <a:ext uri="{9D8B030D-6E8A-4147-A177-3AD203B41FA5}">
                      <a16:colId xmlns:a16="http://schemas.microsoft.com/office/drawing/2014/main" xmlns="" val="20005"/>
                    </a:ext>
                  </a:extLst>
                </a:gridCol>
                <a:gridCol w="1163883">
                  <a:extLst>
                    <a:ext uri="{9D8B030D-6E8A-4147-A177-3AD203B41FA5}">
                      <a16:colId xmlns:a16="http://schemas.microsoft.com/office/drawing/2014/main" xmlns="" val="20006"/>
                    </a:ext>
                  </a:extLst>
                </a:gridCol>
                <a:gridCol w="1163883">
                  <a:extLst>
                    <a:ext uri="{9D8B030D-6E8A-4147-A177-3AD203B41FA5}">
                      <a16:colId xmlns:a16="http://schemas.microsoft.com/office/drawing/2014/main" xmlns="" val="20007"/>
                    </a:ext>
                  </a:extLst>
                </a:gridCol>
              </a:tblGrid>
              <a:tr h="460623">
                <a:tc>
                  <a:txBody>
                    <a:bodyPr/>
                    <a:lstStyle/>
                    <a:p>
                      <a:pPr marL="0" lvl="0" indent="0" algn="ctr">
                        <a:buNone/>
                      </a:pPr>
                      <a:r>
                        <a:rPr sz="1000" b="1" i="0" u="none" strike="noStrike" dirty="0">
                          <a:solidFill>
                            <a:srgbClr val="000000"/>
                          </a:solidFill>
                          <a:latin typeface="Open Sans"/>
                        </a:rPr>
                        <a:t>Average</a:t>
                      </a: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000" b="1" i="0" u="none" strike="noStrike" dirty="0">
                          <a:solidFill>
                            <a:srgbClr val="000000"/>
                          </a:solidFill>
                          <a:latin typeface="Open Sans"/>
                        </a:rPr>
                        <a:t>Minimum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25th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Median</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95th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Maximum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Trimmed Average</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57225">
                <a:tc>
                  <a:txBody>
                    <a:bodyPr/>
                    <a:lstStyle/>
                    <a:p>
                      <a:pPr marL="0" lvl="0" indent="0" algn="ctr">
                        <a:buNone/>
                      </a:pPr>
                      <a:r>
                        <a:rPr sz="1800" b="0" i="0" u="none" strike="noStrike" dirty="0">
                          <a:solidFill>
                            <a:srgbClr val="0000FF"/>
                          </a:solidFill>
                          <a:latin typeface="Open Sans"/>
                        </a:rPr>
                        <a:t>182.0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40.0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90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143</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450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650.0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168</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extLst>
                  <a:ext uri="{0D108BD9-81ED-4DB2-BD59-A6C34878D82A}">
                    <a16:rowId xmlns:a16="http://schemas.microsoft.com/office/drawing/2014/main" xmlns="" val="10001"/>
                  </a:ext>
                </a:extLst>
              </a:tr>
            </a:tbl>
          </a:graphicData>
        </a:graphic>
      </p:graphicFrame>
      <p:pic>
        <p:nvPicPr>
          <p:cNvPr id="5"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7"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8" name="7 - TextBox"/>
          <p:cNvSpPr txBox="1"/>
          <p:nvPr/>
        </p:nvSpPr>
        <p:spPr>
          <a:xfrm>
            <a:off x="6876256" y="332656"/>
            <a:ext cx="1600118"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ΚΑΤΑΛΥΜΑΤΑ</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4065798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03648" y="548680"/>
            <a:ext cx="7416800" cy="649287"/>
          </a:xfrm>
        </p:spPr>
        <p:txBody>
          <a:bodyPr/>
          <a:lstStyle/>
          <a:p>
            <a:pPr algn="ctr"/>
            <a:r>
              <a:rPr lang="en-US" sz="1600" i="1" dirty="0" smtClean="0">
                <a:latin typeface="Tahoma" charset="0"/>
              </a:rPr>
              <a:t>“</a:t>
            </a:r>
            <a:r>
              <a:rPr lang="el-GR" sz="1600" i="1" dirty="0">
                <a:latin typeface="Tahoma" charset="0"/>
              </a:rPr>
              <a:t>Σε σχέση με την περσινή περίοδο της ΔΕΘ, πόσο θα λέγατε ότι μεταβλήθηκε (αυξήθηκε ή μειώθηκε) η μέση τιμή </a:t>
            </a:r>
            <a:r>
              <a:rPr lang="el-GR" sz="1600" i="1" dirty="0" smtClean="0">
                <a:latin typeface="Tahoma" charset="0"/>
              </a:rPr>
              <a:t>δωματίου στη </a:t>
            </a:r>
            <a:r>
              <a:rPr lang="el-GR" sz="1600" i="1" dirty="0">
                <a:latin typeface="Tahoma" charset="0"/>
              </a:rPr>
              <a:t>μονάδα σας κατά τη διάρκεια της φετινής 88ης </a:t>
            </a:r>
            <a:r>
              <a:rPr lang="el-GR" sz="1600" i="1" dirty="0" smtClean="0">
                <a:latin typeface="Tahoma" charset="0"/>
              </a:rPr>
              <a:t>ΔΕΘ;</a:t>
            </a:r>
            <a:r>
              <a:rPr lang="en-US" sz="1600" i="1" dirty="0" smtClean="0">
                <a:latin typeface="Tahoma" charset="0"/>
              </a:rPr>
              <a:t>”</a:t>
            </a:r>
            <a:endParaRPr lang="uk-UA" sz="1600" i="1" dirty="0">
              <a:latin typeface="Tahoma" charset="0"/>
            </a:endParaRPr>
          </a:p>
        </p:txBody>
      </p:sp>
      <p:graphicFrame>
        <p:nvGraphicFramePr>
          <p:cNvPr id="7" name="Q12 - Σε σχέση με την περσινή περίοδο της ΔΕΘ, πόσο θα λέγατε ότι μεταβλήθηκε (αυξήθηκε ή μειώθηκε) η μέση τιμή ανά διανυκτέρευση στη μονάδα σας κα1" descr="3ce59658-2b80-4df1-99d4-dd717aa808e7 Q12 - Σε σχέση με την περσινή περίοδο της ΔΕΘ, πόσο θα λέγατε ότι μεταβλήθηκε (αυξήθηκε ή μειώθηκε) η μέση τιμή ανά διανυκτέρευση στη μονάδα σας κα1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1589156363"/>
              </p:ext>
            </p:extLst>
          </p:nvPr>
        </p:nvGraphicFramePr>
        <p:xfrm>
          <a:off x="611560" y="4869160"/>
          <a:ext cx="8208886" cy="1117848"/>
        </p:xfrm>
        <a:graphic>
          <a:graphicData uri="http://schemas.openxmlformats.org/drawingml/2006/table">
            <a:tbl>
              <a:tblPr firstRow="1" firstCol="1" bandRow="1">
                <a:tableStyleId>{5C22544A-7EE6-4342-B048-85BDC9FD1C3A}</a:tableStyleId>
              </a:tblPr>
              <a:tblGrid>
                <a:gridCol w="1172698">
                  <a:extLst>
                    <a:ext uri="{9D8B030D-6E8A-4147-A177-3AD203B41FA5}">
                      <a16:colId xmlns:a16="http://schemas.microsoft.com/office/drawing/2014/main" xmlns="" val="20001"/>
                    </a:ext>
                  </a:extLst>
                </a:gridCol>
                <a:gridCol w="1172698">
                  <a:extLst>
                    <a:ext uri="{9D8B030D-6E8A-4147-A177-3AD203B41FA5}">
                      <a16:colId xmlns:a16="http://schemas.microsoft.com/office/drawing/2014/main" xmlns="" val="20002"/>
                    </a:ext>
                  </a:extLst>
                </a:gridCol>
                <a:gridCol w="1172698">
                  <a:extLst>
                    <a:ext uri="{9D8B030D-6E8A-4147-A177-3AD203B41FA5}">
                      <a16:colId xmlns:a16="http://schemas.microsoft.com/office/drawing/2014/main" xmlns="" val="20003"/>
                    </a:ext>
                  </a:extLst>
                </a:gridCol>
                <a:gridCol w="1172698">
                  <a:extLst>
                    <a:ext uri="{9D8B030D-6E8A-4147-A177-3AD203B41FA5}">
                      <a16:colId xmlns:a16="http://schemas.microsoft.com/office/drawing/2014/main" xmlns="" val="20004"/>
                    </a:ext>
                  </a:extLst>
                </a:gridCol>
                <a:gridCol w="1172698">
                  <a:extLst>
                    <a:ext uri="{9D8B030D-6E8A-4147-A177-3AD203B41FA5}">
                      <a16:colId xmlns:a16="http://schemas.microsoft.com/office/drawing/2014/main" xmlns="" val="20005"/>
                    </a:ext>
                  </a:extLst>
                </a:gridCol>
                <a:gridCol w="1172698">
                  <a:extLst>
                    <a:ext uri="{9D8B030D-6E8A-4147-A177-3AD203B41FA5}">
                      <a16:colId xmlns:a16="http://schemas.microsoft.com/office/drawing/2014/main" xmlns="" val="20006"/>
                    </a:ext>
                  </a:extLst>
                </a:gridCol>
                <a:gridCol w="1172698">
                  <a:extLst>
                    <a:ext uri="{9D8B030D-6E8A-4147-A177-3AD203B41FA5}">
                      <a16:colId xmlns:a16="http://schemas.microsoft.com/office/drawing/2014/main" xmlns="" val="20007"/>
                    </a:ext>
                  </a:extLst>
                </a:gridCol>
              </a:tblGrid>
              <a:tr h="460623">
                <a:tc>
                  <a:txBody>
                    <a:bodyPr/>
                    <a:lstStyle/>
                    <a:p>
                      <a:pPr marL="0" lvl="0" indent="0" algn="ctr">
                        <a:buNone/>
                      </a:pPr>
                      <a:r>
                        <a:rPr sz="1000" b="1" i="0" u="none" strike="noStrike" dirty="0">
                          <a:solidFill>
                            <a:srgbClr val="000000"/>
                          </a:solidFill>
                          <a:latin typeface="Open Sans"/>
                        </a:rPr>
                        <a:t>Average</a:t>
                      </a: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000" b="1" i="0" u="none" strike="noStrike" dirty="0">
                          <a:solidFill>
                            <a:srgbClr val="000000"/>
                          </a:solidFill>
                          <a:latin typeface="Open Sans"/>
                        </a:rPr>
                        <a:t>Minimum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25th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Median</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75th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Maximum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Trimmed Average</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57225">
                <a:tc>
                  <a:txBody>
                    <a:bodyPr/>
                    <a:lstStyle/>
                    <a:p>
                      <a:pPr marL="0" lvl="0" indent="0" algn="ctr">
                        <a:buNone/>
                      </a:pPr>
                      <a:r>
                        <a:rPr sz="1800" b="0" i="0" u="none" strike="noStrike" dirty="0">
                          <a:solidFill>
                            <a:srgbClr val="0000FF"/>
                          </a:solidFill>
                          <a:latin typeface="Open Sans"/>
                        </a:rPr>
                        <a:t>11.5</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-20.0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10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20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60.0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lvl="0" indent="0" algn="ctr">
                        <a:buNone/>
                      </a:pPr>
                      <a:r>
                        <a:rPr sz="1800" b="0" i="0" u="none" strike="noStrike" dirty="0">
                          <a:solidFill>
                            <a:srgbClr val="000000"/>
                          </a:solidFill>
                          <a:latin typeface="Open Sans"/>
                        </a:rPr>
                        <a:t>11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extLst>
                  <a:ext uri="{0D108BD9-81ED-4DB2-BD59-A6C34878D82A}">
                    <a16:rowId xmlns:a16="http://schemas.microsoft.com/office/drawing/2014/main" xmlns="" val="10001"/>
                  </a:ext>
                </a:extLst>
              </a:tr>
            </a:tbl>
          </a:graphicData>
        </a:graphic>
      </p:graphicFrame>
      <p:graphicFrame>
        <p:nvGraphicFramePr>
          <p:cNvPr id="8" name="Γράφημα 7"/>
          <p:cNvGraphicFramePr>
            <a:graphicFrameLocks/>
          </p:cNvGraphicFramePr>
          <p:nvPr>
            <p:extLst>
              <p:ext uri="{D42A27DB-BD31-4B8C-83A1-F6EECF244321}">
                <p14:modId xmlns:p14="http://schemas.microsoft.com/office/powerpoint/2010/main" xmlns="" val="1480214267"/>
              </p:ext>
            </p:extLst>
          </p:nvPr>
        </p:nvGraphicFramePr>
        <p:xfrm>
          <a:off x="594417" y="1196752"/>
          <a:ext cx="8208885" cy="367240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9" name="8 - TextBox"/>
          <p:cNvSpPr txBox="1"/>
          <p:nvPr/>
        </p:nvSpPr>
        <p:spPr>
          <a:xfrm>
            <a:off x="7148346" y="116632"/>
            <a:ext cx="1600118"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ΚΑΤΑΛΥΜΑΤΑ</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3173000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5680" y="835497"/>
            <a:ext cx="7416800" cy="649287"/>
          </a:xfrm>
        </p:spPr>
        <p:txBody>
          <a:bodyPr/>
          <a:lstStyle/>
          <a:p>
            <a:pPr algn="ctr"/>
            <a:r>
              <a:rPr lang="en-US" sz="1600" i="1" dirty="0" smtClean="0">
                <a:latin typeface="Tahoma" charset="0"/>
              </a:rPr>
              <a:t>“</a:t>
            </a:r>
            <a:r>
              <a:rPr lang="el-GR" sz="1600" i="1" dirty="0">
                <a:latin typeface="Tahoma" charset="0"/>
              </a:rPr>
              <a:t>Πόσο σημαντική θα λέγατε ότι είναι η ΔΕΘ α) για την μονάδα σας και β) για την οικονομία της </a:t>
            </a:r>
            <a:r>
              <a:rPr lang="el-GR" sz="1600" i="1" dirty="0" smtClean="0">
                <a:latin typeface="Tahoma" charset="0"/>
              </a:rPr>
              <a:t>Θεσσαλονίκης;</a:t>
            </a:r>
            <a:r>
              <a:rPr lang="en-US" sz="1600" i="1" dirty="0" smtClean="0">
                <a:latin typeface="Tahoma" charset="0"/>
              </a:rPr>
              <a:t>”</a:t>
            </a:r>
            <a:endParaRPr lang="uk-UA" sz="1600" i="1" dirty="0">
              <a:latin typeface="Tahoma" charset="0"/>
            </a:endParaRPr>
          </a:p>
        </p:txBody>
      </p:sp>
      <p:graphicFrame>
        <p:nvGraphicFramePr>
          <p:cNvPr id="6" name="31 - Γράφημα"/>
          <p:cNvGraphicFramePr>
            <a:graphicFrameLocks/>
          </p:cNvGraphicFramePr>
          <p:nvPr>
            <p:extLst>
              <p:ext uri="{D42A27DB-BD31-4B8C-83A1-F6EECF244321}">
                <p14:modId xmlns:p14="http://schemas.microsoft.com/office/powerpoint/2010/main" xmlns="" val="3980415161"/>
              </p:ext>
            </p:extLst>
          </p:nvPr>
        </p:nvGraphicFramePr>
        <p:xfrm>
          <a:off x="755576" y="1556792"/>
          <a:ext cx="8020372" cy="410445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5"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6876256" y="332656"/>
            <a:ext cx="1600118"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ΚΑΤΑΛΥΜΑΤΑ</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12497195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824933" cy="1109662"/>
          </a:xfrm>
          <a:noFill/>
        </p:spPr>
        <p:txBody>
          <a:bodyPr/>
          <a:lstStyle/>
          <a:p>
            <a:r>
              <a:rPr lang="el-GR" sz="3600" dirty="0" smtClean="0">
                <a:latin typeface="Tahoma" charset="0"/>
              </a:rPr>
              <a:t>Αποτίμηση 88</a:t>
            </a:r>
            <a:r>
              <a:rPr lang="el-GR" sz="3600" baseline="30000" dirty="0" smtClean="0">
                <a:latin typeface="Tahoma" charset="0"/>
              </a:rPr>
              <a:t>ης</a:t>
            </a:r>
            <a:r>
              <a:rPr lang="el-GR" sz="3600" dirty="0" smtClean="0">
                <a:latin typeface="Tahoma" charset="0"/>
              </a:rPr>
              <a:t> ΔΕΘ</a:t>
            </a:r>
            <a:br>
              <a:rPr lang="el-GR" sz="3600" dirty="0" smtClean="0">
                <a:latin typeface="Tahoma" charset="0"/>
              </a:rPr>
            </a:br>
            <a:r>
              <a:rPr lang="el-GR" sz="2400" dirty="0" smtClean="0">
                <a:latin typeface="Tahoma" charset="0"/>
              </a:rPr>
              <a:t>Εστίαση</a:t>
            </a:r>
            <a:endParaRPr lang="uk-UA" sz="2400" dirty="0">
              <a:latin typeface="Tahoma" charset="0"/>
            </a:endParaRPr>
          </a:p>
        </p:txBody>
      </p:sp>
      <p:pic>
        <p:nvPicPr>
          <p:cNvPr id="6" name="Picture 5"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47688" y="907505"/>
            <a:ext cx="7416800" cy="649287"/>
          </a:xfrm>
        </p:spPr>
        <p:txBody>
          <a:bodyPr/>
          <a:lstStyle/>
          <a:p>
            <a:pPr algn="ctr"/>
            <a:r>
              <a:rPr lang="en-US" sz="1400" i="1" dirty="0" smtClean="0">
                <a:latin typeface="Tahoma" charset="0"/>
              </a:rPr>
              <a:t>“</a:t>
            </a:r>
            <a:r>
              <a:rPr lang="el-GR" sz="1400" i="1" dirty="0">
                <a:latin typeface="Tahoma" charset="0"/>
              </a:rPr>
              <a:t>Σε γενικές γραμμές, πώς θα χαρακτηρίζατε για το κατάστημα σας την φετινή περίοδο της 88ης Διεθνούς Εκθέσεως Θεσσαλονίκης (ΔΕΘ) σε μια κλίμακα από το 1 – Καθόλου ικανοποιητική μέχρι το 5 – Πάρα πολύ ικανοποιητική</a:t>
            </a:r>
            <a:r>
              <a:rPr lang="el-GR" sz="1400" i="1" dirty="0" smtClean="0">
                <a:latin typeface="Tahoma" charset="0"/>
              </a:rPr>
              <a:t>;</a:t>
            </a:r>
            <a:r>
              <a:rPr lang="en-US" sz="1400" i="1" dirty="0" smtClean="0">
                <a:latin typeface="Tahoma" charset="0"/>
              </a:rPr>
              <a:t>”</a:t>
            </a:r>
            <a:endParaRPr lang="uk-UA" sz="1400" i="1" dirty="0">
              <a:latin typeface="Tahoma" charset="0"/>
            </a:endParaRPr>
          </a:p>
        </p:txBody>
      </p:sp>
      <p:graphicFrame>
        <p:nvGraphicFramePr>
          <p:cNvPr id="4" name="Γράφημα 3"/>
          <p:cNvGraphicFramePr>
            <a:graphicFrameLocks/>
          </p:cNvGraphicFramePr>
          <p:nvPr>
            <p:extLst>
              <p:ext uri="{D42A27DB-BD31-4B8C-83A1-F6EECF244321}">
                <p14:modId xmlns:p14="http://schemas.microsoft.com/office/powerpoint/2010/main" xmlns="" val="2035158128"/>
              </p:ext>
            </p:extLst>
          </p:nvPr>
        </p:nvGraphicFramePr>
        <p:xfrm>
          <a:off x="818392" y="1412776"/>
          <a:ext cx="7992888" cy="475252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7592505" y="332656"/>
            <a:ext cx="1083951"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ΕΣΤΙΑΣΗ</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2423956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5680" y="835497"/>
            <a:ext cx="7416800" cy="649287"/>
          </a:xfrm>
        </p:spPr>
        <p:txBody>
          <a:bodyPr/>
          <a:lstStyle/>
          <a:p>
            <a:pPr algn="ctr"/>
            <a:r>
              <a:rPr lang="en-US" sz="1600" i="1" dirty="0" smtClean="0">
                <a:latin typeface="Tahoma" charset="0"/>
              </a:rPr>
              <a:t>“</a:t>
            </a:r>
            <a:r>
              <a:rPr lang="el-GR" sz="1600" i="1" dirty="0">
                <a:latin typeface="Tahoma" charset="0"/>
              </a:rPr>
              <a:t>Σε σχέση με την περσινή περίοδο της ΔΕΘ, πώς θα χαρακτηρίζατε την φετινή περίοδο της ΔΕΘ για το κατάστημα σας</a:t>
            </a:r>
            <a:r>
              <a:rPr lang="el-GR" sz="1600" i="1" dirty="0" smtClean="0">
                <a:latin typeface="Tahoma" charset="0"/>
              </a:rPr>
              <a:t>;</a:t>
            </a:r>
            <a:r>
              <a:rPr lang="en-US" sz="1600" i="1" dirty="0" smtClean="0">
                <a:latin typeface="Tahoma" charset="0"/>
              </a:rPr>
              <a:t>”</a:t>
            </a:r>
            <a:endParaRPr lang="uk-UA" sz="1600" i="1" dirty="0">
              <a:latin typeface="Tahoma" charset="0"/>
            </a:endParaRPr>
          </a:p>
        </p:txBody>
      </p:sp>
      <p:graphicFrame>
        <p:nvGraphicFramePr>
          <p:cNvPr id="5" name="Γράφημα 4"/>
          <p:cNvGraphicFramePr>
            <a:graphicFrameLocks/>
          </p:cNvGraphicFramePr>
          <p:nvPr>
            <p:extLst>
              <p:ext uri="{D42A27DB-BD31-4B8C-83A1-F6EECF244321}">
                <p14:modId xmlns:p14="http://schemas.microsoft.com/office/powerpoint/2010/main" xmlns="" val="436169326"/>
              </p:ext>
            </p:extLst>
          </p:nvPr>
        </p:nvGraphicFramePr>
        <p:xfrm>
          <a:off x="899592" y="1196752"/>
          <a:ext cx="7344816" cy="4968552"/>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7592505" y="332656"/>
            <a:ext cx="1083951"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ΕΣΤΙΑΣΗ</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25748055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19696" y="691481"/>
            <a:ext cx="7416800" cy="649287"/>
          </a:xfrm>
        </p:spPr>
        <p:txBody>
          <a:bodyPr/>
          <a:lstStyle/>
          <a:p>
            <a:pPr algn="ctr"/>
            <a:r>
              <a:rPr lang="en-US" sz="1600" i="1" dirty="0" smtClean="0">
                <a:latin typeface="Tahoma" charset="0"/>
              </a:rPr>
              <a:t>“</a:t>
            </a:r>
            <a:r>
              <a:rPr lang="el-GR" sz="1600" i="1" dirty="0">
                <a:latin typeface="Tahoma" charset="0"/>
              </a:rPr>
              <a:t>Σε σχέση με την περσινή περίοδο της ΔΕΘ, πόσο θα λέγατε ότι μεταβλήθηκε (αυξήθηκε ή μειώθηκε) ο τζίρος στο κατάστημά σας κατά τη διάρκεια της φετινής 88ης </a:t>
            </a:r>
            <a:r>
              <a:rPr lang="el-GR" sz="1600" i="1" dirty="0" smtClean="0">
                <a:latin typeface="Tahoma" charset="0"/>
              </a:rPr>
              <a:t>ΔΕΘ;</a:t>
            </a:r>
            <a:r>
              <a:rPr lang="en-US" sz="1600" i="1" dirty="0" smtClean="0">
                <a:latin typeface="Tahoma" charset="0"/>
              </a:rPr>
              <a:t>”</a:t>
            </a:r>
            <a:endParaRPr lang="uk-UA" sz="1600" i="1" dirty="0">
              <a:latin typeface="Tahoma" charset="0"/>
            </a:endParaRPr>
          </a:p>
        </p:txBody>
      </p:sp>
      <p:graphicFrame>
        <p:nvGraphicFramePr>
          <p:cNvPr id="6" name="Γράφημα 5"/>
          <p:cNvGraphicFramePr>
            <a:graphicFrameLocks/>
          </p:cNvGraphicFramePr>
          <p:nvPr>
            <p:extLst>
              <p:ext uri="{D42A27DB-BD31-4B8C-83A1-F6EECF244321}">
                <p14:modId xmlns:p14="http://schemas.microsoft.com/office/powerpoint/2010/main" xmlns="" val="2007044962"/>
              </p:ext>
            </p:extLst>
          </p:nvPr>
        </p:nvGraphicFramePr>
        <p:xfrm>
          <a:off x="539552" y="1159023"/>
          <a:ext cx="8424912" cy="3744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Q5 - Σε σχέση με την περσινή περίοδο της ΔΕΘ, πόσο θα λέγατε ότι μεταβλήθηκε (αυξήθηκε ή μειώθηκε) ο τζίρος στο κατάστημα σας κατά τη διάρκεια της 1" descr="bbe58bc1-7ee7-4256-bb2b-b7a875486dc2 Q5 - Σε σχέση με την περσινή περίοδο της ΔΕΘ, πόσο θα λέγατε ότι μεταβλήθηκε (αυξήθηκε ή μειώθηκε) ο τζίρος στο κατάστημα σας κατά τη διάρκεια της 1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721994047"/>
              </p:ext>
            </p:extLst>
          </p:nvPr>
        </p:nvGraphicFramePr>
        <p:xfrm>
          <a:off x="539552" y="4903440"/>
          <a:ext cx="8136905" cy="1117848"/>
        </p:xfrm>
        <a:graphic>
          <a:graphicData uri="http://schemas.openxmlformats.org/drawingml/2006/table">
            <a:tbl>
              <a:tblPr firstRow="1" firstCol="1" bandRow="1">
                <a:tableStyleId>{5C22544A-7EE6-4342-B048-85BDC9FD1C3A}</a:tableStyleId>
              </a:tblPr>
              <a:tblGrid>
                <a:gridCol w="1162415">
                  <a:extLst>
                    <a:ext uri="{9D8B030D-6E8A-4147-A177-3AD203B41FA5}">
                      <a16:colId xmlns:a16="http://schemas.microsoft.com/office/drawing/2014/main" xmlns="" val="20001"/>
                    </a:ext>
                  </a:extLst>
                </a:gridCol>
                <a:gridCol w="1162415">
                  <a:extLst>
                    <a:ext uri="{9D8B030D-6E8A-4147-A177-3AD203B41FA5}">
                      <a16:colId xmlns:a16="http://schemas.microsoft.com/office/drawing/2014/main" xmlns="" val="20002"/>
                    </a:ext>
                  </a:extLst>
                </a:gridCol>
                <a:gridCol w="1162415">
                  <a:extLst>
                    <a:ext uri="{9D8B030D-6E8A-4147-A177-3AD203B41FA5}">
                      <a16:colId xmlns:a16="http://schemas.microsoft.com/office/drawing/2014/main" xmlns="" val="20003"/>
                    </a:ext>
                  </a:extLst>
                </a:gridCol>
                <a:gridCol w="1162415">
                  <a:extLst>
                    <a:ext uri="{9D8B030D-6E8A-4147-A177-3AD203B41FA5}">
                      <a16:colId xmlns:a16="http://schemas.microsoft.com/office/drawing/2014/main" xmlns="" val="20004"/>
                    </a:ext>
                  </a:extLst>
                </a:gridCol>
                <a:gridCol w="1162415">
                  <a:extLst>
                    <a:ext uri="{9D8B030D-6E8A-4147-A177-3AD203B41FA5}">
                      <a16:colId xmlns:a16="http://schemas.microsoft.com/office/drawing/2014/main" xmlns="" val="20005"/>
                    </a:ext>
                  </a:extLst>
                </a:gridCol>
                <a:gridCol w="1162415">
                  <a:extLst>
                    <a:ext uri="{9D8B030D-6E8A-4147-A177-3AD203B41FA5}">
                      <a16:colId xmlns:a16="http://schemas.microsoft.com/office/drawing/2014/main" xmlns="" val="20006"/>
                    </a:ext>
                  </a:extLst>
                </a:gridCol>
                <a:gridCol w="1162415">
                  <a:extLst>
                    <a:ext uri="{9D8B030D-6E8A-4147-A177-3AD203B41FA5}">
                      <a16:colId xmlns:a16="http://schemas.microsoft.com/office/drawing/2014/main" xmlns="" val="20007"/>
                    </a:ext>
                  </a:extLst>
                </a:gridCol>
              </a:tblGrid>
              <a:tr h="460623">
                <a:tc>
                  <a:txBody>
                    <a:bodyPr/>
                    <a:lstStyle/>
                    <a:p>
                      <a:pPr marL="0" lvl="0" indent="0" algn="ctr">
                        <a:buNone/>
                      </a:pPr>
                      <a:r>
                        <a:rPr sz="1000" b="1" i="0" u="none" strike="noStrike" dirty="0">
                          <a:solidFill>
                            <a:srgbClr val="000000"/>
                          </a:solidFill>
                          <a:latin typeface="Open Sans"/>
                        </a:rPr>
                        <a:t>Average</a:t>
                      </a:r>
                    </a:p>
                  </a:txBody>
                  <a:tcPr marL="12700" marR="12700" marT="27609" marB="27609" anchor="ctr">
                    <a:lnL>
                      <a:noFill/>
                    </a:lnL>
                    <a:lnR>
                      <a:noFill/>
                    </a:lnR>
                    <a:lnT w="12700">
                      <a:solidFill>
                        <a:srgbClr val="465FB9"/>
                      </a:solidFill>
                    </a:lnT>
                    <a:lnB w="12700" cap="flat" cmpd="sng" algn="ctr">
                      <a:solidFill>
                        <a:srgbClr val="465FB9"/>
                      </a:solidFill>
                      <a:prstDash val="solid"/>
                      <a:round/>
                      <a:headEnd type="none" w="med" len="med"/>
                      <a:tailEnd type="none" w="med" len="med"/>
                    </a:lnB>
                    <a:solidFill>
                      <a:srgbClr val="FFFFFF"/>
                    </a:solidFill>
                  </a:tcPr>
                </a:tc>
                <a:tc>
                  <a:txBody>
                    <a:bodyPr/>
                    <a:lstStyle/>
                    <a:p>
                      <a:pPr marL="0" lvl="0" indent="0" algn="ctr">
                        <a:buNone/>
                      </a:pPr>
                      <a:r>
                        <a:rPr sz="1000" b="1" i="0" u="none" strike="noStrike" dirty="0">
                          <a:solidFill>
                            <a:srgbClr val="000000"/>
                          </a:solidFill>
                          <a:latin typeface="Open Sans"/>
                        </a:rPr>
                        <a:t>Minimum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25th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Median</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75th Percentile</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Maximum</a:t>
                      </a:r>
                    </a:p>
                  </a:txBody>
                  <a:tcPr marL="12700" marR="12700" marT="27609" marB="27609" anchor="ctr">
                    <a:lnL>
                      <a:noFill/>
                    </a:lnL>
                    <a:lnR>
                      <a:noFill/>
                    </a:lnR>
                    <a:lnT w="12700">
                      <a:solidFill>
                        <a:srgbClr val="465FB9"/>
                      </a:solidFill>
                    </a:lnT>
                    <a:lnB w="12700">
                      <a:solidFill>
                        <a:srgbClr val="465FB9"/>
                      </a:solidFill>
                    </a:lnB>
                    <a:solidFill>
                      <a:srgbClr val="FFFFFF"/>
                    </a:solidFill>
                  </a:tcPr>
                </a:tc>
                <a:tc>
                  <a:txBody>
                    <a:bodyPr/>
                    <a:lstStyle/>
                    <a:p>
                      <a:pPr marL="0" lvl="0" indent="0" algn="ctr">
                        <a:buNone/>
                      </a:pPr>
                      <a:r>
                        <a:rPr sz="1000" b="1" i="0" u="none" strike="noStrike" dirty="0">
                          <a:solidFill>
                            <a:srgbClr val="000000"/>
                          </a:solidFill>
                          <a:latin typeface="Open Sans"/>
                        </a:rPr>
                        <a:t>Trimmed Average</a:t>
                      </a:r>
                    </a:p>
                  </a:txBody>
                  <a:tcPr marL="12700" marR="12700" marT="27609" marB="27609" anchor="ctr">
                    <a:lnL>
                      <a:noFill/>
                    </a:lnL>
                    <a:lnR>
                      <a:noFill/>
                    </a:lnR>
                    <a:lnT w="12700">
                      <a:solidFill>
                        <a:srgbClr val="465FB9"/>
                      </a:solidFill>
                    </a:lnT>
                    <a:lnB w="12700">
                      <a:solidFill>
                        <a:srgbClr val="465FB9"/>
                      </a:solidFill>
                    </a:lnB>
                    <a:solidFill>
                      <a:srgbClr val="FFFFFF"/>
                    </a:solidFill>
                  </a:tcPr>
                </a:tc>
                <a:extLst>
                  <a:ext uri="{0D108BD9-81ED-4DB2-BD59-A6C34878D82A}">
                    <a16:rowId xmlns:a16="http://schemas.microsoft.com/office/drawing/2014/main" xmlns="" val="10000"/>
                  </a:ext>
                </a:extLst>
              </a:tr>
              <a:tr h="657225">
                <a:tc>
                  <a:txBody>
                    <a:bodyPr/>
                    <a:lstStyle/>
                    <a:p>
                      <a:pPr marL="0" marR="96132" lvl="0" indent="0" algn="ctr">
                        <a:buNone/>
                      </a:pPr>
                      <a:r>
                        <a:rPr sz="1800" b="0" i="0" u="none" strike="noStrike" dirty="0">
                          <a:solidFill>
                            <a:srgbClr val="000000"/>
                          </a:solidFill>
                          <a:latin typeface="Open Sans"/>
                        </a:rPr>
                        <a:t>-2.6</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marR="96132" lvl="0" indent="0" algn="ctr">
                        <a:buNone/>
                      </a:pPr>
                      <a:r>
                        <a:rPr sz="1800" b="0" i="0" u="none" strike="noStrike" dirty="0">
                          <a:solidFill>
                            <a:srgbClr val="000000"/>
                          </a:solidFill>
                          <a:latin typeface="Open Sans"/>
                        </a:rPr>
                        <a:t>-60.0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marR="96132" lvl="0" indent="0" algn="ctr">
                        <a:buNone/>
                      </a:pPr>
                      <a:r>
                        <a:rPr sz="1800" b="0" i="0" u="none" strike="noStrike" dirty="0">
                          <a:solidFill>
                            <a:srgbClr val="000000"/>
                          </a:solidFill>
                          <a:latin typeface="Open Sans"/>
                        </a:rPr>
                        <a:t>-14</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marR="96132" lvl="0" indent="0" algn="ctr">
                        <a:buNone/>
                      </a:pPr>
                      <a:r>
                        <a:rPr sz="1800" b="0" i="0" u="none" strike="noStrike" dirty="0">
                          <a:solidFill>
                            <a:srgbClr val="000000"/>
                          </a:solidFill>
                          <a:latin typeface="Open Sans"/>
                        </a:rPr>
                        <a:t>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marR="96132" lvl="0" indent="0" algn="ctr">
                        <a:buNone/>
                      </a:pPr>
                      <a:r>
                        <a:rPr sz="1800" b="0" i="0" u="none" strike="noStrike" dirty="0">
                          <a:solidFill>
                            <a:srgbClr val="000000"/>
                          </a:solidFill>
                          <a:latin typeface="Open Sans"/>
                        </a:rPr>
                        <a:t>7</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marR="96132" lvl="0" indent="0" algn="ctr">
                        <a:buNone/>
                      </a:pPr>
                      <a:r>
                        <a:rPr sz="1800" b="0" i="0" u="none" strike="noStrike" dirty="0">
                          <a:solidFill>
                            <a:srgbClr val="000000"/>
                          </a:solidFill>
                          <a:latin typeface="Open Sans"/>
                        </a:rPr>
                        <a:t>30.0</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tc>
                  <a:txBody>
                    <a:bodyPr/>
                    <a:lstStyle/>
                    <a:p>
                      <a:pPr marL="0" marR="96132" lvl="0" indent="0" algn="ctr">
                        <a:buNone/>
                      </a:pPr>
                      <a:r>
                        <a:rPr sz="1800" b="0" i="0" u="none" strike="noStrike" dirty="0">
                          <a:solidFill>
                            <a:srgbClr val="000000"/>
                          </a:solidFill>
                          <a:latin typeface="Open Sans"/>
                        </a:rPr>
                        <a:t>-1</a:t>
                      </a:r>
                    </a:p>
                  </a:txBody>
                  <a:tcPr marL="12700" marR="12700" marT="27609" marB="27609" anchor="ctr">
                    <a:lnL>
                      <a:noFill/>
                    </a:lnL>
                    <a:lnR>
                      <a:noFill/>
                    </a:lnR>
                    <a:lnT w="12700" cap="flat" cmpd="sng" algn="ctr">
                      <a:solidFill>
                        <a:srgbClr val="465FB9"/>
                      </a:solidFill>
                      <a:prstDash val="solid"/>
                      <a:round/>
                      <a:headEnd type="none" w="med" len="med"/>
                      <a:tailEnd type="none" w="med" len="med"/>
                    </a:lnT>
                    <a:lnB w="12700">
                      <a:solidFill>
                        <a:srgbClr val="465FB9"/>
                      </a:solidFill>
                    </a:lnB>
                    <a:solidFill>
                      <a:srgbClr val="FFFFFF"/>
                    </a:solidFill>
                  </a:tcPr>
                </a:tc>
                <a:extLst>
                  <a:ext uri="{0D108BD9-81ED-4DB2-BD59-A6C34878D82A}">
                    <a16:rowId xmlns:a16="http://schemas.microsoft.com/office/drawing/2014/main" xmlns="" val="10001"/>
                  </a:ext>
                </a:extLst>
              </a:tr>
            </a:tbl>
          </a:graphicData>
        </a:graphic>
      </p:graphicFrame>
      <p:pic>
        <p:nvPicPr>
          <p:cNvPr id="5"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9" name="8 - TextBox"/>
          <p:cNvSpPr txBox="1"/>
          <p:nvPr/>
        </p:nvSpPr>
        <p:spPr>
          <a:xfrm>
            <a:off x="7592505" y="188640"/>
            <a:ext cx="1083951"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ΕΣΤΙΑΣΗ</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303231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214290"/>
            <a:ext cx="3889375" cy="922351"/>
          </a:xfrm>
        </p:spPr>
        <p:txBody>
          <a:bodyPr/>
          <a:lstStyle/>
          <a:p>
            <a:pPr algn="r"/>
            <a:r>
              <a:rPr lang="el-GR" sz="3200" dirty="0" smtClean="0">
                <a:solidFill>
                  <a:schemeClr val="accent2"/>
                </a:solidFill>
                <a:latin typeface="Tahoma" charset="0"/>
              </a:rPr>
              <a:t>Έρευνα Καταναλωτών</a:t>
            </a:r>
            <a:endParaRPr lang="uk-UA" sz="3200" dirty="0">
              <a:solidFill>
                <a:schemeClr val="accent2"/>
              </a:solidFill>
              <a:latin typeface="Tahoma" charset="0"/>
            </a:endParaRPr>
          </a:p>
        </p:txBody>
      </p:sp>
      <p:pic>
        <p:nvPicPr>
          <p:cNvPr id="6" name="Picture 5" descr="logo-palmos_darker.png"/>
          <p:cNvPicPr>
            <a:picLocks noChangeAspect="1"/>
          </p:cNvPicPr>
          <p:nvPr/>
        </p:nvPicPr>
        <p:blipFill>
          <a:blip r:embed="rId4" cstate="print"/>
          <a:stretch>
            <a:fillRect/>
          </a:stretch>
        </p:blipFill>
        <p:spPr>
          <a:xfrm>
            <a:off x="2843808" y="6411178"/>
            <a:ext cx="2088232" cy="335253"/>
          </a:xfrm>
          <a:prstGeom prst="rect">
            <a:avLst/>
          </a:prstGeom>
        </p:spPr>
      </p:pic>
      <p:pic>
        <p:nvPicPr>
          <p:cNvPr id="10" name="Picture 16" descr="ΛΟΓΟΤΥΠΟ ΕΛΛΗΝΙΚΟ.jpg"/>
          <p:cNvPicPr>
            <a:picLocks noChangeAspect="1"/>
          </p:cNvPicPr>
          <p:nvPr/>
        </p:nvPicPr>
        <p:blipFill>
          <a:blip r:embed="rId5"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897394414"/>
              </p:ext>
            </p:extLst>
          </p:nvPr>
        </p:nvGraphicFramePr>
        <p:xfrm>
          <a:off x="195263" y="1774825"/>
          <a:ext cx="8774112" cy="4238625"/>
        </p:xfrm>
        <a:graphic>
          <a:graphicData uri="http://schemas.openxmlformats.org/presentationml/2006/ole">
            <p:oleObj spid="_x0000_s200728" name="Φύλλο εργασίας" r:id="rId6" imgW="9734323" imgH="4514898" progId="Excel.Sheet.12">
              <p:link updateAutomatic="1"/>
            </p:oleObj>
          </a:graphicData>
        </a:graphic>
      </p:graphicFrame>
    </p:spTree>
    <p:extLst>
      <p:ext uri="{BB962C8B-B14F-4D97-AF65-F5344CB8AC3E}">
        <p14:creationId xmlns:p14="http://schemas.microsoft.com/office/powerpoint/2010/main" xmlns="" val="24513342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75680" y="835497"/>
            <a:ext cx="7416800" cy="649287"/>
          </a:xfrm>
        </p:spPr>
        <p:txBody>
          <a:bodyPr/>
          <a:lstStyle/>
          <a:p>
            <a:pPr algn="ctr"/>
            <a:r>
              <a:rPr lang="en-US" sz="1600" i="1" dirty="0" smtClean="0">
                <a:latin typeface="Tahoma" charset="0"/>
              </a:rPr>
              <a:t>“</a:t>
            </a:r>
            <a:r>
              <a:rPr lang="el-GR" sz="1600" i="1" dirty="0">
                <a:latin typeface="Tahoma" charset="0"/>
              </a:rPr>
              <a:t>Από την εμπειρία σας, υπήρξε διαφορά στον κύκλο εργασιών σας μεταξύ του πρώτου τριημέρου και της υπόλοιπης περιόδου της 88ης ΔΕΘ;</a:t>
            </a:r>
            <a:r>
              <a:rPr lang="en-US" sz="1600" i="1" dirty="0" smtClean="0">
                <a:latin typeface="Tahoma" charset="0"/>
              </a:rPr>
              <a:t>”</a:t>
            </a:r>
            <a:endParaRPr lang="uk-UA" sz="1600" i="1" dirty="0">
              <a:latin typeface="Tahoma" charset="0"/>
            </a:endParaRPr>
          </a:p>
        </p:txBody>
      </p:sp>
      <p:graphicFrame>
        <p:nvGraphicFramePr>
          <p:cNvPr id="5" name="Γράφημα 4"/>
          <p:cNvGraphicFramePr>
            <a:graphicFrameLocks/>
          </p:cNvGraphicFramePr>
          <p:nvPr>
            <p:extLst>
              <p:ext uri="{D42A27DB-BD31-4B8C-83A1-F6EECF244321}">
                <p14:modId xmlns:p14="http://schemas.microsoft.com/office/powerpoint/2010/main" xmlns="" val="2970274835"/>
              </p:ext>
            </p:extLst>
          </p:nvPr>
        </p:nvGraphicFramePr>
        <p:xfrm>
          <a:off x="683568" y="1412776"/>
          <a:ext cx="7776864" cy="439248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7592505" y="332656"/>
            <a:ext cx="1083951"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ΕΣΤΙΑΣΗ</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22747431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03648" y="835497"/>
            <a:ext cx="7416800" cy="649287"/>
          </a:xfrm>
        </p:spPr>
        <p:txBody>
          <a:bodyPr/>
          <a:lstStyle/>
          <a:p>
            <a:pPr algn="ctr"/>
            <a:r>
              <a:rPr lang="en-US" sz="1600" i="1" dirty="0" smtClean="0">
                <a:latin typeface="Tahoma" charset="0"/>
              </a:rPr>
              <a:t>“</a:t>
            </a:r>
            <a:r>
              <a:rPr lang="el-GR" sz="1600" i="1" dirty="0">
                <a:latin typeface="Tahoma" charset="0"/>
              </a:rPr>
              <a:t>Πόσο σημαντική θα λέγατε ότι είναι η ΔΕΘ α) για το κατάστημά σας και β) για την οικονομία της Θεσσαλονίκης;</a:t>
            </a:r>
            <a:r>
              <a:rPr lang="en-US" sz="1600" i="1" dirty="0" smtClean="0">
                <a:latin typeface="Tahoma" charset="0"/>
              </a:rPr>
              <a:t>”</a:t>
            </a:r>
            <a:endParaRPr lang="uk-UA" sz="1600" i="1" dirty="0">
              <a:latin typeface="Tahoma" charset="0"/>
            </a:endParaRPr>
          </a:p>
        </p:txBody>
      </p:sp>
      <p:graphicFrame>
        <p:nvGraphicFramePr>
          <p:cNvPr id="4" name="31 - Γράφημα"/>
          <p:cNvGraphicFramePr>
            <a:graphicFrameLocks/>
          </p:cNvGraphicFramePr>
          <p:nvPr>
            <p:extLst>
              <p:ext uri="{D42A27DB-BD31-4B8C-83A1-F6EECF244321}">
                <p14:modId xmlns:p14="http://schemas.microsoft.com/office/powerpoint/2010/main" xmlns="" val="1194488273"/>
              </p:ext>
            </p:extLst>
          </p:nvPr>
        </p:nvGraphicFramePr>
        <p:xfrm>
          <a:off x="179512" y="1700807"/>
          <a:ext cx="8784975" cy="374441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6"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
        <p:nvSpPr>
          <p:cNvPr id="7" name="6 - TextBox"/>
          <p:cNvSpPr txBox="1"/>
          <p:nvPr/>
        </p:nvSpPr>
        <p:spPr>
          <a:xfrm>
            <a:off x="7592505" y="332656"/>
            <a:ext cx="1083951" cy="338554"/>
          </a:xfrm>
          <a:prstGeom prst="rect">
            <a:avLst/>
          </a:prstGeom>
          <a:noFill/>
          <a:ln w="12700">
            <a:solidFill>
              <a:schemeClr val="accent1"/>
            </a:solidFill>
          </a:ln>
        </p:spPr>
        <p:txBody>
          <a:bodyPr wrap="none" rtlCol="0">
            <a:spAutoFit/>
          </a:bodyPr>
          <a:lstStyle/>
          <a:p>
            <a:r>
              <a:rPr lang="el-GR" sz="1600" b="1" i="1" dirty="0" smtClean="0">
                <a:solidFill>
                  <a:schemeClr val="bg2"/>
                </a:solidFill>
                <a:latin typeface="Tahoma" charset="0"/>
                <a:ea typeface="+mj-ea"/>
                <a:cs typeface="+mj-cs"/>
              </a:rPr>
              <a:t>ΕΣΤΙΑΣΗ</a:t>
            </a:r>
            <a:endParaRPr lang="el-GR" sz="1600" b="1" i="1" dirty="0">
              <a:solidFill>
                <a:schemeClr val="bg2"/>
              </a:solidFill>
              <a:latin typeface="Tahoma" charset="0"/>
              <a:ea typeface="+mj-ea"/>
              <a:cs typeface="+mj-cs"/>
            </a:endParaRPr>
          </a:p>
        </p:txBody>
      </p:sp>
    </p:spTree>
    <p:extLst>
      <p:ext uri="{BB962C8B-B14F-4D97-AF65-F5344CB8AC3E}">
        <p14:creationId xmlns:p14="http://schemas.microsoft.com/office/powerpoint/2010/main" xmlns="" val="2405634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852869"/>
            <a:ext cx="4809058" cy="433387"/>
          </a:xfrm>
        </p:spPr>
        <p:txBody>
          <a:bodyPr/>
          <a:lstStyle/>
          <a:p>
            <a:pPr>
              <a:lnSpc>
                <a:spcPct val="90000"/>
              </a:lnSpc>
            </a:pPr>
            <a:r>
              <a:rPr lang="el-GR" sz="2300" dirty="0" smtClean="0"/>
              <a:t>ΣΥΝΕΝΤΕΥΞΗ ΤΥΠΟΥ 31/10/2024</a:t>
            </a:r>
            <a:endParaRPr lang="uk-UA" sz="2300" dirty="0"/>
          </a:p>
        </p:txBody>
      </p:sp>
      <p:pic>
        <p:nvPicPr>
          <p:cNvPr id="6" name="Picture 5" descr="logo-palmos_darker.png"/>
          <p:cNvPicPr>
            <a:picLocks noChangeAspect="1"/>
          </p:cNvPicPr>
          <p:nvPr/>
        </p:nvPicPr>
        <p:blipFill>
          <a:blip r:embed="rId2" cstate="print"/>
          <a:stretch>
            <a:fillRect/>
          </a:stretch>
        </p:blipFill>
        <p:spPr>
          <a:xfrm>
            <a:off x="2843808" y="6271999"/>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5877272"/>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363509"/>
            <a:ext cx="3889375" cy="922351"/>
          </a:xfrm>
        </p:spPr>
        <p:txBody>
          <a:bodyPr/>
          <a:lstStyle/>
          <a:p>
            <a:pPr algn="r"/>
            <a:r>
              <a:rPr lang="el-GR" sz="3200" dirty="0" smtClean="0">
                <a:solidFill>
                  <a:schemeClr val="accent2"/>
                </a:solidFill>
                <a:latin typeface="Tahoma" charset="0"/>
              </a:rPr>
              <a:t>Έρευνα Καταναλωτών</a:t>
            </a:r>
            <a:endParaRPr lang="uk-UA" sz="3200" dirty="0">
              <a:solidFill>
                <a:schemeClr val="accent2"/>
              </a:solidFill>
              <a:latin typeface="Tahoma" charset="0"/>
            </a:endParaRPr>
          </a:p>
        </p:txBody>
      </p:sp>
      <p:pic>
        <p:nvPicPr>
          <p:cNvPr id="9" name="Picture 8"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10"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1550908501"/>
              </p:ext>
            </p:extLst>
          </p:nvPr>
        </p:nvGraphicFramePr>
        <p:xfrm>
          <a:off x="9525" y="1989138"/>
          <a:ext cx="9090025" cy="4025900"/>
        </p:xfrm>
        <a:graphic>
          <a:graphicData uri="http://schemas.openxmlformats.org/presentationml/2006/ole">
            <p:oleObj spid="_x0000_s204824" name="Φύλλο εργασίας" r:id="rId5" imgW="9934518" imgH="4400550" progId="Excel.Sheet.12">
              <p:link updateAutomatic="1"/>
            </p:oleObj>
          </a:graphicData>
        </a:graphic>
      </p:graphicFrame>
    </p:spTree>
    <p:extLst>
      <p:ext uri="{BB962C8B-B14F-4D97-AF65-F5344CB8AC3E}">
        <p14:creationId xmlns:p14="http://schemas.microsoft.com/office/powerpoint/2010/main" xmlns="" val="1258767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19475" y="2967038"/>
            <a:ext cx="4695825" cy="1109662"/>
          </a:xfrm>
          <a:noFill/>
        </p:spPr>
        <p:txBody>
          <a:bodyPr/>
          <a:lstStyle/>
          <a:p>
            <a:r>
              <a:rPr lang="el-GR" sz="3600" dirty="0" smtClean="0">
                <a:latin typeface="Tahoma" charset="0"/>
              </a:rPr>
              <a:t>Βαρόμετρο ΕΒΕΘ</a:t>
            </a:r>
            <a:endParaRPr lang="uk-UA" sz="3600" dirty="0">
              <a:latin typeface="Tahoma" charset="0"/>
            </a:endParaRPr>
          </a:p>
        </p:txBody>
      </p:sp>
      <p:sp>
        <p:nvSpPr>
          <p:cNvPr id="34819" name="Rectangle 3"/>
          <p:cNvSpPr>
            <a:spLocks noGrp="1" noChangeArrowheads="1"/>
          </p:cNvSpPr>
          <p:nvPr>
            <p:ph type="subTitle" idx="1"/>
          </p:nvPr>
        </p:nvSpPr>
        <p:spPr>
          <a:xfrm>
            <a:off x="3435350" y="3924307"/>
            <a:ext cx="4351360" cy="433387"/>
          </a:xfrm>
        </p:spPr>
        <p:txBody>
          <a:bodyPr/>
          <a:lstStyle/>
          <a:p>
            <a:pPr>
              <a:lnSpc>
                <a:spcPct val="90000"/>
              </a:lnSpc>
            </a:pPr>
            <a:r>
              <a:rPr lang="el-GR" sz="2300" dirty="0" smtClean="0"/>
              <a:t>Έρευνα Βιομηχανίας </a:t>
            </a:r>
            <a:endParaRPr lang="uk-UA" sz="2300" dirty="0"/>
          </a:p>
        </p:txBody>
      </p:sp>
      <p:pic>
        <p:nvPicPr>
          <p:cNvPr id="7" name="Picture 6" descr="logo-palmos_darker.png"/>
          <p:cNvPicPr>
            <a:picLocks noChangeAspect="1"/>
          </p:cNvPicPr>
          <p:nvPr/>
        </p:nvPicPr>
        <p:blipFill>
          <a:blip r:embed="rId2" cstate="print"/>
          <a:stretch>
            <a:fillRect/>
          </a:stretch>
        </p:blipFill>
        <p:spPr>
          <a:xfrm>
            <a:off x="2843808" y="6411178"/>
            <a:ext cx="2088232" cy="335253"/>
          </a:xfrm>
          <a:prstGeom prst="rect">
            <a:avLst/>
          </a:prstGeom>
        </p:spPr>
      </p:pic>
      <p:pic>
        <p:nvPicPr>
          <p:cNvPr id="8" name="Picture 16" descr="ΛΟΓΟΤΥΠΟ ΕΛΛΗΝΙΚΟ.jpg"/>
          <p:cNvPicPr>
            <a:picLocks noChangeAspect="1"/>
          </p:cNvPicPr>
          <p:nvPr/>
        </p:nvPicPr>
        <p:blipFill>
          <a:blip r:embed="rId3"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9338" y="363509"/>
            <a:ext cx="3889375" cy="922351"/>
          </a:xfrm>
        </p:spPr>
        <p:txBody>
          <a:bodyPr/>
          <a:lstStyle/>
          <a:p>
            <a:pPr algn="r"/>
            <a:r>
              <a:rPr lang="el-GR" sz="3200" dirty="0" smtClean="0">
                <a:solidFill>
                  <a:schemeClr val="accent2"/>
                </a:solidFill>
                <a:latin typeface="Tahoma" charset="0"/>
              </a:rPr>
              <a:t>Έρευνα Βιομηχανίας</a:t>
            </a:r>
            <a:endParaRPr lang="uk-UA" sz="3200" dirty="0">
              <a:solidFill>
                <a:schemeClr val="accent2"/>
              </a:solidFill>
              <a:latin typeface="Tahoma" charset="0"/>
            </a:endParaRPr>
          </a:p>
        </p:txBody>
      </p:sp>
      <p:pic>
        <p:nvPicPr>
          <p:cNvPr id="7" name="Picture 6" descr="logo-palmos_darker.png"/>
          <p:cNvPicPr>
            <a:picLocks noChangeAspect="1"/>
          </p:cNvPicPr>
          <p:nvPr/>
        </p:nvPicPr>
        <p:blipFill>
          <a:blip r:embed="rId3" cstate="print"/>
          <a:stretch>
            <a:fillRect/>
          </a:stretch>
        </p:blipFill>
        <p:spPr>
          <a:xfrm>
            <a:off x="2843808" y="6411178"/>
            <a:ext cx="2088232" cy="335253"/>
          </a:xfrm>
          <a:prstGeom prst="rect">
            <a:avLst/>
          </a:prstGeom>
        </p:spPr>
      </p:pic>
      <p:pic>
        <p:nvPicPr>
          <p:cNvPr id="9" name="Picture 16" descr="ΛΟΓΟΤΥΠΟ ΕΛΛΗΝΙΚΟ.jpg"/>
          <p:cNvPicPr>
            <a:picLocks noChangeAspect="1"/>
          </p:cNvPicPr>
          <p:nvPr/>
        </p:nvPicPr>
        <p:blipFill>
          <a:blip r:embed="rId4" cstate="print">
            <a:clrChange>
              <a:clrFrom>
                <a:srgbClr val="FFFFFF"/>
              </a:clrFrom>
              <a:clrTo>
                <a:srgbClr val="FFFFFF">
                  <a:alpha val="0"/>
                </a:srgbClr>
              </a:clrTo>
            </a:clrChange>
          </a:blip>
          <a:srcRect l="13332" t="15099" r="13332" b="20131"/>
          <a:stretch>
            <a:fillRect/>
          </a:stretch>
        </p:blipFill>
        <p:spPr bwMode="auto">
          <a:xfrm>
            <a:off x="4932040" y="6016451"/>
            <a:ext cx="1362075" cy="796925"/>
          </a:xfrm>
          <a:prstGeom prst="rect">
            <a:avLst/>
          </a:prstGeom>
          <a:noFill/>
          <a:ln w="9525">
            <a:noFill/>
            <a:miter lim="800000"/>
            <a:headEnd/>
            <a:tailEnd/>
          </a:ln>
        </p:spPr>
      </p:pic>
      <p:graphicFrame>
        <p:nvGraphicFramePr>
          <p:cNvPr id="3" name="Αντικείμενο 2"/>
          <p:cNvGraphicFramePr>
            <a:graphicFrameLocks noChangeAspect="1"/>
          </p:cNvGraphicFramePr>
          <p:nvPr>
            <p:extLst>
              <p:ext uri="{D42A27DB-BD31-4B8C-83A1-F6EECF244321}">
                <p14:modId xmlns:p14="http://schemas.microsoft.com/office/powerpoint/2010/main" xmlns="" val="3290929966"/>
              </p:ext>
            </p:extLst>
          </p:nvPr>
        </p:nvGraphicFramePr>
        <p:xfrm>
          <a:off x="123825" y="1990725"/>
          <a:ext cx="8924925" cy="3956050"/>
        </p:xfrm>
        <a:graphic>
          <a:graphicData uri="http://schemas.openxmlformats.org/presentationml/2006/ole">
            <p:oleObj spid="_x0000_s112683" name="Φύλλο εργασίας" r:id="rId5" imgW="11715507" imgH="5191316" progId="Excel.Sheet.12">
              <p:link updateAutomatic="1"/>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5">
      <a:dk1>
        <a:srgbClr val="111111"/>
      </a:dk1>
      <a:lt1>
        <a:srgbClr val="FFFFFF"/>
      </a:lt1>
      <a:dk2>
        <a:srgbClr val="000000"/>
      </a:dk2>
      <a:lt2>
        <a:srgbClr val="663300"/>
      </a:lt2>
      <a:accent1>
        <a:srgbClr val="CC6600"/>
      </a:accent1>
      <a:accent2>
        <a:srgbClr val="800000"/>
      </a:accent2>
      <a:accent3>
        <a:srgbClr val="FFFFFF"/>
      </a:accent3>
      <a:accent4>
        <a:srgbClr val="0D0D0D"/>
      </a:accent4>
      <a:accent5>
        <a:srgbClr val="E2B8AA"/>
      </a:accent5>
      <a:accent6>
        <a:srgbClr val="730000"/>
      </a:accent6>
      <a:hlink>
        <a:srgbClr val="FFCC66"/>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111111"/>
        </a:dk1>
        <a:lt1>
          <a:srgbClr val="FFFFFF"/>
        </a:lt1>
        <a:dk2>
          <a:srgbClr val="000000"/>
        </a:dk2>
        <a:lt2>
          <a:srgbClr val="993300"/>
        </a:lt2>
        <a:accent1>
          <a:srgbClr val="FFCC66"/>
        </a:accent1>
        <a:accent2>
          <a:srgbClr val="FF6600"/>
        </a:accent2>
        <a:accent3>
          <a:srgbClr val="FFFFFF"/>
        </a:accent3>
        <a:accent4>
          <a:srgbClr val="0D0D0D"/>
        </a:accent4>
        <a:accent5>
          <a:srgbClr val="FFE2B8"/>
        </a:accent5>
        <a:accent6>
          <a:srgbClr val="E7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996633"/>
        </a:lt2>
        <a:accent1>
          <a:srgbClr val="FFCC66"/>
        </a:accent1>
        <a:accent2>
          <a:srgbClr val="800000"/>
        </a:accent2>
        <a:accent3>
          <a:srgbClr val="FFFFFF"/>
        </a:accent3>
        <a:accent4>
          <a:srgbClr val="0D0D0D"/>
        </a:accent4>
        <a:accent5>
          <a:srgbClr val="FFE2B8"/>
        </a:accent5>
        <a:accent6>
          <a:srgbClr val="7300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111111"/>
        </a:dk1>
        <a:lt1>
          <a:srgbClr val="FFFFFF"/>
        </a:lt1>
        <a:dk2>
          <a:srgbClr val="000000"/>
        </a:dk2>
        <a:lt2>
          <a:srgbClr val="66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111111"/>
        </a:dk1>
        <a:lt1>
          <a:srgbClr val="FFFFFF"/>
        </a:lt1>
        <a:dk2>
          <a:srgbClr val="000000"/>
        </a:dk2>
        <a:lt2>
          <a:srgbClr val="663300"/>
        </a:lt2>
        <a:accent1>
          <a:srgbClr val="CC6600"/>
        </a:accent1>
        <a:accent2>
          <a:srgbClr val="800000"/>
        </a:accent2>
        <a:accent3>
          <a:srgbClr val="FFFFFF"/>
        </a:accent3>
        <a:accent4>
          <a:srgbClr val="0D0D0D"/>
        </a:accent4>
        <a:accent5>
          <a:srgbClr val="E2B8AA"/>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11575</TotalTime>
  <Words>1398</Words>
  <Application>Microsoft Office PowerPoint</Application>
  <PresentationFormat>Προβολή στην οθόνη (4:3)</PresentationFormat>
  <Paragraphs>381</Paragraphs>
  <Slides>62</Slides>
  <Notes>1</Notes>
  <HiddenSlides>0</HiddenSlides>
  <MMClips>0</MMClips>
  <ScaleCrop>false</ScaleCrop>
  <HeadingPairs>
    <vt:vector size="8" baseType="variant">
      <vt:variant>
        <vt:lpstr>Θέμα</vt:lpstr>
      </vt:variant>
      <vt:variant>
        <vt:i4>1</vt:i4>
      </vt:variant>
      <vt:variant>
        <vt:lpstr>Συνδέσεις</vt:lpstr>
      </vt:variant>
      <vt:variant>
        <vt:i4>26</vt:i4>
      </vt:variant>
      <vt:variant>
        <vt:lpstr>Ενσωματωμένοι διακομιστές OLE</vt:lpstr>
      </vt:variant>
      <vt:variant>
        <vt:i4>1</vt:i4>
      </vt:variant>
      <vt:variant>
        <vt:lpstr>Τίτλοι διαφανειών</vt:lpstr>
      </vt:variant>
      <vt:variant>
        <vt:i4>62</vt:i4>
      </vt:variant>
    </vt:vector>
  </HeadingPairs>
  <TitlesOfParts>
    <vt:vector size="90" baseType="lpstr">
      <vt:lpstr>template</vt:lpstr>
      <vt:lpstr>\\PALMOSANALYSIS\Data\Palmos Analysis\PrimoQ\ΕΒΕΘ\ΒΑΡΟΜΕΤΡΟ ΕΒΕΘ\Βαρόμετρο ΕΒΕΘ - Σεπτέμβριος 2024\ΑΠΟΤΕΛΕΣΜΑΤΑ\ΕΠΕΞΕΡΓΑΣΙΑ_ΧΡΟΝΟΣΕΙΡΩΝ_Σεπτέμβριος_2024.xlsx!ΣΥΓΚΡΙΤΙΚΑ ΚΑΤΑΝΑΛΩΤΕΣ![ΕΠΕΞΕΡΓΑΣΙΑ_ΧΡΟΝΟΣΕΙΡΩΝ_Σεπτέμβριος_2024.xlsx]ΣΥΓΚΡΙΤΙΚΑ ΚΑΤΑΝΑΛΩΤΕΣ 22 - Γράφημα-1</vt:lpstr>
      <vt:lpstr>\\PALMOSANALYSIS\Data\Palmos Analysis\PrimoQ\ΕΒΕΘ\ΒΑΡΟΜΕΤΡΟ ΕΒΕΘ\Βαρόμετρο ΕΒΕΘ - Σεπτέμβριος 2024\ΑΠΟΤΕΛΕΣΜΑΤΑ\ΕΠΕΞΕΡΓΑΣΙΑ_ΧΡΟΝΟΣΕΙΡΩΝ_Σεπτέμβριος_2024.xlsx!ΣΥΓΚΡΙΤΙΚΑ ΚΑΤΑΝΑΛΩΤΕΣ![ΕΠΕΞΕΡΓΑΣΙΑ_ΧΡΟΝΟΣΕΙΡΩΝ_Σεπτέμβριος_2024.xlsx]ΣΥΓΚΡΙΤΙΚΑ ΚΑΤΑΝΑΛΩΤΕΣ 21 - Γράφημα-1</vt:lpstr>
      <vt:lpstr>\\PALMOSANALYSIS\Data\Palmos Analysis\PrimoQ\ΕΒΕΘ\ΒΑΡΟΜΕΤΡΟ ΕΒΕΘ\Βαρόμετρο ΕΒΕΘ - Σεπτέμβριος 2024\ΑΠΟΤΕΛΕΣΜΑΤΑ\ΕΠΕΞΕΡΓΑΣΙΑ_ΧΡΟΝΟΣΕΙΡΩΝ_Σεπτέμβριος_2024.xlsx!ΣΥΓΚΡΙΤΙΚΑ ΚΑΤΑΝΑΛΩΤΕΣ![ΕΠΕΞΕΡΓΑΣΙΑ_ΧΡΟΝΟΣΕΙΡΩΝ_Σεπτέμβριος_2024.xlsx]ΣΥΓΚΡΙΤΙΚΑ ΚΑΤΑΝΑΛΩΤΕΣ 18 -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ΚΑΤΑΝΑΛΩΤΕΣ![ΕΠΕΞΕΡΓΑΣΙΑ_ΧΡΟΝΟΣΕΙΡΩΝ_Σεπτέμβριος_2024.xlsx]ΣΥΓΚΡΙΤΙΚΑ ΚΑΤΑΝΑΛΩΤΕΣ 10 - Γράφημα-1</vt:lpstr>
      <vt:lpstr>\\PALMOSANALYSIS\Data\Palmos Analysis\PrimoQ\ΕΒΕΘ\ΒΑΡΟΜΕΤΡΟ ΕΒΕΘ\Βαρόμετρο ΕΒΕΘ - Σεπτέμβριος 2024\ΑΠΟΤΕΛΕΣΜΑΤΑ\ΕΠΕΞΕΡΓΑΣΙΑ_ΧΡΟΝΟΣΕΙΡΩΝ_Σεπτέμβριος_2024.xlsx!ΣΥΓΚΡΙΤΙΚΑ ΚΑΤΑΝΑΛΩΤΕΣ![ΕΠΕΞΕΡΓΑΣΙΑ_ΧΡΟΝΟΣΕΙΡΩΝ_Σεπτέμβριος_2024.xlsx]ΣΥΓΚΡΙΤΙΚΑ ΚΑΤΑΝΑΛΩΤΕΣ 14 -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ΒΙΟΜΗΧΑΝΙΕΣ![ΕΠΕΞΕΡΓΑΣΙΑ_ΧΡΟΝΟΣΕΙΡΩΝ_Σεπτέμβριος_2024.xlsx]ΣΥΓΚΡΙΤΙΚΑ ΒΙΟΜΗΧΑΝΙΕΣ 13 -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ΒΙΟΜΗΧΑΝΙΕΣ![ΕΠΕΞΕΡΓΑΣΙΑ_ΧΡΟΝΟΣΕΙΡΩΝ_Σεπτέμβριος_2024.xlsx]ΣΥΓΚΡΙΤΙΚΑ ΒΙΟΜΗΧΑΝΙΕΣ 22 -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ΒΙΟΜΗΧΑΝΙΕΣ![ΕΠΕΞΕΡΓΑΣΙΑ_ΧΡΟΝΟΣΕΙΡΩΝ_Σεπτέμβριος_2024.xlsx]ΣΥΓΚΡΙΤΙΚΑ ΒΙΟΜΗΧΑΝΙΕΣ 22 - Γράφημα-10</vt:lpstr>
      <vt:lpstr>\\PALMOSANALYSIS\Data\Palmos Analysis\PrimoQ\ΕΒΕΘ\ΒΑΡΟΜΕΤΡΟ ΕΒΕΘ\Βαρόμετρο ΕΒΕΘ - Σεπτέμβριος 2024\ΑΠΟΤΕΛΕΣΜΑΤΑ\ΕΠΕΞΕΡΓΑΣΙΑ_ΧΡΟΝΟΣΕΙΡΩΝ_Σεπτέμβριος_2024.xlsx!ΣΥΓΚΡΙΤΙΚΑ ΒΙΟΜΗΧΑΝΙΕΣ![ΕΠΕΞΕΡΓΑΣΙΑ_ΧΡΟΝΟΣΕΙΡΩΝ_Σεπτέμβριος_2024.xlsx]ΣΥΓΚΡΙΤΙΚΑ ΒΙΟΜΗΧΑΝΙΕΣ 22 - Γράφημα-7</vt:lpstr>
      <vt:lpstr>\\PALMOSANALYSIS\Data\Palmos Analysis\PrimoQ\ΕΒΕΘ\ΒΑΡΟΜΕΤΡΟ ΕΒΕΘ\Βαρόμετρο ΕΒΕΘ - Σεπτέμβριος 2024\ΑΠΟΤΕΛΕΣΜΑΤΑ\ΕΠΕΞΕΡΓΑΣΙΑ_ΧΡΟΝΟΣΕΙΡΩΝ_Σεπτέμβριος_2024.xlsx!ΣΥΓΚΡΙΤΙΚΑ ΒΙΟΜΗΧΑΝΙΕΣ![ΕΠΕΞΕΡΓΑΣΙΑ_ΧΡΟΝΟΣΕΙΡΩΝ_Σεπτέμβριος_2024.xlsx]ΣΥΓΚΡΙΤΙΚΑ ΒΙΟΜΗΧΑΝΙΕΣ 22 - Γράφημα-6</vt:lpstr>
      <vt:lpstr>\\PALMOSANALYSIS\Data\Palmos Analysis\PrimoQ\ΕΒΕΘ\ΒΑΡΟΜΕΤΡΟ ΕΒΕΘ\Βαρόμετρο ΕΒΕΘ - Σεπτέμβριος 2024\ΑΠΟΤΕΛΕΣΜΑΤΑ\ΕΠΕΞΕΡΓΑΣΙΑ_ΧΡΟΝΟΣΕΙΡΩΝ_Σεπτέμβριος_2024.xlsx!ΣΥΓΚΡΙΤΙΚΑ ΒΙΟΜΗΧΑΝΙΕΣ![ΕΠΕΞΕΡΓΑΣΙΑ_ΧΡΟΝΟΣΕΙΡΩΝ_Σεπτέμβριος_2024.xlsx]ΣΥΓΚΡΙΤΙΚΑ ΒΙΟΜΗΧΑΝΙΕΣ 22 - Γράφημα-5</vt:lpstr>
      <vt:lpstr>\\PALMOSANALYSIS\Data\Palmos Analysis\PrimoQ\ΕΒΕΘ\ΒΑΡΟΜΕΤΡΟ ΕΒΕΘ\Βαρόμετρο ΕΒΕΘ - Σεπτέμβριος 2024\ΑΠΟΤΕΛΕΣΜΑΤΑ\ΕΠΕΞΕΡΓΑΣΙΑ_ΧΡΟΝΟΣΕΙΡΩΝ_Σεπτέμβριος_2024.xlsx!ΣΥΓΚΡΙΤΙΚΑ ΒΙΟΜΗΧΑΝΙΕΣ![ΕΠΕΞΕΡΓΑΣΙΑ_ΧΡΟΝΟΣΕΙΡΩΝ_Σεπτέμβριος_2024.xlsx]ΣΥΓΚΡΙΤΙΚΑ ΒΙΟΜΗΧΑΝΙΕΣ 27 -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ΕΜΠΟΡΙΚΕΣ![ΕΠΕΞΕΡΓΑΣΙΑ_ΧΡΟΝΟΣΕΙΡΩΝ_Σεπτέμβριος_2024.xlsx]ΣΥΓΚΡΙΤΙΚΑ ΕΜΠΟΡΙΚΕΣ 7 -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ΕΜΠΟΡΙΚΕΣ![ΕΠΕΞΕΡΓΑΣΙΑ_ΧΡΟΝΟΣΕΙΡΩΝ_Σεπτέμβριος_2024.xlsx]ΣΥΓΚΡΙΤΙΚΑ ΕΜΠΟΡΙΚΕΣ 8 -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ΕΜΠΟΡΙΚΕΣ![ΕΠΕΞΕΡΓΑΣΙΑ_ΧΡΟΝΟΣΕΙΡΩΝ_Σεπτέμβριος_2024.xlsx]ΣΥΓΚΡΙΤΙΚΑ ΕΜΠΟΡΙΚΕΣ 9 -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ΕΜΠΟΡΙΚΕΣ![ΕΠΕΞΕΡΓΑΣΙΑ_ΧΡΟΝΟΣΕΙΡΩΝ_Σεπτέμβριος_2024.xlsx]ΣΥΓΚΡΙΤΙΚΑ ΕΜΠΟΡΙΚΕΣ 13 -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ΕΜΠΟΡΙΚΕΣ![ΕΠΕΞΕΡΓΑΣΙΑ_ΧΡΟΝΟΣΕΙΡΩΝ_Σεπτέμβριος_2024.xlsx]ΣΥΓΚΡΙΤΙΚΑ ΕΜΠΟΡΙΚΕΣ 11 -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ΥΠΗΡΕΣΙΕΣ![ΕΠΕΞΕΡΓΑΣΙΑ_ΧΡΟΝΟΣΕΙΡΩΝ_Σεπτέμβριος_2024.xlsx]ΣΥΓΚΡΙΤΙΚΑ ΥΠΗΡΕΣΙΕΣ 7 -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ΥΠΗΡΕΣΙΕΣ![ΕΠΕΞΕΡΓΑΣΙΑ_ΧΡΟΝΟΣΕΙΡΩΝ_Σεπτέμβριος_2024.xlsx]ΣΥΓΚΡΙΤΙΚΑ ΥΠΗΡΕΣΙΕΣ 11 -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ΥΠΗΡΕΣΙΕΣ![ΕΠΕΞΕΡΓΑΣΙΑ_ΧΡΟΝΟΣΕΙΡΩΝ_Σεπτέμβριος_2024.xlsx]ΣΥΓΚΡΙΤΙΚΑ ΥΠΗΡΕΣΙΕΣ 13 -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ΥΠΗΡΕΣΙΕΣ![ΕΠΕΞΕΡΓΑΣΙΑ_ΧΡΟΝΟΣΕΙΡΩΝ_Σεπτέμβριος_2024.xlsx]ΣΥΓΚΡΙΤΙΚΑ ΥΠΗΡΕΣΙΕΣ 12 -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ΥΠΗΡΕΣΙΕΣ![ΕΠΕΞΕΡΓΑΣΙΑ_ΧΡΟΝΟΣΕΙΡΩΝ_Σεπτέμβριος_2024.xlsx]ΣΥΓΚΡΙΤΙΚΑ ΥΠΗΡΕΣΙΕΣ 14 -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ΚΑΤΑΣΚΕΥΑΣΤΙΚΕΣ![ΕΠΕΞΕΡΓΑΣΙΑ_ΧΡΟΝΟΣΕΙΡΩΝ_Σεπτέμβριος_2024.xlsx]ΣΥΓΚΡΙΤΙΚΑ ΚΑΤΑΣΚΕΥΑΣΤΙΚΕΣ 5 -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ΚΑΤΑΣΚΕΥΑΣΤΙΚΕΣ![ΕΠΕΞΕΡΓΑΣΙΑ_ΧΡΟΝΟΣΕΙΡΩΝ_Σεπτέμβριος_2024.xlsx]ΣΥΓΚΡΙΤΙΚΑ ΚΑΤΑΣΚΕΥΑΣΤΙΚΕΣ 6 -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ΚΑΤΑΣΚΕΥΑΣΤΙΚΕΣ![ΕΠΕΞΕΡΓΑΣΙΑ_ΧΡΟΝΟΣΕΙΡΩΝ_Σεπτέμβριος_2024.xlsx]ΣΥΓΚΡΙΤΙΚΑ ΚΑΤΑΣΚΕΥΑΣΤΙΚΕΣ 7 - Γράφημα</vt:lpstr>
      <vt:lpstr>\\PALMOSANALYSIS\Data\Palmos Analysis\PrimoQ\ΕΒΕΘ\ΒΑΡΟΜΕΤΡΟ ΕΒΕΘ\Βαρόμετρο ΕΒΕΘ - Σεπτέμβριος 2024\ΑΠΟΤΕΛΕΣΜΑΤΑ\ΕΠΕΞΕΡΓΑΣΙΑ_ΧΡΟΝΟΣΕΙΡΩΝ_Σεπτέμβριος_2024.xlsx!ΣΥΓΚΡΙΤΙΚΑ ΚΑΤΑΣΚΕΥΑΣΤΙΚΕΣ![ΕΠΕΞΕΡΓΑΣΙΑ_ΧΡΟΝΟΣΕΙΡΩΝ_Σεπτέμβριος_2024.xlsx]ΣΥΓΚΡΙΤΙΚΑ ΚΑΤΑΣΚΕΥΑΣΤΙΚΕΣ 9 - Γράφημα</vt:lpstr>
      <vt:lpstr>Γράφημα</vt:lpstr>
      <vt:lpstr>Βαρόμετρο ΕΒΕΘ</vt:lpstr>
      <vt:lpstr>Βαρόμετρο ΕΒΕΘ</vt:lpstr>
      <vt:lpstr>Έρευνα Καταναλωτών</vt:lpstr>
      <vt:lpstr>Έρευνα Καταναλωτών</vt:lpstr>
      <vt:lpstr>Έρευνα Καταναλωτών</vt:lpstr>
      <vt:lpstr>Έρευνα Καταναλωτών</vt:lpstr>
      <vt:lpstr>Έρευνα Καταναλωτών</vt:lpstr>
      <vt:lpstr>Βαρόμετρο ΕΒΕΘ</vt:lpstr>
      <vt:lpstr>Έρευνα Βιομηχανίας</vt:lpstr>
      <vt:lpstr>Έρευνα Βιομηχανίας</vt:lpstr>
      <vt:lpstr>Έρευνα Βιομηχανίας</vt:lpstr>
      <vt:lpstr>Έρευνα Βιομηχανίας</vt:lpstr>
      <vt:lpstr>Έρευνα Βιομηχανίας</vt:lpstr>
      <vt:lpstr>Έρευνα Βιομηχανίας</vt:lpstr>
      <vt:lpstr>Έρευνα Βιομηχανίας</vt:lpstr>
      <vt:lpstr>Βαρόμετρο ΕΒΕΘ</vt:lpstr>
      <vt:lpstr>Έρευνα Εμπορίου</vt:lpstr>
      <vt:lpstr>Έρευνα Εμπορίου</vt:lpstr>
      <vt:lpstr>Έρευνα Εμπορίου</vt:lpstr>
      <vt:lpstr>Έρευνα Εμπορίου</vt:lpstr>
      <vt:lpstr>Έρευνα Εμπορίου</vt:lpstr>
      <vt:lpstr>Βαρόμετρο ΕΒΕΘ</vt:lpstr>
      <vt:lpstr>Έρευνα Υπηρεσιών</vt:lpstr>
      <vt:lpstr>Έρευνα Υπηρεσιών</vt:lpstr>
      <vt:lpstr>Έρευνα Υπηρεσιών</vt:lpstr>
      <vt:lpstr>Έρευνα Υπηρεσιών</vt:lpstr>
      <vt:lpstr>Έρευνα Υπηρεσιών</vt:lpstr>
      <vt:lpstr>Βαρόμετρο ΕΒΕΘ</vt:lpstr>
      <vt:lpstr>Έρευνα Κατασκευών</vt:lpstr>
      <vt:lpstr>Έρευνα Κατασκευών</vt:lpstr>
      <vt:lpstr>Έρευνα Κατασκευών</vt:lpstr>
      <vt:lpstr>Έρευνα Κατασκευών</vt:lpstr>
      <vt:lpstr>Βαρόμετρο ΕΒΕΘ</vt:lpstr>
      <vt:lpstr>Διαφάνεια 34</vt:lpstr>
      <vt:lpstr>Διαφάνεια 35</vt:lpstr>
      <vt:lpstr>Διαφάνεια 36</vt:lpstr>
      <vt:lpstr>Διαφάνεια 37</vt:lpstr>
      <vt:lpstr>Βαρόμετρο ΕΒΕΘ</vt:lpstr>
      <vt:lpstr>Διαφάνεια 39</vt:lpstr>
      <vt:lpstr>Διαφάνεια 40</vt:lpstr>
      <vt:lpstr>Διαφάνεια 41</vt:lpstr>
      <vt:lpstr>Βαρόμετρο ΕΒΕΘ</vt:lpstr>
      <vt:lpstr>Διαφάνεια 43</vt:lpstr>
      <vt:lpstr>Διαφάνεια 44</vt:lpstr>
      <vt:lpstr>Διαφάνεια 45</vt:lpstr>
      <vt:lpstr>Διαφάνεια 46</vt:lpstr>
      <vt:lpstr>Αποτίμηση 88ης ΔΕΘ Καταλύματα</vt:lpstr>
      <vt:lpstr>“Σε γενικές γραμμές, πώς θα χαρακτηρίζατε για την μονάδα σας την φετινή περίοδο της 88ης Διεθνούς Εκθέσεως Θεσσαλονίκης (ΔΕΘ) σε μια κλίμακα από το 1 – Καθόλου ικανοποιητική μέχρι το 5 – Πάρα πολύ ικανοποιητική;”</vt:lpstr>
      <vt:lpstr>“Σε σχέση με την περσινή περίοδο της ΔΕΘ, πώς θα χαρακτηρίζατε την φετινή περίοδο της ΔΕΘ για τη μονάδα σας;”</vt:lpstr>
      <vt:lpstr>“Σε τι επίπεδο κυμάνθηκε η μέση πληρότητα στην μονάδα σας κατά τη διάρκεια της φετινής 88ης ΔΕΘ;”</vt:lpstr>
      <vt:lpstr>“Σε σχέση με την περσινή περίοδο της ΔΕΘ, πόσο θα λέγατε ότι μεταβλήθηκε (αυξήθηκε ή μειώθηκε) η μέση πληρότητα στη μονάδα σας κατά τη διάρκεια της φετινής 88ης ΔΕΘ;”</vt:lpstr>
      <vt:lpstr>“Από την εμπειρία σας, υπήρξε διαφορά στην μέση πληρότητα και τον κύκλο εργασιών σας μεταξύ του πρώτου τριημέρου και της υπόλοιπης περιόδου της 88ης ΔΕΘ;”</vt:lpstr>
      <vt:lpstr>“Σε τι επίπεδο κυμάνθηκε η μέση τιμή του δωματίου στην μονάδα σας κατά τη διάρκεια της φετινής 88ης ΔΕΘ;”</vt:lpstr>
      <vt:lpstr>“Σε σχέση με την περσινή περίοδο της ΔΕΘ, πόσο θα λέγατε ότι μεταβλήθηκε (αυξήθηκε ή μειώθηκε) η μέση τιμή δωματίου στη μονάδα σας κατά τη διάρκεια της φετινής 88ης ΔΕΘ;”</vt:lpstr>
      <vt:lpstr>“Πόσο σημαντική θα λέγατε ότι είναι η ΔΕΘ α) για την μονάδα σας και β) για την οικονομία της Θεσσαλονίκης;”</vt:lpstr>
      <vt:lpstr>Αποτίμηση 88ης ΔΕΘ Εστίαση</vt:lpstr>
      <vt:lpstr>“Σε γενικές γραμμές, πώς θα χαρακτηρίζατε για το κατάστημα σας την φετινή περίοδο της 88ης Διεθνούς Εκθέσεως Θεσσαλονίκης (ΔΕΘ) σε μια κλίμακα από το 1 – Καθόλου ικανοποιητική μέχρι το 5 – Πάρα πολύ ικανοποιητική;”</vt:lpstr>
      <vt:lpstr>“Σε σχέση με την περσινή περίοδο της ΔΕΘ, πώς θα χαρακτηρίζατε την φετινή περίοδο της ΔΕΘ για το κατάστημα σας;”</vt:lpstr>
      <vt:lpstr>“Σε σχέση με την περσινή περίοδο της ΔΕΘ, πόσο θα λέγατε ότι μεταβλήθηκε (αυξήθηκε ή μειώθηκε) ο τζίρος στο κατάστημά σας κατά τη διάρκεια της φετινής 88ης ΔΕΘ;”</vt:lpstr>
      <vt:lpstr>“Από την εμπειρία σας, υπήρξε διαφορά στον κύκλο εργασιών σας μεταξύ του πρώτου τριημέρου και της υπόλοιπης περιόδου της 88ης ΔΕΘ;”</vt:lpstr>
      <vt:lpstr>“Πόσο σημαντική θα λέγατε ότι είναι η ΔΕΘ α) για το κατάστημά σας και β) για την οικονομία της Θεσσαλονίκης;”</vt:lpstr>
      <vt:lpstr>Βαρόμετρο ΕΒΕΘ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Βαρόμετρο ΕΒΕΘ</dc:title>
  <dc:creator>Pasqual</dc:creator>
  <cp:lastModifiedBy>Alexander Temekenidis</cp:lastModifiedBy>
  <cp:revision>2200</cp:revision>
  <dcterms:created xsi:type="dcterms:W3CDTF">2010-04-04T21:55:31Z</dcterms:created>
  <dcterms:modified xsi:type="dcterms:W3CDTF">2024-10-31T08:47:13Z</dcterms:modified>
</cp:coreProperties>
</file>